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4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5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24.png" ContentType="image/png"/>
  <Override PartName="/ppt/media/image1.png" ContentType="image/png"/>
  <Override PartName="/ppt/media/image25.png" ContentType="image/png"/>
  <Override PartName="/ppt/media/image2.png" ContentType="image/png"/>
  <Override PartName="/ppt/media/image26.png" ContentType="image/png"/>
  <Override PartName="/ppt/media/image3.png" ContentType="image/png"/>
  <Override PartName="/ppt/media/image27.png" ContentType="image/png"/>
  <Override PartName="/ppt/media/image30.wmf" ContentType="image/x-wmf"/>
  <Override PartName="/ppt/media/image40.png" ContentType="image/png"/>
  <Override PartName="/ppt/media/image44.png" ContentType="image/png"/>
  <Override PartName="/ppt/media/image9.png" ContentType="image/png"/>
  <Override PartName="/ppt/media/image12.png" ContentType="image/png"/>
  <Override PartName="/ppt/media/image33.wmf" ContentType="image/x-wmf"/>
  <Override PartName="/ppt/media/image13.png" ContentType="image/png"/>
  <Override PartName="/ppt/media/image37.png" ContentType="image/png"/>
  <Override PartName="/ppt/media/image41.png" ContentType="image/png"/>
  <Override PartName="/ppt/media/image42.png" ContentType="image/png"/>
  <Override PartName="/ppt/media/image43.png" ContentType="image/png"/>
  <Override PartName="/ppt/media/image45.png" ContentType="image/png"/>
  <Override PartName="/ppt/media/image10.png" ContentType="image/png"/>
  <Override PartName="/ppt/media/image38.png" ContentType="image/png"/>
  <Override PartName="/ppt/media/image39.jpeg" ContentType="image/jpeg"/>
  <Override PartName="/ppt/media/image8.png" ContentType="image/png"/>
  <Override PartName="/ppt/media/image11.png" ContentType="image/png"/>
  <Override PartName="/ppt/media/image18.png" ContentType="image/png"/>
  <Override PartName="/ppt/media/image20.png" ContentType="image/png"/>
  <Override PartName="/ppt/media/image36.png" ContentType="image/png"/>
  <Override PartName="/ppt/media/image6.png" ContentType="image/png"/>
  <Override PartName="/ppt/media/image32.wmf" ContentType="image/x-wmf"/>
  <Override PartName="/ppt/media/image29.png" ContentType="image/png"/>
  <Override PartName="/ppt/media/image35.png" ContentType="image/png"/>
  <Override PartName="/ppt/media/image5.png" ContentType="image/png"/>
  <Override PartName="/ppt/media/image31.wmf" ContentType="image/x-wmf"/>
  <Override PartName="/ppt/media/image7.jpeg" ContentType="image/jpeg"/>
  <Override PartName="/ppt/media/image28.png" ContentType="image/png"/>
  <Override PartName="/ppt/media/image34.png" ContentType="image/png"/>
  <Override PartName="/ppt/media/image4.png" ContentType="image/png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slides/slide14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20.xml.rels" ContentType="application/vnd.openxmlformats-package.relationships+xml"/>
  <Override PartName="/ppt/slides/_rels/slide2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14.xml.rels" ContentType="application/vnd.openxmlformats-package.relationships+xml"/>
  <Override PartName="/ppt/slides/_rels/slide24.xml.rels" ContentType="application/vnd.openxmlformats-package.relationships+xml"/>
  <Override PartName="/ppt/slides/_rels/slide15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slide16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x="10080625" cy="7559675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move the slide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2000" spc="-1" strike="noStrike">
                <a:latin typeface="Arial"/>
              </a:rPr>
              <a:t>Click to edit the notes format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1400" spc="-1" strike="noStrike">
                <a:latin typeface="Times New Roman"/>
              </a:rPr>
              <a:t>&lt;header&gt;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pt-BR" sz="1400" spc="-1" strike="noStrike">
                <a:latin typeface="Times New Roman"/>
              </a:rPr>
              <a:t>&lt;date/time&gt;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pt-BR" sz="1400" spc="-1" strike="noStrike">
                <a:latin typeface="Times New Roman"/>
              </a:defRPr>
            </a:lvl1pPr>
          </a:lstStyle>
          <a:p>
            <a:r>
              <a:rPr b="0" lang="pt-BR" sz="1400" spc="-1" strike="noStrike">
                <a:latin typeface="Times New Roman"/>
              </a:rPr>
              <a:t>&lt;footer&gt;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87FDD08F-B5B8-476D-A5BC-C45B53F9CB10}" type="slidenum">
              <a:rPr b="0" lang="pt-BR" sz="1400" spc="-1" strike="noStrike">
                <a:latin typeface="Times New Roman"/>
              </a:rPr>
              <a:t>&lt;number&gt;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2400" cy="3602160"/>
          </a:xfrm>
          <a:prstGeom prst="rect">
            <a:avLst/>
          </a:prstGeom>
          <a:ln w="0">
            <a:noFill/>
          </a:ln>
        </p:spPr>
      </p:sp>
      <p:sp>
        <p:nvSpPr>
          <p:cNvPr id="267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600" cy="420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68" name="CustomShape 3"/>
          <p:cNvSpPr/>
          <p:nvPr/>
        </p:nvSpPr>
        <p:spPr>
          <a:xfrm>
            <a:off x="0" y="10155240"/>
            <a:ext cx="3270960" cy="53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2400" cy="3602160"/>
          </a:xfrm>
          <a:prstGeom prst="rect">
            <a:avLst/>
          </a:prstGeom>
          <a:ln w="0">
            <a:noFill/>
          </a:ln>
        </p:spPr>
      </p:sp>
      <p:sp>
        <p:nvSpPr>
          <p:cNvPr id="294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600" cy="420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95" name="CustomShape 3"/>
          <p:cNvSpPr/>
          <p:nvPr/>
        </p:nvSpPr>
        <p:spPr>
          <a:xfrm>
            <a:off x="0" y="10155240"/>
            <a:ext cx="3270960" cy="53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2400" cy="3602160"/>
          </a:xfrm>
          <a:prstGeom prst="rect">
            <a:avLst/>
          </a:prstGeom>
          <a:ln w="0">
            <a:noFill/>
          </a:ln>
        </p:spPr>
      </p:sp>
      <p:sp>
        <p:nvSpPr>
          <p:cNvPr id="297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600" cy="420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98" name="CustomShape 3"/>
          <p:cNvSpPr/>
          <p:nvPr/>
        </p:nvSpPr>
        <p:spPr>
          <a:xfrm>
            <a:off x="0" y="10155240"/>
            <a:ext cx="3270960" cy="53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2400" cy="3602160"/>
          </a:xfrm>
          <a:prstGeom prst="rect">
            <a:avLst/>
          </a:prstGeom>
          <a:ln w="0">
            <a:noFill/>
          </a:ln>
        </p:spPr>
      </p:sp>
      <p:sp>
        <p:nvSpPr>
          <p:cNvPr id="30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600" cy="420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01" name="CustomShape 3"/>
          <p:cNvSpPr/>
          <p:nvPr/>
        </p:nvSpPr>
        <p:spPr>
          <a:xfrm>
            <a:off x="0" y="10155240"/>
            <a:ext cx="3270960" cy="53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2400" cy="3602160"/>
          </a:xfrm>
          <a:prstGeom prst="rect">
            <a:avLst/>
          </a:prstGeom>
          <a:ln w="0">
            <a:noFill/>
          </a:ln>
        </p:spPr>
      </p:sp>
      <p:sp>
        <p:nvSpPr>
          <p:cNvPr id="30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600" cy="420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04" name="CustomShape 3"/>
          <p:cNvSpPr/>
          <p:nvPr/>
        </p:nvSpPr>
        <p:spPr>
          <a:xfrm>
            <a:off x="0" y="10155240"/>
            <a:ext cx="3270960" cy="53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2400" cy="3602160"/>
          </a:xfrm>
          <a:prstGeom prst="rect">
            <a:avLst/>
          </a:prstGeom>
          <a:ln w="0">
            <a:noFill/>
          </a:ln>
        </p:spPr>
      </p:sp>
      <p:sp>
        <p:nvSpPr>
          <p:cNvPr id="306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600" cy="420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07" name="CustomShape 3"/>
          <p:cNvSpPr/>
          <p:nvPr/>
        </p:nvSpPr>
        <p:spPr>
          <a:xfrm>
            <a:off x="0" y="10155240"/>
            <a:ext cx="3270960" cy="53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2400" cy="3602160"/>
          </a:xfrm>
          <a:prstGeom prst="rect">
            <a:avLst/>
          </a:prstGeom>
          <a:ln w="0">
            <a:noFill/>
          </a:ln>
        </p:spPr>
      </p:sp>
      <p:sp>
        <p:nvSpPr>
          <p:cNvPr id="30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600" cy="420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10" name="CustomShape 3"/>
          <p:cNvSpPr/>
          <p:nvPr/>
        </p:nvSpPr>
        <p:spPr>
          <a:xfrm>
            <a:off x="0" y="10155240"/>
            <a:ext cx="3270960" cy="53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2400" cy="3602160"/>
          </a:xfrm>
          <a:prstGeom prst="rect">
            <a:avLst/>
          </a:prstGeom>
          <a:ln w="0">
            <a:noFill/>
          </a:ln>
        </p:spPr>
      </p:sp>
      <p:sp>
        <p:nvSpPr>
          <p:cNvPr id="312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600" cy="420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13" name="CustomShape 3"/>
          <p:cNvSpPr/>
          <p:nvPr/>
        </p:nvSpPr>
        <p:spPr>
          <a:xfrm>
            <a:off x="0" y="10155240"/>
            <a:ext cx="3270960" cy="53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2400" cy="3602160"/>
          </a:xfrm>
          <a:prstGeom prst="rect">
            <a:avLst/>
          </a:prstGeom>
          <a:ln w="0">
            <a:noFill/>
          </a:ln>
        </p:spPr>
      </p:sp>
      <p:sp>
        <p:nvSpPr>
          <p:cNvPr id="315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600" cy="420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16" name="CustomShape 3"/>
          <p:cNvSpPr/>
          <p:nvPr/>
        </p:nvSpPr>
        <p:spPr>
          <a:xfrm>
            <a:off x="0" y="10155240"/>
            <a:ext cx="3270960" cy="53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2400" cy="3602160"/>
          </a:xfrm>
          <a:prstGeom prst="rect">
            <a:avLst/>
          </a:prstGeom>
          <a:ln w="0">
            <a:noFill/>
          </a:ln>
        </p:spPr>
      </p:sp>
      <p:sp>
        <p:nvSpPr>
          <p:cNvPr id="318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600" cy="420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19" name="CustomShape 3"/>
          <p:cNvSpPr/>
          <p:nvPr/>
        </p:nvSpPr>
        <p:spPr>
          <a:xfrm>
            <a:off x="0" y="10155240"/>
            <a:ext cx="3270960" cy="53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2400" cy="3602160"/>
          </a:xfrm>
          <a:prstGeom prst="rect">
            <a:avLst/>
          </a:prstGeom>
          <a:ln w="0">
            <a:noFill/>
          </a:ln>
        </p:spPr>
      </p:sp>
      <p:sp>
        <p:nvSpPr>
          <p:cNvPr id="321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600" cy="420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22" name="CustomShape 3"/>
          <p:cNvSpPr/>
          <p:nvPr/>
        </p:nvSpPr>
        <p:spPr>
          <a:xfrm>
            <a:off x="0" y="10155240"/>
            <a:ext cx="3270960" cy="53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2400" cy="3602160"/>
          </a:xfrm>
          <a:prstGeom prst="rect">
            <a:avLst/>
          </a:prstGeom>
          <a:ln w="0">
            <a:noFill/>
          </a:ln>
        </p:spPr>
      </p:sp>
      <p:sp>
        <p:nvSpPr>
          <p:cNvPr id="27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600" cy="420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71" name="CustomShape 3"/>
          <p:cNvSpPr/>
          <p:nvPr/>
        </p:nvSpPr>
        <p:spPr>
          <a:xfrm>
            <a:off x="0" y="10155240"/>
            <a:ext cx="3270960" cy="53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2400" cy="3602160"/>
          </a:xfrm>
          <a:prstGeom prst="rect">
            <a:avLst/>
          </a:prstGeom>
          <a:ln w="0">
            <a:noFill/>
          </a:ln>
        </p:spPr>
      </p:sp>
      <p:sp>
        <p:nvSpPr>
          <p:cNvPr id="324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600" cy="420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25" name="CustomShape 3"/>
          <p:cNvSpPr/>
          <p:nvPr/>
        </p:nvSpPr>
        <p:spPr>
          <a:xfrm>
            <a:off x="0" y="10155240"/>
            <a:ext cx="3270960" cy="53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2400" cy="3602160"/>
          </a:xfrm>
          <a:prstGeom prst="rect">
            <a:avLst/>
          </a:prstGeom>
          <a:ln w="0">
            <a:noFill/>
          </a:ln>
        </p:spPr>
      </p:sp>
      <p:sp>
        <p:nvSpPr>
          <p:cNvPr id="327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600" cy="420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28" name="CustomShape 3"/>
          <p:cNvSpPr/>
          <p:nvPr/>
        </p:nvSpPr>
        <p:spPr>
          <a:xfrm>
            <a:off x="0" y="10155240"/>
            <a:ext cx="3270960" cy="53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2400" cy="3602160"/>
          </a:xfrm>
          <a:prstGeom prst="rect">
            <a:avLst/>
          </a:prstGeom>
          <a:ln w="0">
            <a:noFill/>
          </a:ln>
        </p:spPr>
      </p:sp>
      <p:sp>
        <p:nvSpPr>
          <p:cNvPr id="33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600" cy="420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31" name="CustomShape 3"/>
          <p:cNvSpPr/>
          <p:nvPr/>
        </p:nvSpPr>
        <p:spPr>
          <a:xfrm>
            <a:off x="0" y="10155240"/>
            <a:ext cx="3270960" cy="53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2400" cy="3602160"/>
          </a:xfrm>
          <a:prstGeom prst="rect">
            <a:avLst/>
          </a:prstGeom>
          <a:ln w="0">
            <a:noFill/>
          </a:ln>
        </p:spPr>
      </p:sp>
      <p:sp>
        <p:nvSpPr>
          <p:cNvPr id="33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600" cy="420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34" name="CustomShape 3"/>
          <p:cNvSpPr/>
          <p:nvPr/>
        </p:nvSpPr>
        <p:spPr>
          <a:xfrm>
            <a:off x="0" y="10155240"/>
            <a:ext cx="3270960" cy="53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2400" cy="3602160"/>
          </a:xfrm>
          <a:prstGeom prst="rect">
            <a:avLst/>
          </a:prstGeom>
          <a:ln w="0">
            <a:noFill/>
          </a:ln>
        </p:spPr>
      </p:sp>
      <p:sp>
        <p:nvSpPr>
          <p:cNvPr id="336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600" cy="420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37" name="CustomShape 3"/>
          <p:cNvSpPr/>
          <p:nvPr/>
        </p:nvSpPr>
        <p:spPr>
          <a:xfrm>
            <a:off x="0" y="10155240"/>
            <a:ext cx="3270960" cy="53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2400" cy="3602160"/>
          </a:xfrm>
          <a:prstGeom prst="rect">
            <a:avLst/>
          </a:prstGeom>
          <a:ln w="0">
            <a:noFill/>
          </a:ln>
        </p:spPr>
      </p:sp>
      <p:sp>
        <p:nvSpPr>
          <p:cNvPr id="33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600" cy="420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40" name="CustomShape 3"/>
          <p:cNvSpPr/>
          <p:nvPr/>
        </p:nvSpPr>
        <p:spPr>
          <a:xfrm>
            <a:off x="0" y="10155240"/>
            <a:ext cx="3270960" cy="53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2400" cy="3602160"/>
          </a:xfrm>
          <a:prstGeom prst="rect">
            <a:avLst/>
          </a:prstGeom>
          <a:ln w="0">
            <a:noFill/>
          </a:ln>
        </p:spPr>
      </p:sp>
      <p:sp>
        <p:nvSpPr>
          <p:cNvPr id="342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600" cy="420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43" name="CustomShape 3"/>
          <p:cNvSpPr/>
          <p:nvPr/>
        </p:nvSpPr>
        <p:spPr>
          <a:xfrm>
            <a:off x="0" y="10155240"/>
            <a:ext cx="3270960" cy="53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2400" cy="3602160"/>
          </a:xfrm>
          <a:prstGeom prst="rect">
            <a:avLst/>
          </a:prstGeom>
          <a:ln w="0">
            <a:noFill/>
          </a:ln>
        </p:spPr>
      </p:sp>
      <p:sp>
        <p:nvSpPr>
          <p:cNvPr id="27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600" cy="420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74" name="CustomShape 3"/>
          <p:cNvSpPr/>
          <p:nvPr/>
        </p:nvSpPr>
        <p:spPr>
          <a:xfrm>
            <a:off x="0" y="10155240"/>
            <a:ext cx="3270960" cy="53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2400" cy="3602160"/>
          </a:xfrm>
          <a:prstGeom prst="rect">
            <a:avLst/>
          </a:prstGeom>
          <a:ln w="0">
            <a:noFill/>
          </a:ln>
        </p:spPr>
      </p:sp>
      <p:sp>
        <p:nvSpPr>
          <p:cNvPr id="276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600" cy="420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77" name="CustomShape 3"/>
          <p:cNvSpPr/>
          <p:nvPr/>
        </p:nvSpPr>
        <p:spPr>
          <a:xfrm>
            <a:off x="0" y="10155240"/>
            <a:ext cx="3270960" cy="53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2400" cy="3602160"/>
          </a:xfrm>
          <a:prstGeom prst="rect">
            <a:avLst/>
          </a:prstGeom>
          <a:ln w="0">
            <a:noFill/>
          </a:ln>
        </p:spPr>
      </p:sp>
      <p:sp>
        <p:nvSpPr>
          <p:cNvPr id="27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600" cy="420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80" name="CustomShape 3"/>
          <p:cNvSpPr/>
          <p:nvPr/>
        </p:nvSpPr>
        <p:spPr>
          <a:xfrm>
            <a:off x="0" y="10155240"/>
            <a:ext cx="3270960" cy="53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2400" cy="3602160"/>
          </a:xfrm>
          <a:prstGeom prst="rect">
            <a:avLst/>
          </a:prstGeom>
          <a:ln w="0">
            <a:noFill/>
          </a:ln>
        </p:spPr>
      </p:sp>
      <p:sp>
        <p:nvSpPr>
          <p:cNvPr id="282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600" cy="420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83" name="CustomShape 3"/>
          <p:cNvSpPr/>
          <p:nvPr/>
        </p:nvSpPr>
        <p:spPr>
          <a:xfrm>
            <a:off x="0" y="10155240"/>
            <a:ext cx="3270960" cy="53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2400" cy="3602160"/>
          </a:xfrm>
          <a:prstGeom prst="rect">
            <a:avLst/>
          </a:prstGeom>
          <a:ln w="0">
            <a:noFill/>
          </a:ln>
        </p:spPr>
      </p:sp>
      <p:sp>
        <p:nvSpPr>
          <p:cNvPr id="285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600" cy="420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86" name="CustomShape 3"/>
          <p:cNvSpPr/>
          <p:nvPr/>
        </p:nvSpPr>
        <p:spPr>
          <a:xfrm>
            <a:off x="0" y="10155240"/>
            <a:ext cx="3270960" cy="53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2400" cy="3602160"/>
          </a:xfrm>
          <a:prstGeom prst="rect">
            <a:avLst/>
          </a:prstGeom>
          <a:ln w="0">
            <a:noFill/>
          </a:ln>
        </p:spPr>
      </p:sp>
      <p:sp>
        <p:nvSpPr>
          <p:cNvPr id="288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600" cy="420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89" name="CustomShape 3"/>
          <p:cNvSpPr/>
          <p:nvPr/>
        </p:nvSpPr>
        <p:spPr>
          <a:xfrm>
            <a:off x="0" y="10155240"/>
            <a:ext cx="3270960" cy="53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802400" cy="3602160"/>
          </a:xfrm>
          <a:prstGeom prst="rect">
            <a:avLst/>
          </a:prstGeom>
          <a:ln w="0">
            <a:noFill/>
          </a:ln>
        </p:spPr>
      </p:sp>
      <p:sp>
        <p:nvSpPr>
          <p:cNvPr id="291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2600" cy="420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92" name="CustomShape 3"/>
          <p:cNvSpPr/>
          <p:nvPr/>
        </p:nvSpPr>
        <p:spPr>
          <a:xfrm>
            <a:off x="0" y="10155240"/>
            <a:ext cx="3270960" cy="53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150000"/>
            <a:ext cx="9714960" cy="125496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4960" cy="12549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4960" cy="5349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4960" cy="53496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4960" cy="53496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mailto:gustavo.hochuli@pucpr.br" TargetMode="External"/><Relationship Id="rId2" Type="http://schemas.openxmlformats.org/officeDocument/2006/relationships/hyperlink" Target="mailto:aghochuli@ppgia.pucpr.br" TargetMode="External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oleObject" Target="../embeddings/oleObject1.bin"/><Relationship Id="rId3" Type="http://schemas.openxmlformats.org/officeDocument/2006/relationships/image" Target="../media/image30.wmf"/><Relationship Id="rId4" Type="http://schemas.openxmlformats.org/officeDocument/2006/relationships/oleObject" Target="../embeddings/oleObject2.bin"/><Relationship Id="rId5" Type="http://schemas.openxmlformats.org/officeDocument/2006/relationships/image" Target="../media/image31.wmf"/><Relationship Id="rId6" Type="http://schemas.openxmlformats.org/officeDocument/2006/relationships/image" Target="../media/image32.wmf"/><Relationship Id="rId7" Type="http://schemas.openxmlformats.org/officeDocument/2006/relationships/image" Target="../media/image33.wmf"/><Relationship Id="rId8" Type="http://schemas.openxmlformats.org/officeDocument/2006/relationships/slideLayout" Target="../slideLayouts/slideLayout13.xml"/><Relationship Id="rId9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image" Target="../media/image38.png"/><Relationship Id="rId3" Type="http://schemas.openxmlformats.org/officeDocument/2006/relationships/image" Target="../media/image39.jpe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image" Target="../media/image41.png"/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image" Target="../media/image45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hyperlink" Target="https://github.com/andrehochuli/teaching/blob/main/ComputerVision/Lecture%2008%20-%20Classification/Lecture_08_Image_Classification.ipynb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360000" y="3330000"/>
            <a:ext cx="9354960" cy="8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Lecture 08 – Classification Models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540000" y="4680000"/>
            <a:ext cx="9174960" cy="251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22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Prof. André Gustavo Hochuli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1"/>
              </a:rPr>
              <a:t>gustavo.hochuli@pucpr.br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2"/>
              </a:rPr>
              <a:t>aghochuli@ppgia.pucpr.br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1"/>
          <p:cNvSpPr/>
          <p:nvPr/>
        </p:nvSpPr>
        <p:spPr>
          <a:xfrm>
            <a:off x="360000" y="360000"/>
            <a:ext cx="9354960" cy="8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Classification  Models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K-Means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51" name="CustomShape 2"/>
          <p:cNvSpPr/>
          <p:nvPr/>
        </p:nvSpPr>
        <p:spPr>
          <a:xfrm>
            <a:off x="897120" y="6886080"/>
            <a:ext cx="6442200" cy="36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52" name="CustomShape 3"/>
          <p:cNvSpPr/>
          <p:nvPr/>
        </p:nvSpPr>
        <p:spPr>
          <a:xfrm>
            <a:off x="7608600" y="6886080"/>
            <a:ext cx="2280240" cy="36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08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53" name="CaixaDeTexto 1"/>
          <p:cNvSpPr/>
          <p:nvPr/>
        </p:nvSpPr>
        <p:spPr>
          <a:xfrm>
            <a:off x="200160" y="1742760"/>
            <a:ext cx="95148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Computes the distance between k-cluster</a:t>
            </a:r>
            <a:endParaRPr b="0" lang="pt-BR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The clusters are defined in training step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54" name="Picture 2" descr=""/>
          <p:cNvPicPr/>
          <p:nvPr/>
        </p:nvPicPr>
        <p:blipFill>
          <a:blip r:embed="rId1"/>
          <a:stretch/>
        </p:blipFill>
        <p:spPr>
          <a:xfrm>
            <a:off x="2941200" y="2867040"/>
            <a:ext cx="4665960" cy="3594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360000" y="360000"/>
            <a:ext cx="9354960" cy="8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Classification  Models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Naïve Bayes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897120" y="6886080"/>
            <a:ext cx="6442200" cy="36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57" name="CustomShape 3"/>
          <p:cNvSpPr/>
          <p:nvPr/>
        </p:nvSpPr>
        <p:spPr>
          <a:xfrm>
            <a:off x="7608600" y="6886080"/>
            <a:ext cx="2280240" cy="36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08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58" name="CaixaDeTexto 1"/>
          <p:cNvSpPr/>
          <p:nvPr/>
        </p:nvSpPr>
        <p:spPr>
          <a:xfrm>
            <a:off x="200160" y="1742760"/>
            <a:ext cx="951480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Bayes Theorem</a:t>
            </a:r>
            <a:endParaRPr b="0" lang="pt-BR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 priori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vs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i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Posteriori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Probabilities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pic>
        <p:nvPicPr>
          <p:cNvPr id="159" name="Imagem 3" descr=""/>
          <p:cNvPicPr/>
          <p:nvPr/>
        </p:nvPicPr>
        <p:blipFill>
          <a:blip r:embed="rId1"/>
          <a:stretch/>
        </p:blipFill>
        <p:spPr>
          <a:xfrm>
            <a:off x="1083960" y="2972520"/>
            <a:ext cx="3135600" cy="1101600"/>
          </a:xfrm>
          <a:prstGeom prst="rect">
            <a:avLst/>
          </a:prstGeom>
          <a:ln w="0">
            <a:noFill/>
          </a:ln>
        </p:spPr>
      </p:pic>
      <p:pic>
        <p:nvPicPr>
          <p:cNvPr id="160" name="Imagem 5" descr=""/>
          <p:cNvPicPr/>
          <p:nvPr/>
        </p:nvPicPr>
        <p:blipFill>
          <a:blip r:embed="rId2"/>
          <a:stretch/>
        </p:blipFill>
        <p:spPr>
          <a:xfrm>
            <a:off x="928440" y="4327560"/>
            <a:ext cx="3291120" cy="704160"/>
          </a:xfrm>
          <a:prstGeom prst="rect">
            <a:avLst/>
          </a:prstGeom>
          <a:ln w="0">
            <a:noFill/>
          </a:ln>
        </p:spPr>
      </p:pic>
      <p:pic>
        <p:nvPicPr>
          <p:cNvPr id="161" name="Imagem 7" descr=""/>
          <p:cNvPicPr/>
          <p:nvPr/>
        </p:nvPicPr>
        <p:blipFill>
          <a:blip r:embed="rId3"/>
          <a:stretch/>
        </p:blipFill>
        <p:spPr>
          <a:xfrm>
            <a:off x="5192640" y="2496240"/>
            <a:ext cx="3707640" cy="2979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360000" y="360000"/>
            <a:ext cx="9354960" cy="8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Classification  Models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Logistic Regression 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897120" y="6886080"/>
            <a:ext cx="6442200" cy="36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7608600" y="6886080"/>
            <a:ext cx="2280240" cy="36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08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65" name="CaixaDeTexto 1"/>
          <p:cNvSpPr/>
          <p:nvPr/>
        </p:nvSpPr>
        <p:spPr>
          <a:xfrm>
            <a:off x="374040" y="1748880"/>
            <a:ext cx="95148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Linear vs Logistic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66" name="Picture 4" descr="Linear Regression vs Logistic Regression - Javatpoint"/>
          <p:cNvPicPr/>
          <p:nvPr/>
        </p:nvPicPr>
        <p:blipFill>
          <a:blip r:embed="rId1"/>
          <a:stretch/>
        </p:blipFill>
        <p:spPr>
          <a:xfrm>
            <a:off x="1241280" y="2591640"/>
            <a:ext cx="7361640" cy="3154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360000" y="360000"/>
            <a:ext cx="9354960" cy="8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Classification  Models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Logistic Regression (LR)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897120" y="6886080"/>
            <a:ext cx="6442200" cy="36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69" name="CustomShape 3"/>
          <p:cNvSpPr/>
          <p:nvPr/>
        </p:nvSpPr>
        <p:spPr>
          <a:xfrm>
            <a:off x="7608600" y="6886080"/>
            <a:ext cx="2280240" cy="36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08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70" name="CaixaDeTexto 1"/>
          <p:cNvSpPr/>
          <p:nvPr/>
        </p:nvSpPr>
        <p:spPr>
          <a:xfrm>
            <a:off x="374040" y="1748880"/>
            <a:ext cx="95148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Logistic Boundary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pic>
        <p:nvPicPr>
          <p:cNvPr id="171" name="Picture 6" descr="Binary Classification with Logistic Regression | by Dirk Hornung | Towards  Data Science"/>
          <p:cNvPicPr/>
          <p:nvPr/>
        </p:nvPicPr>
        <p:blipFill>
          <a:blip r:embed="rId1"/>
          <a:stretch/>
        </p:blipFill>
        <p:spPr>
          <a:xfrm>
            <a:off x="2257560" y="2395080"/>
            <a:ext cx="6049440" cy="3546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360000" y="360000"/>
            <a:ext cx="9354960" cy="8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Classification  Models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Logistic Regression (LR)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897120" y="6886080"/>
            <a:ext cx="6442200" cy="36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74" name="CustomShape 3"/>
          <p:cNvSpPr/>
          <p:nvPr/>
        </p:nvSpPr>
        <p:spPr>
          <a:xfrm>
            <a:off x="7608600" y="6886080"/>
            <a:ext cx="2280240" cy="36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08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75" name="CaixaDeTexto 1"/>
          <p:cNvSpPr/>
          <p:nvPr/>
        </p:nvSpPr>
        <p:spPr>
          <a:xfrm>
            <a:off x="374040" y="1748880"/>
            <a:ext cx="95148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Logistic Boundary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pic>
        <p:nvPicPr>
          <p:cNvPr id="176" name="Picture 6" descr="Binary Classification with Logistic Regression | by Dirk Hornung | Towards  Data Science"/>
          <p:cNvPicPr/>
          <p:nvPr/>
        </p:nvPicPr>
        <p:blipFill>
          <a:blip r:embed="rId1"/>
          <a:stretch/>
        </p:blipFill>
        <p:spPr>
          <a:xfrm>
            <a:off x="2257560" y="2395080"/>
            <a:ext cx="6049440" cy="3546000"/>
          </a:xfrm>
          <a:prstGeom prst="rect">
            <a:avLst/>
          </a:prstGeom>
          <a:ln w="0">
            <a:noFill/>
          </a:ln>
        </p:spPr>
      </p:pic>
      <p:sp>
        <p:nvSpPr>
          <p:cNvPr id="177" name="Seta: para Baixo 13"/>
          <p:cNvSpPr/>
          <p:nvPr/>
        </p:nvSpPr>
        <p:spPr>
          <a:xfrm rot="19501800">
            <a:off x="5590080" y="2880720"/>
            <a:ext cx="44280" cy="22068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>
            <a:solidFill>
              <a:srgbClr val="000000"/>
            </a:solidFill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78" name="Seta: para Baixo 14"/>
          <p:cNvSpPr/>
          <p:nvPr/>
        </p:nvSpPr>
        <p:spPr>
          <a:xfrm rot="3757800">
            <a:off x="5038560" y="5324040"/>
            <a:ext cx="44280" cy="22068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>
            <a:solidFill>
              <a:srgbClr val="000000"/>
            </a:solidFill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360000" y="360000"/>
            <a:ext cx="9354960" cy="8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Classification  Models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Decision Tree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897120" y="6886080"/>
            <a:ext cx="6442200" cy="36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81" name="CustomShape 3"/>
          <p:cNvSpPr/>
          <p:nvPr/>
        </p:nvSpPr>
        <p:spPr>
          <a:xfrm>
            <a:off x="7608600" y="6886080"/>
            <a:ext cx="2280240" cy="36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08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82" name="CaixaDeTexto 1"/>
          <p:cNvSpPr/>
          <p:nvPr/>
        </p:nvSpPr>
        <p:spPr>
          <a:xfrm>
            <a:off x="200160" y="1742760"/>
            <a:ext cx="95148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Creates decision rules from the data features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pic>
        <p:nvPicPr>
          <p:cNvPr id="183" name="Picture 2" descr="Plot the decision surface of a decision tree on the iris dataset —  scikit-learn 0.15-git documentation"/>
          <p:cNvPicPr/>
          <p:nvPr/>
        </p:nvPicPr>
        <p:blipFill>
          <a:blip r:embed="rId1"/>
          <a:stretch/>
        </p:blipFill>
        <p:spPr>
          <a:xfrm>
            <a:off x="0" y="2306160"/>
            <a:ext cx="5877360" cy="4407480"/>
          </a:xfrm>
          <a:prstGeom prst="rect">
            <a:avLst/>
          </a:prstGeom>
          <a:ln w="0">
            <a:noFill/>
          </a:ln>
        </p:spPr>
      </p:pic>
      <p:pic>
        <p:nvPicPr>
          <p:cNvPr id="184" name="Picture 4" descr="Scikit-Learn Decision Trees Explained | by Frank Ceballos | Towards Data  Science"/>
          <p:cNvPicPr/>
          <p:nvPr/>
        </p:nvPicPr>
        <p:blipFill>
          <a:blip r:embed="rId2"/>
          <a:stretch/>
        </p:blipFill>
        <p:spPr>
          <a:xfrm>
            <a:off x="5881320" y="2753280"/>
            <a:ext cx="3833640" cy="3318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ustomShape 1"/>
          <p:cNvSpPr/>
          <p:nvPr/>
        </p:nvSpPr>
        <p:spPr>
          <a:xfrm>
            <a:off x="360000" y="360000"/>
            <a:ext cx="9354960" cy="8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Classification  Models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Decision Tree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86" name="CustomShape 2"/>
          <p:cNvSpPr/>
          <p:nvPr/>
        </p:nvSpPr>
        <p:spPr>
          <a:xfrm>
            <a:off x="897120" y="6886080"/>
            <a:ext cx="6442200" cy="36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87" name="CustomShape 3"/>
          <p:cNvSpPr/>
          <p:nvPr/>
        </p:nvSpPr>
        <p:spPr>
          <a:xfrm>
            <a:off x="7608600" y="6886080"/>
            <a:ext cx="2280240" cy="36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08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88" name="Picture 2" descr="Visualize Decision Tree with Python Sklearn Library - Data Analytics"/>
          <p:cNvPicPr/>
          <p:nvPr/>
        </p:nvPicPr>
        <p:blipFill>
          <a:blip r:embed="rId1"/>
          <a:stretch/>
        </p:blipFill>
        <p:spPr>
          <a:xfrm>
            <a:off x="2966760" y="1509480"/>
            <a:ext cx="5261400" cy="5297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1"/>
          <p:cNvSpPr/>
          <p:nvPr/>
        </p:nvSpPr>
        <p:spPr>
          <a:xfrm>
            <a:off x="360000" y="360000"/>
            <a:ext cx="9354960" cy="8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Classification  Models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Support Vector Machine (SVM)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90" name="CustomShape 2"/>
          <p:cNvSpPr/>
          <p:nvPr/>
        </p:nvSpPr>
        <p:spPr>
          <a:xfrm>
            <a:off x="897120" y="6886080"/>
            <a:ext cx="6442200" cy="36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91" name="CustomShape 3"/>
          <p:cNvSpPr/>
          <p:nvPr/>
        </p:nvSpPr>
        <p:spPr>
          <a:xfrm>
            <a:off x="7608600" y="6886080"/>
            <a:ext cx="2280240" cy="36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08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92" name="CaixaDeTexto 1"/>
          <p:cNvSpPr/>
          <p:nvPr/>
        </p:nvSpPr>
        <p:spPr>
          <a:xfrm>
            <a:off x="200160" y="1742760"/>
            <a:ext cx="95148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The support vectors determine the decision boundary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93" name="Picture 2" descr="Support Vector Machine (SVM). Support Vector Machine algorithm… | by Vivek  Salunkhe | Medium"/>
          <p:cNvPicPr/>
          <p:nvPr/>
        </p:nvPicPr>
        <p:blipFill>
          <a:blip r:embed="rId1"/>
          <a:stretch/>
        </p:blipFill>
        <p:spPr>
          <a:xfrm>
            <a:off x="2730600" y="2323080"/>
            <a:ext cx="4405320" cy="3866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1"/>
          <p:cNvSpPr/>
          <p:nvPr/>
        </p:nvSpPr>
        <p:spPr>
          <a:xfrm>
            <a:off x="360000" y="360000"/>
            <a:ext cx="9354960" cy="8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Classification  Models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Support Vector Machine (SVM)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95" name="CustomShape 2"/>
          <p:cNvSpPr/>
          <p:nvPr/>
        </p:nvSpPr>
        <p:spPr>
          <a:xfrm>
            <a:off x="897120" y="6886080"/>
            <a:ext cx="6442200" cy="36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96" name="CustomShape 3"/>
          <p:cNvSpPr/>
          <p:nvPr/>
        </p:nvSpPr>
        <p:spPr>
          <a:xfrm>
            <a:off x="7608600" y="6886080"/>
            <a:ext cx="2280240" cy="36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08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97" name="CaixaDeTexto 1"/>
          <p:cNvSpPr/>
          <p:nvPr/>
        </p:nvSpPr>
        <p:spPr>
          <a:xfrm>
            <a:off x="200160" y="1742760"/>
            <a:ext cx="95148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The support vectors determine the decision boundary</a:t>
            </a:r>
            <a:endParaRPr b="0" lang="pt-BR" sz="1800" spc="-1" strike="noStrike">
              <a:latin typeface="Arial"/>
            </a:endParaRPr>
          </a:p>
        </p:txBody>
      </p:sp>
      <p:grpSp>
        <p:nvGrpSpPr>
          <p:cNvPr id="198" name="Agrupar 11"/>
          <p:cNvGrpSpPr/>
          <p:nvPr/>
        </p:nvGrpSpPr>
        <p:grpSpPr>
          <a:xfrm>
            <a:off x="749160" y="2856600"/>
            <a:ext cx="8187840" cy="3602880"/>
            <a:chOff x="749160" y="2856600"/>
            <a:chExt cx="8187840" cy="3602880"/>
          </a:xfrm>
        </p:grpSpPr>
        <p:pic>
          <p:nvPicPr>
            <p:cNvPr id="199" name="Picture 2" descr="Using Support Vector Machines for Survey Research | Published in Survey  Practice"/>
            <p:cNvPicPr/>
            <p:nvPr/>
          </p:nvPicPr>
          <p:blipFill>
            <a:blip r:embed="rId1"/>
            <a:stretch/>
          </p:blipFill>
          <p:spPr>
            <a:xfrm>
              <a:off x="749160" y="2856600"/>
              <a:ext cx="8187840" cy="36028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00" name="Forma Livre: Forma 13"/>
            <p:cNvSpPr/>
            <p:nvPr/>
          </p:nvSpPr>
          <p:spPr>
            <a:xfrm>
              <a:off x="6051600" y="3451320"/>
              <a:ext cx="1755000" cy="1869120"/>
            </a:xfrm>
            <a:custGeom>
              <a:avLst/>
              <a:gdLst/>
              <a:ahLst/>
              <a:rect l="l" t="t" r="r" b="b"/>
              <a:pathLst>
                <a:path w="2162175" h="2514600">
                  <a:moveTo>
                    <a:pt x="0" y="1857375"/>
                  </a:moveTo>
                  <a:lnTo>
                    <a:pt x="1076325" y="2514600"/>
                  </a:lnTo>
                  <a:lnTo>
                    <a:pt x="1466850" y="2047875"/>
                  </a:lnTo>
                  <a:lnTo>
                    <a:pt x="2162175" y="1419225"/>
                  </a:lnTo>
                  <a:lnTo>
                    <a:pt x="2114550" y="809625"/>
                  </a:lnTo>
                  <a:lnTo>
                    <a:pt x="1981200" y="28575"/>
                  </a:lnTo>
                  <a:lnTo>
                    <a:pt x="1609725" y="0"/>
                  </a:lnTo>
                  <a:lnTo>
                    <a:pt x="1095375" y="666750"/>
                  </a:lnTo>
                  <a:lnTo>
                    <a:pt x="866775" y="1028700"/>
                  </a:lnTo>
                  <a:lnTo>
                    <a:pt x="590550" y="1028700"/>
                  </a:lnTo>
                  <a:lnTo>
                    <a:pt x="323850" y="1381125"/>
                  </a:lnTo>
                  <a:lnTo>
                    <a:pt x="323850" y="1524000"/>
                  </a:lnTo>
                  <a:lnTo>
                    <a:pt x="0" y="1857375"/>
                  </a:ln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19050">
              <a:solidFill>
                <a:srgbClr val="9bbb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01" name="CaixaDeTexto 14"/>
          <p:cNvSpPr/>
          <p:nvPr/>
        </p:nvSpPr>
        <p:spPr>
          <a:xfrm>
            <a:off x="2284560" y="2536920"/>
            <a:ext cx="14342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Hard Margin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02" name="CaixaDeTexto 15"/>
          <p:cNvSpPr/>
          <p:nvPr/>
        </p:nvSpPr>
        <p:spPr>
          <a:xfrm>
            <a:off x="6385680" y="2545560"/>
            <a:ext cx="13474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Soft Margin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360000" y="360000"/>
            <a:ext cx="9354960" cy="8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Classification  Models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Support Vector Machine (SVM)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897120" y="6886080"/>
            <a:ext cx="6442200" cy="36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05" name="CustomShape 3"/>
          <p:cNvSpPr/>
          <p:nvPr/>
        </p:nvSpPr>
        <p:spPr>
          <a:xfrm>
            <a:off x="7608600" y="6886080"/>
            <a:ext cx="2280240" cy="36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08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06" name="CaixaDeTexto 1"/>
          <p:cNvSpPr/>
          <p:nvPr/>
        </p:nvSpPr>
        <p:spPr>
          <a:xfrm>
            <a:off x="200160" y="1742760"/>
            <a:ext cx="95148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Kernels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207" name="Imagem 7" descr=""/>
          <p:cNvPicPr/>
          <p:nvPr/>
        </p:nvPicPr>
        <p:blipFill>
          <a:blip r:embed="rId1"/>
          <a:stretch/>
        </p:blipFill>
        <p:spPr>
          <a:xfrm>
            <a:off x="1274760" y="4037760"/>
            <a:ext cx="3349080" cy="267012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208" name=""/>
          <p:cNvGraphicFramePr/>
          <p:nvPr/>
        </p:nvGraphicFramePr>
        <p:xfrm>
          <a:off x="5687640" y="3886200"/>
          <a:ext cx="3305160" cy="2872800"/>
        </p:xfrm>
        <a:graphic>
          <a:graphicData uri="http://schemas.openxmlformats.org/presentationml/2006/ole">
            <p:oleObj progId="PBrush" r:id="rId2" spid="">
              <p:embed/>
              <p:pic>
                <p:nvPicPr>
                  <p:cNvPr id="209" name="" descr=""/>
                  <p:cNvPicPr/>
                  <p:nvPr/>
                </p:nvPicPr>
                <p:blipFill>
                  <a:blip r:embed="rId3"/>
                  <a:stretch/>
                </p:blipFill>
                <p:spPr>
                  <a:xfrm>
                    <a:off x="5687640" y="3886200"/>
                    <a:ext cx="3305160" cy="287280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graphicFrame>
        <p:nvGraphicFramePr>
          <p:cNvPr id="210" name=""/>
          <p:cNvGraphicFramePr/>
          <p:nvPr/>
        </p:nvGraphicFramePr>
        <p:xfrm>
          <a:off x="3342960" y="1507320"/>
          <a:ext cx="3305160" cy="2744280"/>
        </p:xfrm>
        <a:graphic>
          <a:graphicData uri="http://schemas.openxmlformats.org/presentationml/2006/ole">
            <p:oleObj progId="PBrush" r:id="rId4" spid="">
              <p:embed/>
              <p:pic>
                <p:nvPicPr>
                  <p:cNvPr id="211" name="" descr=""/>
                  <p:cNvPicPr/>
                  <p:nvPr/>
                </p:nvPicPr>
                <p:blipFill>
                  <a:blip r:embed="rId5"/>
                  <a:stretch/>
                </p:blipFill>
                <p:spPr>
                  <a:xfrm>
                    <a:off x="3342960" y="1507320"/>
                    <a:ext cx="3305160" cy="274428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pic>
        <p:nvPicPr>
          <p:cNvPr id="212" name="" descr=""/>
          <p:cNvPicPr/>
          <p:nvPr/>
        </p:nvPicPr>
        <p:blipFill>
          <a:blip r:embed="rId6"/>
          <a:stretch/>
        </p:blipFill>
        <p:spPr>
          <a:xfrm>
            <a:off x="5676840" y="3873600"/>
            <a:ext cx="3300840" cy="2869200"/>
          </a:xfrm>
          <a:prstGeom prst="rect">
            <a:avLst/>
          </a:prstGeom>
          <a:ln w="0">
            <a:noFill/>
          </a:ln>
        </p:spPr>
      </p:pic>
      <p:pic>
        <p:nvPicPr>
          <p:cNvPr id="213" name="" descr=""/>
          <p:cNvPicPr/>
          <p:nvPr/>
        </p:nvPicPr>
        <p:blipFill>
          <a:blip r:embed="rId7"/>
          <a:stretch/>
        </p:blipFill>
        <p:spPr>
          <a:xfrm>
            <a:off x="3340080" y="1498680"/>
            <a:ext cx="3300840" cy="2742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360000" y="360000"/>
            <a:ext cx="9354960" cy="8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Topics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897120" y="6886080"/>
            <a:ext cx="6442200" cy="36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7608600" y="6886080"/>
            <a:ext cx="2280240" cy="36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08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92" name="CustomShape 4"/>
          <p:cNvSpPr/>
          <p:nvPr/>
        </p:nvSpPr>
        <p:spPr>
          <a:xfrm>
            <a:off x="360000" y="1980000"/>
            <a:ext cx="9174960" cy="467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1c1c1c"/>
                </a:solidFill>
                <a:latin typeface="Calibri"/>
                <a:ea typeface="DejaVu Sans"/>
              </a:rPr>
              <a:t>Discussion of Lecture #07</a:t>
            </a:r>
            <a:endParaRPr b="0" lang="pt-BR" sz="1800" spc="-1" strike="noStrike">
              <a:latin typeface="Arial"/>
            </a:endParaRPr>
          </a:p>
          <a:p>
            <a:pPr lvl="1" marL="6732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1c1c1c"/>
                </a:solidFill>
                <a:latin typeface="Calibri"/>
                <a:ea typeface="DejaVu Sans"/>
              </a:rPr>
              <a:t>Image Descriptors</a:t>
            </a:r>
            <a:endParaRPr b="0" lang="pt-BR" sz="18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1c1c1c"/>
                </a:solidFill>
                <a:latin typeface="Calibri"/>
                <a:ea typeface="DejaVu Sans"/>
              </a:rPr>
              <a:t>Classification Models</a:t>
            </a:r>
            <a:endParaRPr b="0" lang="pt-BR" sz="1800" spc="-1" strike="noStrike">
              <a:latin typeface="Arial"/>
            </a:endParaRPr>
          </a:p>
          <a:p>
            <a:pPr lvl="1" marL="6732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1c1c1c"/>
                </a:solidFill>
                <a:latin typeface="Calibri"/>
                <a:ea typeface="DejaVu Sans"/>
              </a:rPr>
              <a:t>K-NN, Logistic Regression, Decision Trees Naïve Bayes, SVM and MLP </a:t>
            </a:r>
            <a:endParaRPr b="0" lang="pt-BR" sz="18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1c1c1c"/>
                </a:solidFill>
                <a:latin typeface="Calibri"/>
                <a:ea typeface="DejaVu Sans"/>
              </a:rPr>
              <a:t>Evaluation Metrics</a:t>
            </a:r>
            <a:endParaRPr b="0" lang="pt-BR" sz="1800" spc="-1" strike="noStrike">
              <a:latin typeface="Arial"/>
            </a:endParaRPr>
          </a:p>
          <a:p>
            <a:pPr lvl="1" marL="6732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1c1c1c"/>
                </a:solidFill>
                <a:latin typeface="Calibri"/>
                <a:ea typeface="DejaVu Sans"/>
              </a:rPr>
              <a:t>Accuracy, Precision, Recall and F1-Score</a:t>
            </a:r>
            <a:endParaRPr b="0" lang="pt-BR" sz="18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1c1c1c"/>
                </a:solidFill>
                <a:latin typeface="Calibri"/>
                <a:ea typeface="DejaVu Sans"/>
              </a:rPr>
              <a:t>Practice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2124000" y="4627440"/>
            <a:ext cx="6218640" cy="2103480"/>
          </a:xfrm>
          <a:prstGeom prst="rect">
            <a:avLst/>
          </a:prstGeom>
          <a:ln w="0">
            <a:noFill/>
          </a:ln>
        </p:spPr>
      </p:pic>
      <p:sp>
        <p:nvSpPr>
          <p:cNvPr id="94" name=""/>
          <p:cNvSpPr/>
          <p:nvPr/>
        </p:nvSpPr>
        <p:spPr>
          <a:xfrm>
            <a:off x="2124000" y="6444000"/>
            <a:ext cx="232920" cy="232920"/>
          </a:xfrm>
          <a:prstGeom prst="ellipse">
            <a:avLst/>
          </a:prstGeom>
          <a:solidFill>
            <a:srgbClr val="3faf4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"/>
          <p:cNvSpPr/>
          <p:nvPr/>
        </p:nvSpPr>
        <p:spPr>
          <a:xfrm>
            <a:off x="2592360" y="6444360"/>
            <a:ext cx="232920" cy="232920"/>
          </a:xfrm>
          <a:prstGeom prst="ellipse">
            <a:avLst/>
          </a:prstGeom>
          <a:solidFill>
            <a:srgbClr val="3faf4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"/>
          <p:cNvSpPr/>
          <p:nvPr/>
        </p:nvSpPr>
        <p:spPr>
          <a:xfrm>
            <a:off x="3024720" y="6444720"/>
            <a:ext cx="232920" cy="232920"/>
          </a:xfrm>
          <a:prstGeom prst="ellipse">
            <a:avLst/>
          </a:prstGeom>
          <a:solidFill>
            <a:srgbClr val="3faf4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"/>
          <p:cNvSpPr/>
          <p:nvPr/>
        </p:nvSpPr>
        <p:spPr>
          <a:xfrm>
            <a:off x="3834000" y="6480000"/>
            <a:ext cx="232920" cy="232920"/>
          </a:xfrm>
          <a:prstGeom prst="ellipse">
            <a:avLst/>
          </a:prstGeom>
          <a:solidFill>
            <a:srgbClr val="3faf4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"/>
          <p:cNvSpPr/>
          <p:nvPr/>
        </p:nvSpPr>
        <p:spPr>
          <a:xfrm>
            <a:off x="4194000" y="6462000"/>
            <a:ext cx="232920" cy="232920"/>
          </a:xfrm>
          <a:prstGeom prst="ellipse">
            <a:avLst/>
          </a:prstGeom>
          <a:solidFill>
            <a:srgbClr val="3faf4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"/>
          <p:cNvSpPr/>
          <p:nvPr/>
        </p:nvSpPr>
        <p:spPr>
          <a:xfrm>
            <a:off x="4626360" y="6462360"/>
            <a:ext cx="232920" cy="232920"/>
          </a:xfrm>
          <a:prstGeom prst="ellipse">
            <a:avLst/>
          </a:prstGeom>
          <a:solidFill>
            <a:srgbClr val="3faf4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1"/>
          <p:cNvSpPr/>
          <p:nvPr/>
        </p:nvSpPr>
        <p:spPr>
          <a:xfrm>
            <a:off x="360000" y="360000"/>
            <a:ext cx="9354960" cy="8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Classification  Models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Support Vector Machine (SVM)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15" name="CustomShape 2"/>
          <p:cNvSpPr/>
          <p:nvPr/>
        </p:nvSpPr>
        <p:spPr>
          <a:xfrm>
            <a:off x="897120" y="6886080"/>
            <a:ext cx="6442200" cy="36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16" name="CustomShape 3"/>
          <p:cNvSpPr/>
          <p:nvPr/>
        </p:nvSpPr>
        <p:spPr>
          <a:xfrm>
            <a:off x="7608600" y="6886080"/>
            <a:ext cx="2280240" cy="36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08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217" name="Picture 2" descr=""/>
          <p:cNvPicPr/>
          <p:nvPr/>
        </p:nvPicPr>
        <p:blipFill>
          <a:blip r:embed="rId1"/>
          <a:stretch/>
        </p:blipFill>
        <p:spPr>
          <a:xfrm>
            <a:off x="1028880" y="2191320"/>
            <a:ext cx="7727400" cy="4461840"/>
          </a:xfrm>
          <a:prstGeom prst="rect">
            <a:avLst/>
          </a:prstGeom>
          <a:ln w="0">
            <a:noFill/>
          </a:ln>
        </p:spPr>
      </p:pic>
      <p:sp>
        <p:nvSpPr>
          <p:cNvPr id="218" name="CaixaDeTexto 12"/>
          <p:cNvSpPr/>
          <p:nvPr/>
        </p:nvSpPr>
        <p:spPr>
          <a:xfrm>
            <a:off x="200160" y="1719360"/>
            <a:ext cx="19447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Kernel Trick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360000" y="360000"/>
            <a:ext cx="9354960" cy="8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Classification  Models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Multi-Layer Perceptron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20" name="CustomShape 2"/>
          <p:cNvSpPr/>
          <p:nvPr/>
        </p:nvSpPr>
        <p:spPr>
          <a:xfrm>
            <a:off x="897120" y="6886080"/>
            <a:ext cx="6442200" cy="36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21" name="CustomShape 3"/>
          <p:cNvSpPr/>
          <p:nvPr/>
        </p:nvSpPr>
        <p:spPr>
          <a:xfrm>
            <a:off x="7608600" y="6886080"/>
            <a:ext cx="2280240" cy="36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08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22" name="CaixaDeTexto 1"/>
          <p:cNvSpPr/>
          <p:nvPr/>
        </p:nvSpPr>
        <p:spPr>
          <a:xfrm>
            <a:off x="200160" y="1742760"/>
            <a:ext cx="95148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Perceptron</a:t>
            </a:r>
            <a:endParaRPr b="0" lang="pt-BR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pic>
        <p:nvPicPr>
          <p:cNvPr id="223" name="Imagem 4" descr=""/>
          <p:cNvPicPr/>
          <p:nvPr/>
        </p:nvPicPr>
        <p:blipFill>
          <a:blip r:embed="rId1"/>
          <a:stretch/>
        </p:blipFill>
        <p:spPr>
          <a:xfrm>
            <a:off x="1500120" y="2388960"/>
            <a:ext cx="6914520" cy="3843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360000" y="360000"/>
            <a:ext cx="9354960" cy="8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Classification  Models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Multi-Layer Perceptron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25" name="CustomShape 2"/>
          <p:cNvSpPr/>
          <p:nvPr/>
        </p:nvSpPr>
        <p:spPr>
          <a:xfrm>
            <a:off x="897120" y="6886080"/>
            <a:ext cx="6442200" cy="36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26" name="CustomShape 3"/>
          <p:cNvSpPr/>
          <p:nvPr/>
        </p:nvSpPr>
        <p:spPr>
          <a:xfrm>
            <a:off x="7608600" y="6886080"/>
            <a:ext cx="2280240" cy="36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08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27" name="CaixaDeTexto 1"/>
          <p:cNvSpPr/>
          <p:nvPr/>
        </p:nvSpPr>
        <p:spPr>
          <a:xfrm>
            <a:off x="200160" y="1742760"/>
            <a:ext cx="95148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Multi-Layer Perceptron (MLP)</a:t>
            </a:r>
            <a:endParaRPr b="0" lang="pt-BR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228" name="AutoShape 6"/>
          <p:cNvSpPr/>
          <p:nvPr/>
        </p:nvSpPr>
        <p:spPr>
          <a:xfrm>
            <a:off x="4888080" y="3627360"/>
            <a:ext cx="303480" cy="30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29" name="Imagem 12" descr=""/>
          <p:cNvPicPr/>
          <p:nvPr/>
        </p:nvPicPr>
        <p:blipFill>
          <a:blip r:embed="rId1"/>
          <a:stretch/>
        </p:blipFill>
        <p:spPr>
          <a:xfrm>
            <a:off x="1058760" y="2446200"/>
            <a:ext cx="8094960" cy="3922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Imagem 6" descr=""/>
          <p:cNvPicPr/>
          <p:nvPr/>
        </p:nvPicPr>
        <p:blipFill>
          <a:blip r:embed="rId1"/>
          <a:stretch/>
        </p:blipFill>
        <p:spPr>
          <a:xfrm>
            <a:off x="5951880" y="1448640"/>
            <a:ext cx="3560760" cy="2505960"/>
          </a:xfrm>
          <a:prstGeom prst="rect">
            <a:avLst/>
          </a:prstGeom>
          <a:ln w="0">
            <a:noFill/>
          </a:ln>
        </p:spPr>
      </p:pic>
      <p:sp>
        <p:nvSpPr>
          <p:cNvPr id="231" name="CustomShape 1"/>
          <p:cNvSpPr/>
          <p:nvPr/>
        </p:nvSpPr>
        <p:spPr>
          <a:xfrm>
            <a:off x="360000" y="360000"/>
            <a:ext cx="9354960" cy="8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Evaluation Metrics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32" name="CustomShape 2"/>
          <p:cNvSpPr/>
          <p:nvPr/>
        </p:nvSpPr>
        <p:spPr>
          <a:xfrm>
            <a:off x="897120" y="6886080"/>
            <a:ext cx="6442200" cy="36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33" name="CustomShape 3"/>
          <p:cNvSpPr/>
          <p:nvPr/>
        </p:nvSpPr>
        <p:spPr>
          <a:xfrm>
            <a:off x="7608600" y="6886080"/>
            <a:ext cx="2280240" cy="36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08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34" name="CaixaDeTexto 1"/>
          <p:cNvSpPr/>
          <p:nvPr/>
        </p:nvSpPr>
        <p:spPr>
          <a:xfrm>
            <a:off x="200160" y="1693440"/>
            <a:ext cx="7520400" cy="252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Accuracy:</a:t>
            </a:r>
            <a:endParaRPr b="0" lang="pt-BR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Correctly classified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instances over </a:t>
            </a:r>
            <a:r>
              <a:rPr b="1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total 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instances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(55 + 30)/(55 + 5 + 30 + 10 ) = 0.850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235" name="AutoShape 6"/>
          <p:cNvSpPr/>
          <p:nvPr/>
        </p:nvSpPr>
        <p:spPr>
          <a:xfrm>
            <a:off x="4888080" y="3627360"/>
            <a:ext cx="303480" cy="30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36" name="Imagem 10" descr=""/>
          <p:cNvPicPr/>
          <p:nvPr/>
        </p:nvPicPr>
        <p:blipFill>
          <a:blip r:embed="rId2"/>
          <a:stretch/>
        </p:blipFill>
        <p:spPr>
          <a:xfrm>
            <a:off x="1024200" y="2495520"/>
            <a:ext cx="3538440" cy="622440"/>
          </a:xfrm>
          <a:prstGeom prst="rect">
            <a:avLst/>
          </a:prstGeom>
          <a:ln w="0">
            <a:noFill/>
          </a:ln>
        </p:spPr>
      </p:pic>
      <p:sp>
        <p:nvSpPr>
          <p:cNvPr id="237" name="CaixaDeTexto 13"/>
          <p:cNvSpPr/>
          <p:nvPr/>
        </p:nvSpPr>
        <p:spPr>
          <a:xfrm>
            <a:off x="200160" y="4215240"/>
            <a:ext cx="5037120" cy="173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What is the problem with accuracy?</a:t>
            </a:r>
            <a:endParaRPr b="0" lang="pt-BR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Imbalanced Data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lvl="2" marL="12002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Acc: 90% (90/100)</a:t>
            </a:r>
            <a:endParaRPr b="0" lang="pt-BR" sz="1800" spc="-1" strike="noStrike">
              <a:latin typeface="Arial"/>
            </a:endParaRPr>
          </a:p>
          <a:p>
            <a:pPr lvl="2" marL="12002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Error TP: 100% (10/10) 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238" name="Picture 2" descr=""/>
          <p:cNvPicPr/>
          <p:nvPr/>
        </p:nvPicPr>
        <p:blipFill>
          <a:blip r:embed="rId3"/>
          <a:stretch/>
        </p:blipFill>
        <p:spPr>
          <a:xfrm>
            <a:off x="5995440" y="4273560"/>
            <a:ext cx="3473640" cy="2411280"/>
          </a:xfrm>
          <a:prstGeom prst="rect">
            <a:avLst/>
          </a:prstGeom>
          <a:ln w="0">
            <a:noFill/>
          </a:ln>
        </p:spPr>
      </p:pic>
      <p:sp>
        <p:nvSpPr>
          <p:cNvPr id="239" name="Conector reto 16"/>
          <p:cNvSpPr/>
          <p:nvPr/>
        </p:nvSpPr>
        <p:spPr>
          <a:xfrm flipH="1">
            <a:off x="199800" y="4155480"/>
            <a:ext cx="9314280" cy="360"/>
          </a:xfrm>
          <a:prstGeom prst="line">
            <a:avLst/>
          </a:prstGeom>
          <a:ln w="38100">
            <a:solidFill>
              <a:srgbClr val="0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360000" y="360000"/>
            <a:ext cx="9354960" cy="8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Evaluation Metrics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41" name="CustomShape 2"/>
          <p:cNvSpPr/>
          <p:nvPr/>
        </p:nvSpPr>
        <p:spPr>
          <a:xfrm>
            <a:off x="897120" y="6886080"/>
            <a:ext cx="6442200" cy="36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42" name="CustomShape 3"/>
          <p:cNvSpPr/>
          <p:nvPr/>
        </p:nvSpPr>
        <p:spPr>
          <a:xfrm>
            <a:off x="7608600" y="6886080"/>
            <a:ext cx="2280240" cy="36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08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43" name="CaixaDeTexto 1"/>
          <p:cNvSpPr/>
          <p:nvPr/>
        </p:nvSpPr>
        <p:spPr>
          <a:xfrm>
            <a:off x="200160" y="1693440"/>
            <a:ext cx="7520400" cy="283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Precision:</a:t>
            </a:r>
            <a:endParaRPr b="0" lang="pt-BR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Correctly 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positive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classified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instances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over </a:t>
            </a:r>
            <a:endParaRPr b="0" lang="pt-BR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    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positive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predictions</a:t>
            </a:r>
            <a:endParaRPr b="0" lang="pt-BR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292929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292929"/>
                </a:solidFill>
                <a:latin typeface="source-serif-pro"/>
                <a:ea typeface="DejaVu Sans"/>
              </a:rPr>
              <a:t>30/(30+ 5) = 0.857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244" name="AutoShape 6"/>
          <p:cNvSpPr/>
          <p:nvPr/>
        </p:nvSpPr>
        <p:spPr>
          <a:xfrm>
            <a:off x="4888080" y="3627360"/>
            <a:ext cx="303480" cy="30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5" name="CaixaDeTexto 13"/>
          <p:cNvSpPr/>
          <p:nvPr/>
        </p:nvSpPr>
        <p:spPr>
          <a:xfrm>
            <a:off x="200160" y="4215240"/>
            <a:ext cx="5614920" cy="246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Recall</a:t>
            </a:r>
            <a:endParaRPr b="0" lang="pt-BR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Correctly </a:t>
            </a:r>
            <a:r>
              <a:rPr b="1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positive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classified instances </a:t>
            </a:r>
            <a:endParaRPr b="0" lang="pt-BR" sz="16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over </a:t>
            </a:r>
            <a:r>
              <a:rPr b="1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positive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instances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pt-BR" sz="16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(A.K.A Sensitivity or TP Rate)</a:t>
            </a:r>
            <a:endParaRPr b="0" lang="pt-BR" sz="16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292929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292929"/>
                </a:solidFill>
                <a:latin typeface="source-serif-pro"/>
                <a:ea typeface="DejaVu Sans"/>
              </a:rPr>
              <a:t>30/(30+ 10) = 0.750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246" name="Imagem 3" descr=""/>
          <p:cNvPicPr/>
          <p:nvPr/>
        </p:nvPicPr>
        <p:blipFill>
          <a:blip r:embed="rId1"/>
          <a:stretch/>
        </p:blipFill>
        <p:spPr>
          <a:xfrm>
            <a:off x="5951880" y="1448640"/>
            <a:ext cx="3560760" cy="2505960"/>
          </a:xfrm>
          <a:prstGeom prst="rect">
            <a:avLst/>
          </a:prstGeom>
          <a:ln w="0">
            <a:noFill/>
          </a:ln>
        </p:spPr>
      </p:pic>
      <p:sp>
        <p:nvSpPr>
          <p:cNvPr id="247" name="Conector reto 5"/>
          <p:cNvSpPr/>
          <p:nvPr/>
        </p:nvSpPr>
        <p:spPr>
          <a:xfrm flipH="1">
            <a:off x="199800" y="4155480"/>
            <a:ext cx="9314280" cy="360"/>
          </a:xfrm>
          <a:prstGeom prst="line">
            <a:avLst/>
          </a:prstGeom>
          <a:ln w="38100">
            <a:solidFill>
              <a:srgbClr val="0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48" name="Imagem 11" descr=""/>
          <p:cNvPicPr/>
          <p:nvPr/>
        </p:nvPicPr>
        <p:blipFill>
          <a:blip r:embed="rId2"/>
          <a:stretch/>
        </p:blipFill>
        <p:spPr>
          <a:xfrm>
            <a:off x="1057320" y="2732040"/>
            <a:ext cx="2400480" cy="633960"/>
          </a:xfrm>
          <a:prstGeom prst="rect">
            <a:avLst/>
          </a:prstGeom>
          <a:ln w="0">
            <a:noFill/>
          </a:ln>
        </p:spPr>
      </p:pic>
      <p:pic>
        <p:nvPicPr>
          <p:cNvPr id="249" name="Picture 2" descr=""/>
          <p:cNvPicPr/>
          <p:nvPr/>
        </p:nvPicPr>
        <p:blipFill>
          <a:blip r:embed="rId3"/>
          <a:stretch/>
        </p:blipFill>
        <p:spPr>
          <a:xfrm>
            <a:off x="897120" y="5698080"/>
            <a:ext cx="2132280" cy="536400"/>
          </a:xfrm>
          <a:prstGeom prst="rect">
            <a:avLst/>
          </a:prstGeom>
          <a:ln w="0">
            <a:noFill/>
          </a:ln>
        </p:spPr>
      </p:pic>
      <p:pic>
        <p:nvPicPr>
          <p:cNvPr id="250" name="Imagem 12" descr=""/>
          <p:cNvPicPr/>
          <p:nvPr/>
        </p:nvPicPr>
        <p:blipFill>
          <a:blip r:embed="rId4"/>
          <a:stretch/>
        </p:blipFill>
        <p:spPr>
          <a:xfrm>
            <a:off x="5942160" y="4186440"/>
            <a:ext cx="3633120" cy="2556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1"/>
          <p:cNvSpPr/>
          <p:nvPr/>
        </p:nvSpPr>
        <p:spPr>
          <a:xfrm>
            <a:off x="360000" y="360000"/>
            <a:ext cx="9354960" cy="8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Evaluation Metrics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52" name="CustomShape 2"/>
          <p:cNvSpPr/>
          <p:nvPr/>
        </p:nvSpPr>
        <p:spPr>
          <a:xfrm>
            <a:off x="897120" y="6886080"/>
            <a:ext cx="6442200" cy="36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53" name="CustomShape 3"/>
          <p:cNvSpPr/>
          <p:nvPr/>
        </p:nvSpPr>
        <p:spPr>
          <a:xfrm>
            <a:off x="7608600" y="6886080"/>
            <a:ext cx="2280240" cy="36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08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54" name="CaixaDeTexto 1"/>
          <p:cNvSpPr/>
          <p:nvPr/>
        </p:nvSpPr>
        <p:spPr>
          <a:xfrm>
            <a:off x="200160" y="1693440"/>
            <a:ext cx="7520400" cy="283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F1-SCORE: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Harmonic Mean</a:t>
            </a:r>
            <a:r>
              <a:rPr b="0" lang="en-US" sz="1800" spc="-1" strike="noStrike" baseline="30000">
                <a:solidFill>
                  <a:srgbClr val="000000"/>
                </a:solidFill>
                <a:latin typeface="Calibri"/>
                <a:ea typeface="DejaVu Sans"/>
              </a:rPr>
              <a:t>(*)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of precision and recall rates</a:t>
            </a:r>
            <a:endParaRPr b="0" lang="pt-BR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292929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292929"/>
                </a:solidFill>
                <a:latin typeface="source-serif-pro"/>
                <a:ea typeface="DejaVu Sans"/>
              </a:rPr>
              <a:t>2* ( 0.857 * 0.75)/(0.857 + 0.75) = 0.799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255" name="AutoShape 6"/>
          <p:cNvSpPr/>
          <p:nvPr/>
        </p:nvSpPr>
        <p:spPr>
          <a:xfrm>
            <a:off x="4888080" y="3627360"/>
            <a:ext cx="303480" cy="30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56" name="Imagem 3" descr=""/>
          <p:cNvPicPr/>
          <p:nvPr/>
        </p:nvPicPr>
        <p:blipFill>
          <a:blip r:embed="rId1"/>
          <a:stretch/>
        </p:blipFill>
        <p:spPr>
          <a:xfrm>
            <a:off x="5951880" y="1448640"/>
            <a:ext cx="3560760" cy="2505960"/>
          </a:xfrm>
          <a:prstGeom prst="rect">
            <a:avLst/>
          </a:prstGeom>
          <a:ln w="0">
            <a:noFill/>
          </a:ln>
        </p:spPr>
      </p:pic>
      <p:sp>
        <p:nvSpPr>
          <p:cNvPr id="257" name="CaixaDeTexto 15"/>
          <p:cNvSpPr/>
          <p:nvPr/>
        </p:nvSpPr>
        <p:spPr>
          <a:xfrm>
            <a:off x="3929040" y="4219200"/>
            <a:ext cx="5610240" cy="82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0000"/>
              </a:lnSpc>
              <a:buNone/>
            </a:pPr>
            <a:r>
              <a:rPr b="0" lang="en-US" sz="2000" spc="-1" strike="noStrike" baseline="30000">
                <a:solidFill>
                  <a:srgbClr val="000000"/>
                </a:solidFill>
                <a:latin typeface="Calibri"/>
                <a:ea typeface="DejaVu Sans"/>
              </a:rPr>
              <a:t>(*) </a:t>
            </a:r>
            <a:r>
              <a:rPr b="0" lang="en-US" sz="1400" spc="-1" strike="noStrike">
                <a:solidFill>
                  <a:srgbClr val="0a0500"/>
                </a:solidFill>
                <a:latin typeface="Open Sans"/>
                <a:ea typeface="DejaVu Sans"/>
              </a:rPr>
              <a:t>The harmonic mean is a method that gives less weightage to larger single values and more weightage to smaller values</a:t>
            </a:r>
            <a:endParaRPr b="0" lang="pt-BR" sz="1400" spc="-1" strike="noStrike">
              <a:latin typeface="Arial"/>
            </a:endParaRPr>
          </a:p>
        </p:txBody>
      </p:sp>
      <p:sp>
        <p:nvSpPr>
          <p:cNvPr id="258" name="Conector reto 16"/>
          <p:cNvSpPr/>
          <p:nvPr/>
        </p:nvSpPr>
        <p:spPr>
          <a:xfrm flipH="1">
            <a:off x="199800" y="4155480"/>
            <a:ext cx="9314280" cy="360"/>
          </a:xfrm>
          <a:prstGeom prst="line">
            <a:avLst/>
          </a:prstGeom>
          <a:ln w="38100">
            <a:solidFill>
              <a:srgbClr val="0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9" name="Imagem 14" descr=""/>
          <p:cNvPicPr/>
          <p:nvPr/>
        </p:nvPicPr>
        <p:blipFill>
          <a:blip r:embed="rId2"/>
          <a:stretch/>
        </p:blipFill>
        <p:spPr>
          <a:xfrm>
            <a:off x="1092240" y="2855520"/>
            <a:ext cx="3383280" cy="522360"/>
          </a:xfrm>
          <a:prstGeom prst="rect">
            <a:avLst/>
          </a:prstGeom>
          <a:ln w="0">
            <a:noFill/>
          </a:ln>
        </p:spPr>
      </p:pic>
      <p:sp>
        <p:nvSpPr>
          <p:cNvPr id="260" name="CaixaDeTexto 20"/>
          <p:cNvSpPr/>
          <p:nvPr/>
        </p:nvSpPr>
        <p:spPr>
          <a:xfrm>
            <a:off x="200160" y="4444200"/>
            <a:ext cx="5040360" cy="228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Final Remarks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Accuracy: 0.850</a:t>
            </a:r>
            <a:endParaRPr b="0" lang="pt-BR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F1-Score: 0.799</a:t>
            </a:r>
            <a:endParaRPr b="0" lang="pt-BR" sz="1800" spc="-1" strike="noStrike">
              <a:latin typeface="Arial"/>
            </a:endParaRPr>
          </a:p>
          <a:p>
            <a:pPr lvl="2" marL="12002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Precision: 0.857</a:t>
            </a:r>
            <a:endParaRPr b="0" lang="pt-BR" sz="1800" spc="-1" strike="noStrike">
              <a:latin typeface="Arial"/>
            </a:endParaRPr>
          </a:p>
          <a:p>
            <a:pPr lvl="2" marL="12002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Recall: 0.750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CustomShape 1"/>
          <p:cNvSpPr/>
          <p:nvPr/>
        </p:nvSpPr>
        <p:spPr>
          <a:xfrm>
            <a:off x="360000" y="360000"/>
            <a:ext cx="9354960" cy="8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Let’s Code!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62" name="CustomShape 2"/>
          <p:cNvSpPr/>
          <p:nvPr/>
        </p:nvSpPr>
        <p:spPr>
          <a:xfrm>
            <a:off x="897120" y="6886080"/>
            <a:ext cx="6442200" cy="36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63" name="CustomShape 3"/>
          <p:cNvSpPr/>
          <p:nvPr/>
        </p:nvSpPr>
        <p:spPr>
          <a:xfrm>
            <a:off x="7608600" y="6886080"/>
            <a:ext cx="2280240" cy="36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08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64" name="CaixaDeTexto 1"/>
          <p:cNvSpPr/>
          <p:nvPr/>
        </p:nvSpPr>
        <p:spPr>
          <a:xfrm>
            <a:off x="200160" y="1693440"/>
            <a:ext cx="752040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1800" spc="-1" strike="noStrike" u="sng">
                <a:solidFill>
                  <a:srgbClr val="0000ff"/>
                </a:solidFill>
                <a:uFillTx/>
                <a:latin typeface="Calibri"/>
                <a:ea typeface="DejaVu Sans"/>
                <a:hlinkClick r:id="rId1"/>
              </a:rPr>
              <a:t>Lecture 08 - Image Classification.ipynb [LINK]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265" name="AutoShape 6"/>
          <p:cNvSpPr/>
          <p:nvPr/>
        </p:nvSpPr>
        <p:spPr>
          <a:xfrm>
            <a:off x="4888080" y="3627360"/>
            <a:ext cx="303480" cy="30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360000" y="360000"/>
            <a:ext cx="9354960" cy="8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Problem 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897120" y="6886080"/>
            <a:ext cx="6442200" cy="36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02" name="CustomShape 3"/>
          <p:cNvSpPr/>
          <p:nvPr/>
        </p:nvSpPr>
        <p:spPr>
          <a:xfrm>
            <a:off x="7608600" y="6886080"/>
            <a:ext cx="2280240" cy="36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08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03" name="CaixaDeTexto 1"/>
          <p:cNvSpPr/>
          <p:nvPr/>
        </p:nvSpPr>
        <p:spPr>
          <a:xfrm>
            <a:off x="200160" y="1742760"/>
            <a:ext cx="95148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So far, we have extracted features from data to compute the feature space.</a:t>
            </a:r>
            <a:endParaRPr b="0" lang="pt-BR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pic>
        <p:nvPicPr>
          <p:cNvPr id="104" name="Imagem 7" descr=""/>
          <p:cNvPicPr/>
          <p:nvPr/>
        </p:nvPicPr>
        <p:blipFill>
          <a:blip r:embed="rId1"/>
          <a:stretch/>
        </p:blipFill>
        <p:spPr>
          <a:xfrm>
            <a:off x="1781640" y="2791080"/>
            <a:ext cx="6675480" cy="2961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Imagem 5" descr=""/>
          <p:cNvPicPr/>
          <p:nvPr/>
        </p:nvPicPr>
        <p:blipFill>
          <a:blip r:embed="rId1"/>
          <a:stretch/>
        </p:blipFill>
        <p:spPr>
          <a:xfrm>
            <a:off x="3674160" y="4583880"/>
            <a:ext cx="2966400" cy="2251800"/>
          </a:xfrm>
          <a:prstGeom prst="rect">
            <a:avLst/>
          </a:prstGeom>
          <a:ln w="0">
            <a:noFill/>
          </a:ln>
        </p:spPr>
      </p:pic>
      <p:pic>
        <p:nvPicPr>
          <p:cNvPr id="106" name="Imagem 3" descr=""/>
          <p:cNvPicPr/>
          <p:nvPr/>
        </p:nvPicPr>
        <p:blipFill>
          <a:blip r:embed="rId2"/>
          <a:stretch/>
        </p:blipFill>
        <p:spPr>
          <a:xfrm>
            <a:off x="3555720" y="1864080"/>
            <a:ext cx="3084840" cy="2212200"/>
          </a:xfrm>
          <a:prstGeom prst="rect">
            <a:avLst/>
          </a:prstGeom>
          <a:ln w="0">
            <a:noFill/>
          </a:ln>
        </p:spPr>
      </p:pic>
      <p:sp>
        <p:nvSpPr>
          <p:cNvPr id="107" name="CustomShape 1"/>
          <p:cNvSpPr/>
          <p:nvPr/>
        </p:nvSpPr>
        <p:spPr>
          <a:xfrm>
            <a:off x="360000" y="360000"/>
            <a:ext cx="9354960" cy="8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Problem 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897120" y="6886080"/>
            <a:ext cx="6442200" cy="36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09" name="CustomShape 3"/>
          <p:cNvSpPr/>
          <p:nvPr/>
        </p:nvSpPr>
        <p:spPr>
          <a:xfrm>
            <a:off x="7608600" y="6886080"/>
            <a:ext cx="2280240" cy="36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08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10" name="CaixaDeTexto 1"/>
          <p:cNvSpPr/>
          <p:nvPr/>
        </p:nvSpPr>
        <p:spPr>
          <a:xfrm>
            <a:off x="200160" y="1677960"/>
            <a:ext cx="95148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How discriminating are features?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11" name="Imagem 14" descr=""/>
          <p:cNvPicPr/>
          <p:nvPr/>
        </p:nvPicPr>
        <p:blipFill>
          <a:blip r:embed="rId3"/>
          <a:stretch/>
        </p:blipFill>
        <p:spPr>
          <a:xfrm>
            <a:off x="360000" y="4531680"/>
            <a:ext cx="3201120" cy="2152440"/>
          </a:xfrm>
          <a:prstGeom prst="rect">
            <a:avLst/>
          </a:prstGeom>
          <a:ln w="0">
            <a:noFill/>
          </a:ln>
        </p:spPr>
      </p:pic>
      <p:pic>
        <p:nvPicPr>
          <p:cNvPr id="112" name="Imagem 18" descr=""/>
          <p:cNvPicPr/>
          <p:nvPr/>
        </p:nvPicPr>
        <p:blipFill>
          <a:blip r:embed="rId4"/>
          <a:stretch/>
        </p:blipFill>
        <p:spPr>
          <a:xfrm>
            <a:off x="6795720" y="4609800"/>
            <a:ext cx="3042360" cy="2121840"/>
          </a:xfrm>
          <a:prstGeom prst="rect">
            <a:avLst/>
          </a:prstGeom>
          <a:ln w="0">
            <a:noFill/>
          </a:ln>
        </p:spPr>
      </p:pic>
      <p:sp>
        <p:nvSpPr>
          <p:cNvPr id="113" name="CaixaDeTexto 21"/>
          <p:cNvSpPr/>
          <p:nvPr/>
        </p:nvSpPr>
        <p:spPr>
          <a:xfrm>
            <a:off x="2085840" y="2667600"/>
            <a:ext cx="13939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Input Space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14" name="CaixaDeTexto 22"/>
          <p:cNvSpPr/>
          <p:nvPr/>
        </p:nvSpPr>
        <p:spPr>
          <a:xfrm>
            <a:off x="199440" y="4264560"/>
            <a:ext cx="18280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Feature Space’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15" name="CaixaDeTexto 25"/>
          <p:cNvSpPr/>
          <p:nvPr/>
        </p:nvSpPr>
        <p:spPr>
          <a:xfrm>
            <a:off x="3481560" y="4290120"/>
            <a:ext cx="50371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Feature Space’’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16" name="CaixaDeTexto 27"/>
          <p:cNvSpPr/>
          <p:nvPr/>
        </p:nvSpPr>
        <p:spPr>
          <a:xfrm>
            <a:off x="6641640" y="4273920"/>
            <a:ext cx="50371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Feature Space ’’’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17" name="Conector reto 29"/>
          <p:cNvSpPr/>
          <p:nvPr/>
        </p:nvSpPr>
        <p:spPr>
          <a:xfrm>
            <a:off x="360000" y="4171680"/>
            <a:ext cx="9356400" cy="360"/>
          </a:xfrm>
          <a:prstGeom prst="line">
            <a:avLst/>
          </a:prstGeom>
          <a:ln w="28575">
            <a:solidFill>
              <a:srgbClr val="000000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360000" y="360000"/>
            <a:ext cx="9354960" cy="8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Problem 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897120" y="6886080"/>
            <a:ext cx="6442200" cy="36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20" name="CustomShape 3"/>
          <p:cNvSpPr/>
          <p:nvPr/>
        </p:nvSpPr>
        <p:spPr>
          <a:xfrm>
            <a:off x="7608600" y="6886080"/>
            <a:ext cx="2280240" cy="36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08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21" name="Picture 2" descr="Support Vector Machine - Algoritma Data Science School"/>
          <p:cNvPicPr/>
          <p:nvPr/>
        </p:nvPicPr>
        <p:blipFill>
          <a:blip r:embed="rId1"/>
          <a:stretch/>
        </p:blipFill>
        <p:spPr>
          <a:xfrm>
            <a:off x="2724120" y="2683440"/>
            <a:ext cx="4517640" cy="3209760"/>
          </a:xfrm>
          <a:prstGeom prst="rect">
            <a:avLst/>
          </a:prstGeom>
          <a:ln w="0">
            <a:noFill/>
          </a:ln>
        </p:spPr>
      </p:pic>
      <p:sp>
        <p:nvSpPr>
          <p:cNvPr id="122" name="CaixaDeTexto 13"/>
          <p:cNvSpPr/>
          <p:nvPr/>
        </p:nvSpPr>
        <p:spPr>
          <a:xfrm>
            <a:off x="200160" y="1677960"/>
            <a:ext cx="95148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How to compute the decision boundary?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360000" y="360000"/>
            <a:ext cx="9354960" cy="8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Problem 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897120" y="6886080"/>
            <a:ext cx="6442200" cy="36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25" name="CustomShape 3"/>
          <p:cNvSpPr/>
          <p:nvPr/>
        </p:nvSpPr>
        <p:spPr>
          <a:xfrm>
            <a:off x="7608600" y="6886080"/>
            <a:ext cx="2280240" cy="36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08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26" name="CaixaDeTexto 1"/>
          <p:cNvSpPr/>
          <p:nvPr/>
        </p:nvSpPr>
        <p:spPr>
          <a:xfrm>
            <a:off x="200160" y="1742760"/>
            <a:ext cx="95148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Hyperplane </a:t>
            </a:r>
            <a:endParaRPr b="0" lang="pt-BR" sz="1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2-D, 3-D … N-D (or N-Features)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27" name="Imagem 5" descr=""/>
          <p:cNvPicPr/>
          <p:nvPr/>
        </p:nvPicPr>
        <p:blipFill>
          <a:blip r:embed="rId1"/>
          <a:stretch/>
        </p:blipFill>
        <p:spPr>
          <a:xfrm>
            <a:off x="1149480" y="3189240"/>
            <a:ext cx="3247200" cy="2125800"/>
          </a:xfrm>
          <a:prstGeom prst="rect">
            <a:avLst/>
          </a:prstGeom>
          <a:ln w="0">
            <a:noFill/>
          </a:ln>
        </p:spPr>
      </p:pic>
      <p:pic>
        <p:nvPicPr>
          <p:cNvPr id="128" name="Imagem 7" descr=""/>
          <p:cNvPicPr/>
          <p:nvPr/>
        </p:nvPicPr>
        <p:blipFill>
          <a:blip r:embed="rId2"/>
          <a:stretch/>
        </p:blipFill>
        <p:spPr>
          <a:xfrm>
            <a:off x="5609520" y="2905560"/>
            <a:ext cx="3430800" cy="2531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360000" y="360000"/>
            <a:ext cx="9354960" cy="8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Problem 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897120" y="6886080"/>
            <a:ext cx="6442200" cy="36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31" name="CustomShape 3"/>
          <p:cNvSpPr/>
          <p:nvPr/>
        </p:nvSpPr>
        <p:spPr>
          <a:xfrm>
            <a:off x="7608600" y="6886080"/>
            <a:ext cx="2280240" cy="36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08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32" name="CaixaDeTexto 1"/>
          <p:cNvSpPr/>
          <p:nvPr/>
        </p:nvSpPr>
        <p:spPr>
          <a:xfrm>
            <a:off x="200160" y="1742760"/>
            <a:ext cx="95148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Binary Classification vs Multi-Class Classification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33" name="Imagem 13" descr=""/>
          <p:cNvPicPr/>
          <p:nvPr/>
        </p:nvPicPr>
        <p:blipFill>
          <a:blip r:embed="rId1"/>
          <a:stretch/>
        </p:blipFill>
        <p:spPr>
          <a:xfrm>
            <a:off x="1133640" y="2933640"/>
            <a:ext cx="3214800" cy="2554200"/>
          </a:xfrm>
          <a:prstGeom prst="rect">
            <a:avLst/>
          </a:prstGeom>
          <a:ln w="0">
            <a:noFill/>
          </a:ln>
        </p:spPr>
      </p:pic>
      <p:sp>
        <p:nvSpPr>
          <p:cNvPr id="134" name="Seta: para a Direita 16"/>
          <p:cNvSpPr/>
          <p:nvPr/>
        </p:nvSpPr>
        <p:spPr>
          <a:xfrm>
            <a:off x="4705200" y="3886200"/>
            <a:ext cx="655920" cy="1699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35" name="Agrupar 4"/>
          <p:cNvGrpSpPr/>
          <p:nvPr/>
        </p:nvGrpSpPr>
        <p:grpSpPr>
          <a:xfrm>
            <a:off x="5967360" y="3007800"/>
            <a:ext cx="3118320" cy="2554200"/>
            <a:chOff x="5967360" y="3007800"/>
            <a:chExt cx="3118320" cy="2554200"/>
          </a:xfrm>
        </p:grpSpPr>
        <p:pic>
          <p:nvPicPr>
            <p:cNvPr id="136" name="Imagem 15" descr=""/>
            <p:cNvPicPr/>
            <p:nvPr/>
          </p:nvPicPr>
          <p:blipFill>
            <a:blip r:embed="rId2"/>
            <a:srcRect l="6867" t="0" r="2489" b="4004"/>
            <a:stretch/>
          </p:blipFill>
          <p:spPr>
            <a:xfrm>
              <a:off x="5967360" y="3007800"/>
              <a:ext cx="3118320" cy="25542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37" name="Imagem 3" descr=""/>
            <p:cNvPicPr/>
            <p:nvPr/>
          </p:nvPicPr>
          <p:blipFill>
            <a:blip r:embed="rId3"/>
            <a:stretch/>
          </p:blipFill>
          <p:spPr>
            <a:xfrm>
              <a:off x="7700760" y="3640680"/>
              <a:ext cx="857520" cy="832320"/>
            </a:xfrm>
            <a:prstGeom prst="rect">
              <a:avLst/>
            </a:prstGeom>
            <a:ln w="0"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360000" y="360000"/>
            <a:ext cx="9354960" cy="8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Problem 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897120" y="6886080"/>
            <a:ext cx="6442200" cy="36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7608600" y="6886080"/>
            <a:ext cx="2280240" cy="36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08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41" name="CaixaDeTexto 1"/>
          <p:cNvSpPr/>
          <p:nvPr/>
        </p:nvSpPr>
        <p:spPr>
          <a:xfrm>
            <a:off x="200160" y="1742760"/>
            <a:ext cx="95148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Binary vs Multi-Class 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42" name="Imagem 3" descr=""/>
          <p:cNvPicPr/>
          <p:nvPr/>
        </p:nvPicPr>
        <p:blipFill>
          <a:blip r:embed="rId1"/>
          <a:stretch/>
        </p:blipFill>
        <p:spPr>
          <a:xfrm>
            <a:off x="3752640" y="1730520"/>
            <a:ext cx="2799000" cy="2275920"/>
          </a:xfrm>
          <a:prstGeom prst="rect">
            <a:avLst/>
          </a:prstGeom>
          <a:ln w="0">
            <a:noFill/>
          </a:ln>
        </p:spPr>
      </p:pic>
      <p:pic>
        <p:nvPicPr>
          <p:cNvPr id="143" name="Imagem 6" descr=""/>
          <p:cNvPicPr/>
          <p:nvPr/>
        </p:nvPicPr>
        <p:blipFill>
          <a:blip r:embed="rId2"/>
          <a:stretch/>
        </p:blipFill>
        <p:spPr>
          <a:xfrm>
            <a:off x="1017000" y="4112280"/>
            <a:ext cx="8040960" cy="2669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360000" y="360000"/>
            <a:ext cx="9354960" cy="89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Classification  Models</a:t>
            </a:r>
            <a:endParaRPr b="0" lang="pt-BR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KNN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897120" y="6886080"/>
            <a:ext cx="6442200" cy="36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Computer Vision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46" name="CustomShape 3"/>
          <p:cNvSpPr/>
          <p:nvPr/>
        </p:nvSpPr>
        <p:spPr>
          <a:xfrm>
            <a:off x="7608600" y="6886080"/>
            <a:ext cx="2280240" cy="36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Lecture</a:t>
            </a: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 08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47" name="CaixaDeTexto 1"/>
          <p:cNvSpPr/>
          <p:nvPr/>
        </p:nvSpPr>
        <p:spPr>
          <a:xfrm>
            <a:off x="200160" y="1742760"/>
            <a:ext cx="9514800" cy="173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Computes the similarity in a feature space (Euclidian Distance, Manhattan….)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The K-Nearest Neighbors determines the class (Majority Vote)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There is no training step. Compute the distance of the test sample to each training sample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48" name="Picture 6" descr="Figure"/>
          <p:cNvPicPr/>
          <p:nvPr/>
        </p:nvPicPr>
        <p:blipFill>
          <a:blip r:embed="rId1"/>
          <a:srcRect l="0" t="0" r="0" b="7493"/>
          <a:stretch/>
        </p:blipFill>
        <p:spPr>
          <a:xfrm>
            <a:off x="915480" y="3780000"/>
            <a:ext cx="3856320" cy="3047040"/>
          </a:xfrm>
          <a:prstGeom prst="rect">
            <a:avLst/>
          </a:prstGeom>
          <a:ln w="0">
            <a:noFill/>
          </a:ln>
        </p:spPr>
      </p:pic>
      <p:pic>
        <p:nvPicPr>
          <p:cNvPr id="149" name="Imagem 5" descr=""/>
          <p:cNvPicPr/>
          <p:nvPr/>
        </p:nvPicPr>
        <p:blipFill>
          <a:blip r:embed="rId2"/>
          <a:stretch/>
        </p:blipFill>
        <p:spPr>
          <a:xfrm>
            <a:off x="5602320" y="4254840"/>
            <a:ext cx="3647160" cy="1560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6580</TotalTime>
  <Application>LibreOffice/7.3.7.2$Linux_X86_64 LibreOffice_project/30$Build-2</Application>
  <AppVersion>15.0000</AppVersion>
  <Words>794</Words>
  <Paragraphs>212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2021-04-28T18:38:02Z</dcterms:created>
  <dc:creator/>
  <dc:description/>
  <dc:language>en-US</dc:language>
  <cp:lastModifiedBy/>
  <dcterms:modified xsi:type="dcterms:W3CDTF">2023-09-26T12:36:16Z</dcterms:modified>
  <cp:revision>144</cp:revision>
  <dc:subject/>
  <dc:title>Alizarin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KSOProductBuildVer">
    <vt:lpwstr>1033-11.1.0.10161</vt:lpwstr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26</vt:i4>
  </property>
  <property fmtid="{D5CDD505-2E9C-101B-9397-08002B2CF9AE}" pid="8" name="PresentationFormat">
    <vt:lpwstr>Personalizar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26</vt:i4>
  </property>
</Properties>
</file>