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3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0.png" ContentType="image/png"/>
  <Override PartName="/ppt/media/image5.wmf" ContentType="image/x-wmf"/>
  <Override PartName="/ppt/media/image9.gif" ContentType="image/gif"/>
  <Override PartName="/ppt/media/image13.png" ContentType="image/png"/>
  <Override PartName="/ppt/media/image8.png" ContentType="image/png"/>
  <Override PartName="/ppt/media/image7.gif" ContentType="image/gif"/>
  <Override PartName="/ppt/media/image12.png" ContentType="image/png"/>
  <Override PartName="/ppt/media/image20.jpeg" ContentType="image/jpeg"/>
  <Override PartName="/ppt/media/image4.png" ContentType="image/png"/>
  <Override PartName="/ppt/media/image21.png" ContentType="image/png"/>
  <Override PartName="/ppt/media/image19.png" ContentType="image/png"/>
  <Override PartName="/ppt/media/image1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3.png" ContentType="image/png"/>
  <Override PartName="/ppt/media/image11.png" ContentType="image/png"/>
  <Override PartName="/ppt/media/image6.wmf" ContentType="image/x-wmf"/>
  <Override PartName="/ppt/embeddings/oleObject1.bin" ContentType="application/vnd.openxmlformats-officedocument.oleObject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move the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Click to edit the notes 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DC22F58D-AF77-4AED-A43B-787BE5C3C1D1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120" cy="3602880"/>
          </a:xfrm>
          <a:prstGeom prst="rect">
            <a:avLst/>
          </a:prstGeom>
          <a:ln w="0">
            <a:noFill/>
          </a:ln>
        </p:spPr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320" cy="420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0" y="10155240"/>
            <a:ext cx="3271680" cy="5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120" cy="3602880"/>
          </a:xfrm>
          <a:prstGeom prst="rect">
            <a:avLst/>
          </a:prstGeom>
          <a:ln w="0">
            <a:noFill/>
          </a:ln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320" cy="420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0" y="10155240"/>
            <a:ext cx="3271680" cy="5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120" cy="3602880"/>
          </a:xfrm>
          <a:prstGeom prst="rect">
            <a:avLst/>
          </a:prstGeom>
          <a:ln w="0">
            <a:noFill/>
          </a:ln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320" cy="420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0" y="10155240"/>
            <a:ext cx="3271680" cy="5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120" cy="3602880"/>
          </a:xfrm>
          <a:prstGeom prst="rect">
            <a:avLst/>
          </a:prstGeom>
          <a:ln w="0">
            <a:noFill/>
          </a:ln>
        </p:spPr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320" cy="420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0" y="10155240"/>
            <a:ext cx="3271680" cy="5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120" cy="3602880"/>
          </a:xfrm>
          <a:prstGeom prst="rect">
            <a:avLst/>
          </a:prstGeom>
          <a:ln w="0">
            <a:noFill/>
          </a:ln>
        </p:spPr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320" cy="420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0" y="10155240"/>
            <a:ext cx="3271680" cy="5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120" cy="3602880"/>
          </a:xfrm>
          <a:prstGeom prst="rect">
            <a:avLst/>
          </a:prstGeom>
          <a:ln w="0">
            <a:noFill/>
          </a:ln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320" cy="420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0" y="10155240"/>
            <a:ext cx="3271680" cy="5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120" cy="3602880"/>
          </a:xfrm>
          <a:prstGeom prst="rect">
            <a:avLst/>
          </a:prstGeom>
          <a:ln w="0">
            <a:noFill/>
          </a:ln>
        </p:spPr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320" cy="420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0" y="10155240"/>
            <a:ext cx="3271680" cy="5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120" cy="3602880"/>
          </a:xfrm>
          <a:prstGeom prst="rect">
            <a:avLst/>
          </a:prstGeom>
          <a:ln w="0">
            <a:noFill/>
          </a:ln>
        </p:spPr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320" cy="420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0" y="10155240"/>
            <a:ext cx="3271680" cy="5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120" cy="3602880"/>
          </a:xfrm>
          <a:prstGeom prst="rect">
            <a:avLst/>
          </a:prstGeom>
          <a:ln w="0">
            <a:noFill/>
          </a:ln>
        </p:spPr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320" cy="420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0" y="10155240"/>
            <a:ext cx="3271680" cy="5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120" cy="3602880"/>
          </a:xfrm>
          <a:prstGeom prst="rect">
            <a:avLst/>
          </a:prstGeom>
          <a:ln w="0">
            <a:noFill/>
          </a:ln>
        </p:spPr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320" cy="420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0" y="10155240"/>
            <a:ext cx="3271680" cy="5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120" cy="3602880"/>
          </a:xfrm>
          <a:prstGeom prst="rect">
            <a:avLst/>
          </a:prstGeom>
          <a:ln w="0">
            <a:noFill/>
          </a:ln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320" cy="420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0" y="10155240"/>
            <a:ext cx="3271680" cy="5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120" cy="3602880"/>
          </a:xfrm>
          <a:prstGeom prst="rect">
            <a:avLst/>
          </a:prstGeom>
          <a:ln w="0">
            <a:noFill/>
          </a:ln>
        </p:spPr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320" cy="420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0" y="10155240"/>
            <a:ext cx="3271680" cy="5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120" cy="3602880"/>
          </a:xfrm>
          <a:prstGeom prst="rect">
            <a:avLst/>
          </a:prstGeom>
          <a:ln w="0">
            <a:noFill/>
          </a:ln>
        </p:spPr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320" cy="420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0" y="10155240"/>
            <a:ext cx="3271680" cy="5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120" cy="3602880"/>
          </a:xfrm>
          <a:prstGeom prst="rect">
            <a:avLst/>
          </a:prstGeom>
          <a:ln w="0">
            <a:noFill/>
          </a:ln>
        </p:spPr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320" cy="420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0" y="10155240"/>
            <a:ext cx="3271680" cy="5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5680" cy="12556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5680" cy="12556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5680" cy="5356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5680" cy="5356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5680" cy="5356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gustavo.hochuli@pucpr.br" TargetMode="External"/><Relationship Id="rId2" Type="http://schemas.openxmlformats.org/officeDocument/2006/relationships/hyperlink" Target="mailto:aghochuli@ppgia.pucpr.br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github.com/andrehochuli/teaching/blob/main/ComputerVision/Lecture%2010%20-CNN%20Applications%20and%20Tricks/Lecture_10_CNN_Applications_and_Tricks.ipynb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oleObject" Target="../embeddings/oleObject1.bin"/><Relationship Id="rId3" Type="http://schemas.openxmlformats.org/officeDocument/2006/relationships/image" Target="../media/image5.wmf"/><Relationship Id="rId4" Type="http://schemas.openxmlformats.org/officeDocument/2006/relationships/image" Target="../media/image6.wmf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gif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gif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playground.tensorflow.org/" TargetMode="External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330000"/>
            <a:ext cx="9355680" cy="8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Lecture 10 – CNN Applications and Tricks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40000" y="4680000"/>
            <a:ext cx="9175680" cy="251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gustavo.hochuli@pucpr.br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aghochuli@ppgia.pucpr.br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360000" y="360000"/>
            <a:ext cx="9355680" cy="8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Overfitting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897120" y="6886080"/>
            <a:ext cx="644292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7608600" y="6886080"/>
            <a:ext cx="22809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10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57" name="CustomShape 4"/>
          <p:cNvSpPr/>
          <p:nvPr/>
        </p:nvSpPr>
        <p:spPr>
          <a:xfrm>
            <a:off x="360000" y="1827720"/>
            <a:ext cx="9175680" cy="467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360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58" name="Picture 2" descr="How to Identify Overfitting Machine Learning Models in Scikit-Learn"/>
          <p:cNvPicPr/>
          <p:nvPr/>
        </p:nvPicPr>
        <p:blipFill>
          <a:blip r:embed="rId1"/>
          <a:stretch/>
        </p:blipFill>
        <p:spPr>
          <a:xfrm>
            <a:off x="3561840" y="4145400"/>
            <a:ext cx="3603240" cy="2702520"/>
          </a:xfrm>
          <a:prstGeom prst="rect">
            <a:avLst/>
          </a:prstGeom>
          <a:ln w="0">
            <a:noFill/>
          </a:ln>
        </p:spPr>
      </p:pic>
      <p:pic>
        <p:nvPicPr>
          <p:cNvPr id="159" name="Picture 4" descr="Overfitting e underfitting em Machine Learning - ABRACD - ASSOCIAÇÃO  BRASILEIRA DE CIÊNCIA DE DADOS"/>
          <p:cNvPicPr/>
          <p:nvPr/>
        </p:nvPicPr>
        <p:blipFill>
          <a:blip r:embed="rId2"/>
          <a:stretch/>
        </p:blipFill>
        <p:spPr>
          <a:xfrm>
            <a:off x="2125440" y="2140200"/>
            <a:ext cx="6476040" cy="2250360"/>
          </a:xfrm>
          <a:prstGeom prst="rect">
            <a:avLst/>
          </a:prstGeom>
          <a:ln w="0">
            <a:noFill/>
          </a:ln>
        </p:spPr>
      </p:pic>
      <p:sp>
        <p:nvSpPr>
          <p:cNvPr id="160" name="Text Box 3"/>
          <p:cNvSpPr/>
          <p:nvPr/>
        </p:nvSpPr>
        <p:spPr>
          <a:xfrm>
            <a:off x="360000" y="1636560"/>
            <a:ext cx="4795560" cy="23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8680" bIns="45000" anchor="t">
            <a:noAutofit/>
          </a:bodyPr>
          <a:p>
            <a:pPr marL="192240" indent="-192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Bad generalization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360000" y="360000"/>
            <a:ext cx="9355680" cy="8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Overfitting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897120" y="6886080"/>
            <a:ext cx="644292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7608600" y="6886080"/>
            <a:ext cx="22809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10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64" name="CustomShape 4"/>
          <p:cNvSpPr/>
          <p:nvPr/>
        </p:nvSpPr>
        <p:spPr>
          <a:xfrm>
            <a:off x="360000" y="1827720"/>
            <a:ext cx="9175680" cy="467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360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65" name="Picture 2" descr="How to Identify Overfitting Machine Learning Models in Scikit-Learn"/>
          <p:cNvPicPr/>
          <p:nvPr/>
        </p:nvPicPr>
        <p:blipFill>
          <a:blip r:embed="rId1"/>
          <a:stretch/>
        </p:blipFill>
        <p:spPr>
          <a:xfrm>
            <a:off x="3561840" y="4145400"/>
            <a:ext cx="3603240" cy="2702520"/>
          </a:xfrm>
          <a:prstGeom prst="rect">
            <a:avLst/>
          </a:prstGeom>
          <a:ln w="0">
            <a:noFill/>
          </a:ln>
        </p:spPr>
      </p:pic>
      <p:pic>
        <p:nvPicPr>
          <p:cNvPr id="166" name="Picture 4" descr="Overfitting e underfitting em Machine Learning - ABRACD - ASSOCIAÇÃO  BRASILEIRA DE CIÊNCIA DE DADOS"/>
          <p:cNvPicPr/>
          <p:nvPr/>
        </p:nvPicPr>
        <p:blipFill>
          <a:blip r:embed="rId2"/>
          <a:stretch/>
        </p:blipFill>
        <p:spPr>
          <a:xfrm>
            <a:off x="2125440" y="2140200"/>
            <a:ext cx="6476040" cy="2250360"/>
          </a:xfrm>
          <a:prstGeom prst="rect">
            <a:avLst/>
          </a:prstGeom>
          <a:ln w="0">
            <a:noFill/>
          </a:ln>
        </p:spPr>
      </p:pic>
      <p:sp>
        <p:nvSpPr>
          <p:cNvPr id="167" name="Text Box 3"/>
          <p:cNvSpPr/>
          <p:nvPr/>
        </p:nvSpPr>
        <p:spPr>
          <a:xfrm>
            <a:off x="360000" y="1636560"/>
            <a:ext cx="4795560" cy="23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8680" bIns="45000" anchor="t">
            <a:noAutofit/>
          </a:bodyPr>
          <a:p>
            <a:pPr marL="192240" indent="-192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Bad generalization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360000" y="360000"/>
            <a:ext cx="9355680" cy="8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Data Augmentation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897120" y="6886080"/>
            <a:ext cx="644292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7608600" y="6886080"/>
            <a:ext cx="22809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10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71" name="CustomShape 4"/>
          <p:cNvSpPr/>
          <p:nvPr/>
        </p:nvSpPr>
        <p:spPr>
          <a:xfrm>
            <a:off x="360000" y="1827720"/>
            <a:ext cx="9175680" cy="467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360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72" name="Picture 2" descr="Data Augmentation. Data augmentation in data analysis are… | by Hamdi  Ghorbel | Medium"/>
          <p:cNvPicPr/>
          <p:nvPr/>
        </p:nvPicPr>
        <p:blipFill>
          <a:blip r:embed="rId1"/>
          <a:stretch/>
        </p:blipFill>
        <p:spPr>
          <a:xfrm>
            <a:off x="544320" y="3124080"/>
            <a:ext cx="5467320" cy="3162600"/>
          </a:xfrm>
          <a:prstGeom prst="rect">
            <a:avLst/>
          </a:prstGeom>
          <a:ln w="0">
            <a:noFill/>
          </a:ln>
        </p:spPr>
      </p:pic>
      <p:pic>
        <p:nvPicPr>
          <p:cNvPr id="173" name="Picture 6" descr="Data Augmentation | Papers With Code"/>
          <p:cNvPicPr/>
          <p:nvPr/>
        </p:nvPicPr>
        <p:blipFill>
          <a:blip r:embed="rId2"/>
          <a:stretch/>
        </p:blipFill>
        <p:spPr>
          <a:xfrm>
            <a:off x="6012000" y="2653200"/>
            <a:ext cx="3523680" cy="3523680"/>
          </a:xfrm>
          <a:prstGeom prst="rect">
            <a:avLst/>
          </a:prstGeom>
          <a:ln w="0">
            <a:noFill/>
          </a:ln>
        </p:spPr>
      </p:pic>
      <p:sp>
        <p:nvSpPr>
          <p:cNvPr id="174" name="Text Box 3"/>
          <p:cNvSpPr/>
          <p:nvPr/>
        </p:nvSpPr>
        <p:spPr>
          <a:xfrm>
            <a:off x="360000" y="1636560"/>
            <a:ext cx="4795560" cy="23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8680" bIns="45000" anchor="t">
            <a:noAutofit/>
          </a:bodyPr>
          <a:p>
            <a:pPr marL="192240" indent="-192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Enlarge the dataset with synthetic samples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360000" y="360000"/>
            <a:ext cx="9355680" cy="8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Transfer Learning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897120" y="6886080"/>
            <a:ext cx="644292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7608600" y="6886080"/>
            <a:ext cx="22809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10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78" name="CustomShape 4"/>
          <p:cNvSpPr/>
          <p:nvPr/>
        </p:nvSpPr>
        <p:spPr>
          <a:xfrm>
            <a:off x="360000" y="1827720"/>
            <a:ext cx="9175680" cy="467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360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79" name="Text Box 3"/>
          <p:cNvSpPr/>
          <p:nvPr/>
        </p:nvSpPr>
        <p:spPr>
          <a:xfrm>
            <a:off x="360000" y="1636560"/>
            <a:ext cx="7081560" cy="23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8680" bIns="45000" anchor="t">
            <a:noAutofit/>
          </a:bodyPr>
          <a:p>
            <a:pPr marL="192240" indent="-192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Weight Sharing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 marL="192240" indent="-192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Feature Extraction weights are frozen (or not...) during learning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80" name="Imagem 8" descr=""/>
          <p:cNvPicPr/>
          <p:nvPr/>
        </p:nvPicPr>
        <p:blipFill>
          <a:blip r:embed="rId1"/>
          <a:stretch/>
        </p:blipFill>
        <p:spPr>
          <a:xfrm>
            <a:off x="1119960" y="2565360"/>
            <a:ext cx="7835400" cy="4128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360000" y="360000"/>
            <a:ext cx="9355680" cy="8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Let’s Code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897120" y="6886080"/>
            <a:ext cx="644292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7608600" y="6886080"/>
            <a:ext cx="22809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10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84" name="CustomShape 4"/>
          <p:cNvSpPr/>
          <p:nvPr/>
        </p:nvSpPr>
        <p:spPr>
          <a:xfrm>
            <a:off x="360000" y="1827720"/>
            <a:ext cx="9175680" cy="467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360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85" name="Text Box 3"/>
          <p:cNvSpPr/>
          <p:nvPr/>
        </p:nvSpPr>
        <p:spPr>
          <a:xfrm>
            <a:off x="360000" y="1636560"/>
            <a:ext cx="7081560" cy="23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8680" bIns="45000" anchor="t">
            <a:noAutofit/>
          </a:bodyPr>
          <a:p>
            <a:pPr marL="192240" indent="-192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[LINK]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55680" cy="8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Topics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97120" y="6886080"/>
            <a:ext cx="644292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7608600" y="6886080"/>
            <a:ext cx="22809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10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360000" y="1980000"/>
            <a:ext cx="9175680" cy="467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Review of Lecture 09</a:t>
            </a:r>
            <a:endParaRPr b="0" lang="pt-B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Convolutional Neural Network</a:t>
            </a:r>
            <a:endParaRPr b="0" lang="pt-BR" sz="2000" spc="-1" strike="noStrike">
              <a:latin typeface="Arial"/>
            </a:endParaRPr>
          </a:p>
          <a:p>
            <a:pPr lvl="1" marL="6732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Basic Concepts</a:t>
            </a:r>
            <a:endParaRPr b="0" lang="pt-BR" sz="2000" spc="-1" strike="noStrike">
              <a:latin typeface="Arial"/>
            </a:endParaRPr>
          </a:p>
          <a:p>
            <a:pPr lvl="1" marL="6732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Data Augmentation</a:t>
            </a:r>
            <a:endParaRPr b="0" lang="pt-BR" sz="2000" spc="-1" strike="noStrike">
              <a:latin typeface="Arial"/>
            </a:endParaRPr>
          </a:p>
          <a:p>
            <a:pPr lvl="1" marL="6732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Transfer-Learning</a:t>
            </a:r>
            <a:endParaRPr b="0" lang="pt-BR" sz="2000" spc="-1" strike="noStrike">
              <a:latin typeface="Arial"/>
            </a:endParaRPr>
          </a:p>
          <a:p>
            <a:pPr lvl="1" marL="6732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Applications</a:t>
            </a:r>
            <a:endParaRPr b="0" lang="pt-B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Practice</a:t>
            </a:r>
            <a:endParaRPr b="0" lang="pt-BR" sz="20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2308680" y="4268520"/>
            <a:ext cx="6219000" cy="2103840"/>
          </a:xfrm>
          <a:prstGeom prst="rect">
            <a:avLst/>
          </a:prstGeom>
          <a:ln w="0">
            <a:noFill/>
          </a:ln>
        </p:spPr>
      </p:pic>
      <p:sp>
        <p:nvSpPr>
          <p:cNvPr id="94" name=""/>
          <p:cNvSpPr/>
          <p:nvPr/>
        </p:nvSpPr>
        <p:spPr>
          <a:xfrm>
            <a:off x="2308680" y="6085080"/>
            <a:ext cx="233280" cy="23328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"/>
          <p:cNvSpPr/>
          <p:nvPr/>
        </p:nvSpPr>
        <p:spPr>
          <a:xfrm>
            <a:off x="2777040" y="6085440"/>
            <a:ext cx="233280" cy="23328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"/>
          <p:cNvSpPr/>
          <p:nvPr/>
        </p:nvSpPr>
        <p:spPr>
          <a:xfrm>
            <a:off x="3209400" y="6085800"/>
            <a:ext cx="233280" cy="23328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"/>
          <p:cNvSpPr/>
          <p:nvPr/>
        </p:nvSpPr>
        <p:spPr>
          <a:xfrm>
            <a:off x="4018680" y="6121080"/>
            <a:ext cx="233280" cy="23328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"/>
          <p:cNvSpPr/>
          <p:nvPr/>
        </p:nvSpPr>
        <p:spPr>
          <a:xfrm>
            <a:off x="4378680" y="6103080"/>
            <a:ext cx="233280" cy="23328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"/>
          <p:cNvSpPr/>
          <p:nvPr/>
        </p:nvSpPr>
        <p:spPr>
          <a:xfrm>
            <a:off x="4811040" y="6103440"/>
            <a:ext cx="233280" cy="23328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"/>
          <p:cNvSpPr/>
          <p:nvPr/>
        </p:nvSpPr>
        <p:spPr>
          <a:xfrm>
            <a:off x="5603400" y="6103800"/>
            <a:ext cx="233280" cy="23328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"/>
          <p:cNvSpPr/>
          <p:nvPr/>
        </p:nvSpPr>
        <p:spPr>
          <a:xfrm>
            <a:off x="5999400" y="6103800"/>
            <a:ext cx="233280" cy="23328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360000" y="360000"/>
            <a:ext cx="9355680" cy="8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Deep Learning Pipeline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897120" y="6886080"/>
            <a:ext cx="644292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7608600" y="6886080"/>
            <a:ext cx="22809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10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05" name="Imagem 2" descr=""/>
          <p:cNvPicPr/>
          <p:nvPr/>
        </p:nvPicPr>
        <p:blipFill>
          <a:blip r:embed="rId1"/>
          <a:stretch/>
        </p:blipFill>
        <p:spPr>
          <a:xfrm>
            <a:off x="1187280" y="3263040"/>
            <a:ext cx="7701120" cy="1436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360000" y="360000"/>
            <a:ext cx="9355680" cy="8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Convolutional Neural Network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897120" y="6886080"/>
            <a:ext cx="644292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7608600" y="6886080"/>
            <a:ext cx="22809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10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09" name="CustomShape 4"/>
          <p:cNvSpPr/>
          <p:nvPr/>
        </p:nvSpPr>
        <p:spPr>
          <a:xfrm>
            <a:off x="360000" y="1827720"/>
            <a:ext cx="9175680" cy="467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360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10" name="Text Box 3"/>
          <p:cNvSpPr/>
          <p:nvPr/>
        </p:nvSpPr>
        <p:spPr>
          <a:xfrm>
            <a:off x="360000" y="1647720"/>
            <a:ext cx="8317800" cy="454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8680" bIns="45000" anchor="t">
            <a:noAutofit/>
          </a:bodyPr>
          <a:p>
            <a:pPr marL="192240" indent="-192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CNN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11" name="Imagem 2" descr=""/>
          <p:cNvPicPr/>
          <p:nvPr/>
        </p:nvPicPr>
        <p:blipFill>
          <a:blip r:embed="rId1"/>
          <a:stretch/>
        </p:blipFill>
        <p:spPr>
          <a:xfrm>
            <a:off x="912600" y="2632320"/>
            <a:ext cx="8070840" cy="2877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360000" y="360000"/>
            <a:ext cx="9355680" cy="8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Convolutional Neural Network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897120" y="6886080"/>
            <a:ext cx="644292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7608600" y="6886080"/>
            <a:ext cx="22809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10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15" name="CustomShape 4"/>
          <p:cNvSpPr/>
          <p:nvPr/>
        </p:nvSpPr>
        <p:spPr>
          <a:xfrm>
            <a:off x="360000" y="1827720"/>
            <a:ext cx="9175680" cy="467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360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16" name="Text Box 3"/>
          <p:cNvSpPr/>
          <p:nvPr/>
        </p:nvSpPr>
        <p:spPr>
          <a:xfrm>
            <a:off x="360000" y="1647720"/>
            <a:ext cx="8317800" cy="454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8680" bIns="45000" anchor="t">
            <a:noAutofit/>
          </a:bodyPr>
          <a:p>
            <a:pPr marL="192240" indent="-192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Feature Extraction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17" name="Imagem 2" descr=""/>
          <p:cNvPicPr/>
          <p:nvPr/>
        </p:nvPicPr>
        <p:blipFill>
          <a:blip r:embed="rId1"/>
          <a:stretch/>
        </p:blipFill>
        <p:spPr>
          <a:xfrm>
            <a:off x="4762440" y="1647720"/>
            <a:ext cx="3835440" cy="136728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118" name=""/>
          <p:cNvGraphicFramePr/>
          <p:nvPr/>
        </p:nvGraphicFramePr>
        <p:xfrm>
          <a:off x="1282680" y="4332960"/>
          <a:ext cx="5056920" cy="2361600"/>
        </p:xfrm>
        <a:graphic>
          <a:graphicData uri="http://schemas.openxmlformats.org/presentationml/2006/ole">
            <p:oleObj progId="PBrush" r:id="rId2" spid="">
              <p:embed/>
              <p:pic>
                <p:nvPicPr>
                  <p:cNvPr id="119" name="" descr=""/>
                  <p:cNvPicPr/>
                  <p:nvPr/>
                </p:nvPicPr>
                <p:blipFill>
                  <a:blip r:embed="rId3"/>
                  <a:stretch/>
                </p:blipFill>
                <p:spPr>
                  <a:xfrm>
                    <a:off x="1282680" y="4332960"/>
                    <a:ext cx="5056920" cy="236160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120" name="Retângulo 7"/>
          <p:cNvSpPr/>
          <p:nvPr/>
        </p:nvSpPr>
        <p:spPr>
          <a:xfrm>
            <a:off x="4762440" y="1647720"/>
            <a:ext cx="2755080" cy="136728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1" name="" descr=""/>
          <p:cNvPicPr/>
          <p:nvPr/>
        </p:nvPicPr>
        <p:blipFill>
          <a:blip r:embed="rId4"/>
          <a:stretch/>
        </p:blipFill>
        <p:spPr>
          <a:xfrm>
            <a:off x="1282680" y="4330800"/>
            <a:ext cx="5054400" cy="2361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360000" y="360000"/>
            <a:ext cx="9355680" cy="8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Convolutional Neural Network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897120" y="6886080"/>
            <a:ext cx="644292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7608600" y="6886080"/>
            <a:ext cx="22809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10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25" name="CustomShape 4"/>
          <p:cNvSpPr/>
          <p:nvPr/>
        </p:nvSpPr>
        <p:spPr>
          <a:xfrm>
            <a:off x="360000" y="1827720"/>
            <a:ext cx="9175680" cy="467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360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26" name="Text Box 3"/>
          <p:cNvSpPr/>
          <p:nvPr/>
        </p:nvSpPr>
        <p:spPr>
          <a:xfrm>
            <a:off x="360000" y="1638360"/>
            <a:ext cx="8317800" cy="454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8680" bIns="45000" anchor="t">
            <a:noAutofit/>
          </a:bodyPr>
          <a:p>
            <a:pPr marL="192240" indent="-192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Classification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pt-BR" sz="1800" spc="-1" strike="noStrike">
              <a:latin typeface="Arial"/>
            </a:endParaRPr>
          </a:p>
          <a:p>
            <a:pPr lvl="1" marL="431640" indent="-192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Forward and Back Propagation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27" name="Imagem 4" descr="Diagrama&#10;&#10;Descrição gerada automaticamente"/>
          <p:cNvPicPr/>
          <p:nvPr/>
        </p:nvPicPr>
        <p:blipFill>
          <a:blip r:embed="rId1"/>
          <a:stretch/>
        </p:blipFill>
        <p:spPr>
          <a:xfrm>
            <a:off x="3088440" y="3195720"/>
            <a:ext cx="4410720" cy="3307680"/>
          </a:xfrm>
          <a:prstGeom prst="rect">
            <a:avLst/>
          </a:prstGeom>
          <a:ln w="0">
            <a:noFill/>
          </a:ln>
        </p:spPr>
      </p:pic>
      <p:pic>
        <p:nvPicPr>
          <p:cNvPr id="128" name="Imagem 10" descr=""/>
          <p:cNvPicPr/>
          <p:nvPr/>
        </p:nvPicPr>
        <p:blipFill>
          <a:blip r:embed="rId2"/>
          <a:stretch/>
        </p:blipFill>
        <p:spPr>
          <a:xfrm>
            <a:off x="4494240" y="1541880"/>
            <a:ext cx="3835440" cy="1367280"/>
          </a:xfrm>
          <a:prstGeom prst="rect">
            <a:avLst/>
          </a:prstGeom>
          <a:ln w="0">
            <a:noFill/>
          </a:ln>
        </p:spPr>
      </p:pic>
      <p:sp>
        <p:nvSpPr>
          <p:cNvPr id="129" name="Retângulo 11"/>
          <p:cNvSpPr/>
          <p:nvPr/>
        </p:nvSpPr>
        <p:spPr>
          <a:xfrm flipH="1">
            <a:off x="7198920" y="1541880"/>
            <a:ext cx="1079640" cy="136728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360000" y="360000"/>
            <a:ext cx="9355680" cy="8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Convolutional Neural Network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897120" y="6886080"/>
            <a:ext cx="644292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7608600" y="6886080"/>
            <a:ext cx="22809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10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360000" y="1827720"/>
            <a:ext cx="9175680" cy="467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360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34" name="Text Box 3"/>
          <p:cNvSpPr/>
          <p:nvPr/>
        </p:nvSpPr>
        <p:spPr>
          <a:xfrm>
            <a:off x="360000" y="1636560"/>
            <a:ext cx="8317800" cy="454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8680" bIns="45000" anchor="t">
            <a:noAutofit/>
          </a:bodyPr>
          <a:p>
            <a:pPr marL="192240" indent="-192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Forward and Back Propagation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35" name="Picture 2" descr="Backward Propagation | Backward Propagation Working in Neural Network"/>
          <p:cNvPicPr/>
          <p:nvPr/>
        </p:nvPicPr>
        <p:blipFill>
          <a:blip r:embed="rId1"/>
          <a:stretch/>
        </p:blipFill>
        <p:spPr>
          <a:xfrm>
            <a:off x="1777320" y="2619000"/>
            <a:ext cx="6971760" cy="4266360"/>
          </a:xfrm>
          <a:prstGeom prst="rect">
            <a:avLst/>
          </a:prstGeom>
          <a:ln w="0">
            <a:noFill/>
          </a:ln>
        </p:spPr>
      </p:pic>
      <p:pic>
        <p:nvPicPr>
          <p:cNvPr id="136" name="Imagem 8" descr=""/>
          <p:cNvPicPr/>
          <p:nvPr/>
        </p:nvPicPr>
        <p:blipFill>
          <a:blip r:embed="rId2"/>
          <a:stretch/>
        </p:blipFill>
        <p:spPr>
          <a:xfrm>
            <a:off x="4494240" y="1541880"/>
            <a:ext cx="3835440" cy="1367280"/>
          </a:xfrm>
          <a:prstGeom prst="rect">
            <a:avLst/>
          </a:prstGeom>
          <a:ln w="0">
            <a:noFill/>
          </a:ln>
        </p:spPr>
      </p:pic>
      <p:sp>
        <p:nvSpPr>
          <p:cNvPr id="137" name="Retângulo 9"/>
          <p:cNvSpPr/>
          <p:nvPr/>
        </p:nvSpPr>
        <p:spPr>
          <a:xfrm flipH="1">
            <a:off x="7198920" y="1541880"/>
            <a:ext cx="1079640" cy="136728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60000" y="360000"/>
            <a:ext cx="9355680" cy="8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Convolutional Neural Network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897120" y="6886080"/>
            <a:ext cx="644292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7608600" y="6886080"/>
            <a:ext cx="22809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10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360000" y="1827720"/>
            <a:ext cx="9175680" cy="467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360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42" name="Picture 2" descr=""/>
          <p:cNvPicPr/>
          <p:nvPr/>
        </p:nvPicPr>
        <p:blipFill>
          <a:blip r:embed="rId1"/>
          <a:stretch/>
        </p:blipFill>
        <p:spPr>
          <a:xfrm>
            <a:off x="1029960" y="3668760"/>
            <a:ext cx="3782160" cy="1940400"/>
          </a:xfrm>
          <a:prstGeom prst="rect">
            <a:avLst/>
          </a:prstGeom>
          <a:ln w="0">
            <a:noFill/>
          </a:ln>
        </p:spPr>
      </p:pic>
      <p:pic>
        <p:nvPicPr>
          <p:cNvPr id="143" name="Imagem 8" descr=""/>
          <p:cNvPicPr/>
          <p:nvPr/>
        </p:nvPicPr>
        <p:blipFill>
          <a:blip r:embed="rId2"/>
          <a:stretch/>
        </p:blipFill>
        <p:spPr>
          <a:xfrm>
            <a:off x="4494240" y="1541880"/>
            <a:ext cx="3835440" cy="1367280"/>
          </a:xfrm>
          <a:prstGeom prst="rect">
            <a:avLst/>
          </a:prstGeom>
          <a:ln w="0">
            <a:noFill/>
          </a:ln>
        </p:spPr>
      </p:pic>
      <p:sp>
        <p:nvSpPr>
          <p:cNvPr id="144" name="Retângulo 9"/>
          <p:cNvSpPr/>
          <p:nvPr/>
        </p:nvSpPr>
        <p:spPr>
          <a:xfrm flipH="1">
            <a:off x="7198920" y="1541880"/>
            <a:ext cx="1079640" cy="136728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5" name="Picture 4" descr="A pseudo-softmax function for hardware-based high speed image  classification | Scientific Reports"/>
          <p:cNvPicPr/>
          <p:nvPr/>
        </p:nvPicPr>
        <p:blipFill>
          <a:blip r:embed="rId3"/>
          <a:stretch/>
        </p:blipFill>
        <p:spPr>
          <a:xfrm>
            <a:off x="5483160" y="3679200"/>
            <a:ext cx="4052520" cy="1940400"/>
          </a:xfrm>
          <a:prstGeom prst="rect">
            <a:avLst/>
          </a:prstGeom>
          <a:ln w="0">
            <a:noFill/>
          </a:ln>
        </p:spPr>
      </p:pic>
      <p:sp>
        <p:nvSpPr>
          <p:cNvPr id="146" name="Text Box 3"/>
          <p:cNvSpPr/>
          <p:nvPr/>
        </p:nvSpPr>
        <p:spPr>
          <a:xfrm>
            <a:off x="360000" y="1636560"/>
            <a:ext cx="4795560" cy="23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8680" bIns="45000" anchor="t">
            <a:noAutofit/>
          </a:bodyPr>
          <a:p>
            <a:pPr marL="192240" indent="-192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Softmax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360000" y="360000"/>
            <a:ext cx="9355680" cy="8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Convolutional Neural Network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897120" y="6886080"/>
            <a:ext cx="644292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7608600" y="6886080"/>
            <a:ext cx="22809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10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50" name="CustomShape 4"/>
          <p:cNvSpPr/>
          <p:nvPr/>
        </p:nvSpPr>
        <p:spPr>
          <a:xfrm>
            <a:off x="360000" y="1827720"/>
            <a:ext cx="9175680" cy="467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360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51" name="Text Box 3"/>
          <p:cNvSpPr/>
          <p:nvPr/>
        </p:nvSpPr>
        <p:spPr>
          <a:xfrm>
            <a:off x="360000" y="1636560"/>
            <a:ext cx="4795560" cy="23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8680" bIns="45000" anchor="t">
            <a:noAutofit/>
          </a:bodyPr>
          <a:p>
            <a:pPr marL="192240" indent="-192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Tensorflow Playground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52" name="CaixaDeTexto 10"/>
          <p:cNvSpPr/>
          <p:nvPr/>
        </p:nvSpPr>
        <p:spPr>
          <a:xfrm>
            <a:off x="717480" y="2226240"/>
            <a:ext cx="504108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https://playground.tensorflow.org/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53" name="Imagem 3" descr=""/>
          <p:cNvPicPr/>
          <p:nvPr/>
        </p:nvPicPr>
        <p:blipFill>
          <a:blip r:embed="rId2"/>
          <a:stretch/>
        </p:blipFill>
        <p:spPr>
          <a:xfrm>
            <a:off x="1969920" y="3142440"/>
            <a:ext cx="6371640" cy="2779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5876</TotalTime>
  <Application>LibreOffice/7.3.7.2$Linux_X86_64 LibreOffice_project/30$Build-2</Application>
  <AppVersion>15.0000</AppVersion>
  <Words>303</Words>
  <Paragraphs>131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2021-04-28T18:38:02Z</dcterms:created>
  <dc:creator/>
  <dc:description/>
  <dc:language>en-US</dc:language>
  <cp:lastModifiedBy/>
  <dcterms:modified xsi:type="dcterms:W3CDTF">2023-10-16T17:21:25Z</dcterms:modified>
  <cp:revision>153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14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