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9.png" ContentType="image/png"/>
  <Override PartName="/ppt/media/image20.png" ContentType="image/png"/>
  <Override PartName="/ppt/media/image18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2.png" ContentType="image/png"/>
  <Override PartName="/ppt/media/image40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43.png" ContentType="image/png"/>
  <Override PartName="/ppt/media/image12.png" ContentType="image/png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38.png" ContentType="image/png"/>
  <Override PartName="/ppt/media/image6.png" ContentType="image/png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notesMaster" Target="notesMasters/notesMaster1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slide" Target="slides/slide18.xml"/><Relationship Id="rId46" Type="http://schemas.openxmlformats.org/officeDocument/2006/relationships/slide" Target="slides/slide19.xml"/><Relationship Id="rId47" Type="http://schemas.openxmlformats.org/officeDocument/2006/relationships/slide" Target="slides/slide20.xml"/><Relationship Id="rId48" Type="http://schemas.openxmlformats.org/officeDocument/2006/relationships/slide" Target="slides/slide21.xml"/><Relationship Id="rId49" Type="http://schemas.openxmlformats.org/officeDocument/2006/relationships/slide" Target="slides/slide22.xml"/><Relationship Id="rId50" Type="http://schemas.openxmlformats.org/officeDocument/2006/relationships/slide" Target="slides/slide23.xml"/><Relationship Id="rId51" Type="http://schemas.openxmlformats.org/officeDocument/2006/relationships/slide" Target="slides/slide24.xml"/><Relationship Id="rId52" Type="http://schemas.openxmlformats.org/officeDocument/2006/relationships/slide" Target="slides/slide25.xml"/><Relationship Id="rId53" Type="http://schemas.openxmlformats.org/officeDocument/2006/relationships/slide" Target="slides/slide26.xml"/><Relationship Id="rId5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B97B21E-5C52-4290-90D7-894274EB3AE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CustomShape 8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12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ustomShape 16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20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24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28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32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36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40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44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48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CustomShape 52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BR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BR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0000" y="333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40000" y="4680000"/>
            <a:ext cx="9174240" cy="25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aixaDeTexto 1"/>
          <p:cNvSpPr/>
          <p:nvPr/>
        </p:nvSpPr>
        <p:spPr>
          <a:xfrm>
            <a:off x="200160" y="1689840"/>
            <a:ext cx="9514080" cy="13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280" cy="3492720"/>
          </a:xfrm>
          <a:prstGeom prst="rect">
            <a:avLst/>
          </a:prstGeom>
          <a:ln w="0">
            <a:noFill/>
          </a:ln>
        </p:spPr>
      </p:pic>
      <p:pic>
        <p:nvPicPr>
          <p:cNvPr id="286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960" cy="1590480"/>
          </a:xfrm>
          <a:prstGeom prst="rect">
            <a:avLst/>
          </a:prstGeom>
          <a:ln w="0">
            <a:noFill/>
          </a:ln>
        </p:spPr>
      </p:pic>
      <p:pic>
        <p:nvPicPr>
          <p:cNvPr id="287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960" cy="270720"/>
          </a:xfrm>
          <a:prstGeom prst="rect">
            <a:avLst/>
          </a:prstGeom>
          <a:ln w="0">
            <a:noFill/>
          </a:ln>
        </p:spPr>
      </p:pic>
      <p:sp>
        <p:nvSpPr>
          <p:cNvPr id="288" name="Retângulo 2"/>
          <p:cNvSpPr/>
          <p:nvPr/>
        </p:nvSpPr>
        <p:spPr>
          <a:xfrm>
            <a:off x="3891240" y="3240360"/>
            <a:ext cx="749520" cy="3844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Retângulo 12"/>
          <p:cNvSpPr/>
          <p:nvPr/>
        </p:nvSpPr>
        <p:spPr>
          <a:xfrm>
            <a:off x="7040880" y="3247200"/>
            <a:ext cx="749520" cy="3844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Retângulo 13"/>
          <p:cNvSpPr/>
          <p:nvPr/>
        </p:nvSpPr>
        <p:spPr>
          <a:xfrm>
            <a:off x="7848000" y="3247200"/>
            <a:ext cx="749520" cy="3844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Retângulo 14"/>
          <p:cNvSpPr/>
          <p:nvPr/>
        </p:nvSpPr>
        <p:spPr>
          <a:xfrm>
            <a:off x="8641800" y="3247200"/>
            <a:ext cx="749520" cy="3844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Retângulo 15"/>
          <p:cNvSpPr/>
          <p:nvPr/>
        </p:nvSpPr>
        <p:spPr>
          <a:xfrm>
            <a:off x="5594040" y="5676480"/>
            <a:ext cx="749520" cy="3844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Retângulo 16"/>
          <p:cNvSpPr/>
          <p:nvPr/>
        </p:nvSpPr>
        <p:spPr>
          <a:xfrm>
            <a:off x="4682520" y="3250800"/>
            <a:ext cx="749520" cy="3844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Retângulo 17"/>
          <p:cNvSpPr/>
          <p:nvPr/>
        </p:nvSpPr>
        <p:spPr>
          <a:xfrm>
            <a:off x="5466240" y="3250800"/>
            <a:ext cx="749520" cy="3844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Retângulo 18"/>
          <p:cNvSpPr/>
          <p:nvPr/>
        </p:nvSpPr>
        <p:spPr>
          <a:xfrm>
            <a:off x="5685480" y="6179760"/>
            <a:ext cx="749520" cy="3844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CaixaDeTexto 3"/>
          <p:cNvSpPr/>
          <p:nvPr/>
        </p:nvSpPr>
        <p:spPr>
          <a:xfrm>
            <a:off x="7320600" y="5525280"/>
            <a:ext cx="2084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Seta: para a Direita 4"/>
          <p:cNvSpPr/>
          <p:nvPr/>
        </p:nvSpPr>
        <p:spPr>
          <a:xfrm rot="10800000">
            <a:off x="6774480" y="5871960"/>
            <a:ext cx="1073520" cy="19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aixaDeTexto 1"/>
          <p:cNvSpPr/>
          <p:nvPr/>
        </p:nvSpPr>
        <p:spPr>
          <a:xfrm>
            <a:off x="200160" y="1689840"/>
            <a:ext cx="95140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Imagem 19" descr=""/>
          <p:cNvPicPr/>
          <p:nvPr/>
        </p:nvPicPr>
        <p:blipFill>
          <a:blip r:embed="rId1"/>
          <a:stretch/>
        </p:blipFill>
        <p:spPr>
          <a:xfrm>
            <a:off x="1500120" y="3444480"/>
            <a:ext cx="7073640" cy="303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6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Shape/Edges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aixaDeTexto 4"/>
          <p:cNvSpPr/>
          <p:nvPr/>
        </p:nvSpPr>
        <p:spPr>
          <a:xfrm>
            <a:off x="200160" y="1689840"/>
            <a:ext cx="95144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Imagem 7" descr=""/>
          <p:cNvPicPr/>
          <p:nvPr/>
        </p:nvPicPr>
        <p:blipFill>
          <a:blip r:embed="rId1"/>
          <a:stretch/>
        </p:blipFill>
        <p:spPr>
          <a:xfrm>
            <a:off x="1671480" y="4975200"/>
            <a:ext cx="6516720" cy="1681560"/>
          </a:xfrm>
          <a:prstGeom prst="rect">
            <a:avLst/>
          </a:prstGeom>
          <a:ln w="0">
            <a:noFill/>
          </a:ln>
        </p:spPr>
      </p:pic>
      <p:pic>
        <p:nvPicPr>
          <p:cNvPr id="308" name="Imagem 8" descr=""/>
          <p:cNvPicPr/>
          <p:nvPr/>
        </p:nvPicPr>
        <p:blipFill>
          <a:blip r:embed="rId2"/>
          <a:stretch/>
        </p:blipFill>
        <p:spPr>
          <a:xfrm>
            <a:off x="1671480" y="2608920"/>
            <a:ext cx="6477840" cy="175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aixaDeTexto 1"/>
          <p:cNvSpPr/>
          <p:nvPr/>
        </p:nvSpPr>
        <p:spPr>
          <a:xfrm>
            <a:off x="200160" y="1689840"/>
            <a:ext cx="95140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3" name="Picture 2" descr="Projection Histogram of image using Python and Opencv | by Felipe Meganha |  Medium"/>
          <p:cNvPicPr/>
          <p:nvPr/>
        </p:nvPicPr>
        <p:blipFill>
          <a:blip r:embed="rId1"/>
          <a:stretch/>
        </p:blipFill>
        <p:spPr>
          <a:xfrm>
            <a:off x="512640" y="2760120"/>
            <a:ext cx="4443480" cy="132840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6" descr="computer vision - OpenCV Color Concentration Histogram - Stack Overflow"/>
          <p:cNvPicPr/>
          <p:nvPr/>
        </p:nvPicPr>
        <p:blipFill>
          <a:blip r:embed="rId2"/>
          <a:stretch/>
        </p:blipFill>
        <p:spPr>
          <a:xfrm>
            <a:off x="5485320" y="2487600"/>
            <a:ext cx="4080600" cy="2998440"/>
          </a:xfrm>
          <a:prstGeom prst="rect">
            <a:avLst/>
          </a:prstGeom>
          <a:ln w="0">
            <a:noFill/>
          </a:ln>
        </p:spPr>
      </p:pic>
      <p:sp>
        <p:nvSpPr>
          <p:cNvPr id="315" name="AutoShape 12"/>
          <p:cNvSpPr/>
          <p:nvPr/>
        </p:nvSpPr>
        <p:spPr>
          <a:xfrm>
            <a:off x="4888080" y="362736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6" name="Imagem 12" descr=""/>
          <p:cNvPicPr/>
          <p:nvPr/>
        </p:nvPicPr>
        <p:blipFill>
          <a:blip r:embed="rId3"/>
          <a:stretch/>
        </p:blipFill>
        <p:spPr>
          <a:xfrm>
            <a:off x="789840" y="4894920"/>
            <a:ext cx="3942360" cy="1210680"/>
          </a:xfrm>
          <a:prstGeom prst="rect">
            <a:avLst/>
          </a:prstGeom>
          <a:ln w="0">
            <a:noFill/>
          </a:ln>
        </p:spPr>
      </p:pic>
      <p:sp>
        <p:nvSpPr>
          <p:cNvPr id="317" name="CaixaDeTexto 13"/>
          <p:cNvSpPr/>
          <p:nvPr/>
        </p:nvSpPr>
        <p:spPr>
          <a:xfrm>
            <a:off x="1026000" y="47142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9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10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Imagem 1" descr=""/>
          <p:cNvPicPr/>
          <p:nvPr/>
        </p:nvPicPr>
        <p:blipFill>
          <a:blip r:embed="rId1"/>
          <a:stretch/>
        </p:blipFill>
        <p:spPr>
          <a:xfrm>
            <a:off x="617760" y="1904400"/>
            <a:ext cx="5133960" cy="1386720"/>
          </a:xfrm>
          <a:prstGeom prst="rect">
            <a:avLst/>
          </a:prstGeom>
          <a:ln w="0">
            <a:noFill/>
          </a:ln>
        </p:spPr>
      </p:pic>
      <p:pic>
        <p:nvPicPr>
          <p:cNvPr id="322" name="Picture 4" descr="The vertical and horizontal projection histograms for the letter “a”. |  Download Scientific Diagram"/>
          <p:cNvPicPr/>
          <p:nvPr/>
        </p:nvPicPr>
        <p:blipFill>
          <a:blip r:embed="rId2"/>
          <a:stretch/>
        </p:blipFill>
        <p:spPr>
          <a:xfrm>
            <a:off x="6910200" y="1640160"/>
            <a:ext cx="2550960" cy="1788840"/>
          </a:xfrm>
          <a:prstGeom prst="rect">
            <a:avLst/>
          </a:prstGeom>
          <a:ln w="0">
            <a:noFill/>
          </a:ln>
        </p:spPr>
      </p:pic>
      <p:pic>
        <p:nvPicPr>
          <p:cNvPr id="323" name="Imagem 2" descr=""/>
          <p:cNvPicPr/>
          <p:nvPr/>
        </p:nvPicPr>
        <p:blipFill>
          <a:blip r:embed="rId3"/>
          <a:stretch/>
        </p:blipFill>
        <p:spPr>
          <a:xfrm>
            <a:off x="2743200" y="3998520"/>
            <a:ext cx="4114800" cy="21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aixaDeTexto 1"/>
          <p:cNvSpPr/>
          <p:nvPr/>
        </p:nvSpPr>
        <p:spPr>
          <a:xfrm>
            <a:off x="200160" y="1689840"/>
            <a:ext cx="95140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AutoShape 12"/>
          <p:cNvSpPr/>
          <p:nvPr/>
        </p:nvSpPr>
        <p:spPr>
          <a:xfrm>
            <a:off x="4888080" y="362736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CaixaDeTexto 13"/>
          <p:cNvSpPr/>
          <p:nvPr/>
        </p:nvSpPr>
        <p:spPr>
          <a:xfrm>
            <a:off x="1026000" y="47142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30" name="Picture 6" descr=""/>
          <p:cNvPicPr/>
          <p:nvPr/>
        </p:nvPicPr>
        <p:blipFill>
          <a:blip r:embed="rId1"/>
          <a:stretch/>
        </p:blipFill>
        <p:spPr>
          <a:xfrm>
            <a:off x="592920" y="3590280"/>
            <a:ext cx="4446720" cy="311328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8" descr=""/>
          <p:cNvPicPr/>
          <p:nvPr/>
        </p:nvPicPr>
        <p:blipFill>
          <a:blip r:embed="rId2"/>
          <a:stretch/>
        </p:blipFill>
        <p:spPr>
          <a:xfrm>
            <a:off x="5267520" y="3627360"/>
            <a:ext cx="4446720" cy="3088800"/>
          </a:xfrm>
          <a:prstGeom prst="rect">
            <a:avLst/>
          </a:prstGeom>
          <a:ln w="0">
            <a:noFill/>
          </a:ln>
        </p:spPr>
      </p:pic>
      <p:pic>
        <p:nvPicPr>
          <p:cNvPr id="332" name="Picture 6" descr=""/>
          <p:cNvPicPr/>
          <p:nvPr/>
        </p:nvPicPr>
        <p:blipFill>
          <a:blip r:embed="rId3"/>
          <a:stretch/>
        </p:blipFill>
        <p:spPr>
          <a:xfrm>
            <a:off x="5486400" y="788400"/>
            <a:ext cx="4184280" cy="2869200"/>
          </a:xfrm>
          <a:prstGeom prst="rect">
            <a:avLst/>
          </a:prstGeom>
          <a:ln w="0">
            <a:noFill/>
          </a:ln>
        </p:spPr>
      </p:pic>
      <p:pic>
        <p:nvPicPr>
          <p:cNvPr id="333" name="Picture 13" descr=""/>
          <p:cNvPicPr/>
          <p:nvPr/>
        </p:nvPicPr>
        <p:blipFill>
          <a:blip r:embed="rId4"/>
          <a:stretch/>
        </p:blipFill>
        <p:spPr>
          <a:xfrm>
            <a:off x="200160" y="2057400"/>
            <a:ext cx="4969800" cy="91440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 txBox="1"/>
          <p:nvPr/>
        </p:nvSpPr>
        <p:spPr>
          <a:xfrm>
            <a:off x="5943600" y="788400"/>
            <a:ext cx="2556720" cy="3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3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15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aixaDeTexto 5"/>
          <p:cNvSpPr/>
          <p:nvPr/>
        </p:nvSpPr>
        <p:spPr>
          <a:xfrm>
            <a:off x="200160" y="1689840"/>
            <a:ext cx="95144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Imagem 9" descr=""/>
          <p:cNvPicPr/>
          <p:nvPr/>
        </p:nvPicPr>
        <p:blipFill>
          <a:blip r:embed="rId1"/>
          <a:stretch/>
        </p:blipFill>
        <p:spPr>
          <a:xfrm>
            <a:off x="3362760" y="2154960"/>
            <a:ext cx="3722760" cy="1760760"/>
          </a:xfrm>
          <a:prstGeom prst="rect">
            <a:avLst/>
          </a:prstGeom>
          <a:ln w="0">
            <a:noFill/>
          </a:ln>
        </p:spPr>
      </p:pic>
      <p:pic>
        <p:nvPicPr>
          <p:cNvPr id="340" name="Imagem 10" descr=""/>
          <p:cNvPicPr/>
          <p:nvPr/>
        </p:nvPicPr>
        <p:blipFill>
          <a:blip r:embed="rId2"/>
          <a:stretch/>
        </p:blipFill>
        <p:spPr>
          <a:xfrm>
            <a:off x="897120" y="4350960"/>
            <a:ext cx="8654400" cy="23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7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18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aixaDeTexto 6"/>
          <p:cNvSpPr/>
          <p:nvPr/>
        </p:nvSpPr>
        <p:spPr>
          <a:xfrm>
            <a:off x="200160" y="1689840"/>
            <a:ext cx="95144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Imagem 13" descr=""/>
          <p:cNvPicPr/>
          <p:nvPr/>
        </p:nvPicPr>
        <p:blipFill>
          <a:blip r:embed="rId1"/>
          <a:stretch/>
        </p:blipFill>
        <p:spPr>
          <a:xfrm>
            <a:off x="1148040" y="3036240"/>
            <a:ext cx="3722760" cy="1760760"/>
          </a:xfrm>
          <a:prstGeom prst="rect">
            <a:avLst/>
          </a:prstGeom>
          <a:ln w="0">
            <a:noFill/>
          </a:ln>
        </p:spPr>
      </p:pic>
      <p:pic>
        <p:nvPicPr>
          <p:cNvPr id="345" name="Imagem 14" descr=""/>
          <p:cNvPicPr/>
          <p:nvPr/>
        </p:nvPicPr>
        <p:blipFill>
          <a:blip r:embed="rId2"/>
          <a:stretch/>
        </p:blipFill>
        <p:spPr>
          <a:xfrm>
            <a:off x="6225480" y="1554480"/>
            <a:ext cx="3042360" cy="5186160"/>
          </a:xfrm>
          <a:prstGeom prst="rect">
            <a:avLst/>
          </a:prstGeom>
          <a:ln w="0">
            <a:noFill/>
          </a:ln>
        </p:spPr>
      </p:pic>
      <p:sp>
        <p:nvSpPr>
          <p:cNvPr id="346" name="CustomShape 19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2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2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aixaDeTexto 7"/>
          <p:cNvSpPr/>
          <p:nvPr/>
        </p:nvSpPr>
        <p:spPr>
          <a:xfrm>
            <a:off x="200160" y="1689840"/>
            <a:ext cx="95144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Laplace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Imagem 15" descr=""/>
          <p:cNvPicPr/>
          <p:nvPr/>
        </p:nvPicPr>
        <p:blipFill>
          <a:blip r:embed="rId1"/>
          <a:stretch/>
        </p:blipFill>
        <p:spPr>
          <a:xfrm>
            <a:off x="614160" y="3474000"/>
            <a:ext cx="1636560" cy="1274760"/>
          </a:xfrm>
          <a:prstGeom prst="rect">
            <a:avLst/>
          </a:prstGeom>
          <a:ln w="0">
            <a:noFill/>
          </a:ln>
        </p:spPr>
      </p:pic>
      <p:pic>
        <p:nvPicPr>
          <p:cNvPr id="351" name="Imagem 16" descr=""/>
          <p:cNvPicPr/>
          <p:nvPr/>
        </p:nvPicPr>
        <p:blipFill>
          <a:blip r:embed="rId2"/>
          <a:stretch/>
        </p:blipFill>
        <p:spPr>
          <a:xfrm>
            <a:off x="5639760" y="1523880"/>
            <a:ext cx="3120480" cy="5174640"/>
          </a:xfrm>
          <a:prstGeom prst="rect">
            <a:avLst/>
          </a:prstGeom>
          <a:ln w="0">
            <a:noFill/>
          </a:ln>
        </p:spPr>
      </p:pic>
      <p:sp>
        <p:nvSpPr>
          <p:cNvPr id="352" name="CustomShape 2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25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26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aixaDeTexto 8"/>
          <p:cNvSpPr/>
          <p:nvPr/>
        </p:nvSpPr>
        <p:spPr>
          <a:xfrm>
            <a:off x="200160" y="1689840"/>
            <a:ext cx="9514440" cy="48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Canny </a:t>
            </a:r>
            <a:r>
              <a:rPr b="0" lang="en-US" sz="2000" spc="-1" strike="noStrike">
                <a:solidFill>
                  <a:srgbClr val="000000"/>
                </a:solidFill>
                <a:latin typeface="-apple-system"/>
                <a:ea typeface="DejaVu Sans"/>
              </a:rPr>
              <a:t>(John F. Canny 1986)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Gradient Based Filter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Blur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Gradient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6" name="Imagem 17" descr=""/>
          <p:cNvPicPr/>
          <p:nvPr/>
        </p:nvPicPr>
        <p:blipFill>
          <a:blip r:embed="rId1"/>
          <a:stretch/>
        </p:blipFill>
        <p:spPr>
          <a:xfrm>
            <a:off x="1143000" y="3886200"/>
            <a:ext cx="4143600" cy="1990800"/>
          </a:xfrm>
          <a:prstGeom prst="rect">
            <a:avLst/>
          </a:prstGeom>
          <a:ln w="0">
            <a:noFill/>
          </a:ln>
        </p:spPr>
      </p:pic>
      <p:pic>
        <p:nvPicPr>
          <p:cNvPr id="357" name="Imagem 18" descr=""/>
          <p:cNvPicPr/>
          <p:nvPr/>
        </p:nvPicPr>
        <p:blipFill>
          <a:blip r:embed="rId2"/>
          <a:stretch/>
        </p:blipFill>
        <p:spPr>
          <a:xfrm>
            <a:off x="6305760" y="1532880"/>
            <a:ext cx="3161520" cy="5257800"/>
          </a:xfrm>
          <a:prstGeom prst="rect">
            <a:avLst/>
          </a:prstGeom>
          <a:ln w="0">
            <a:noFill/>
          </a:ln>
        </p:spPr>
      </p:pic>
      <p:sp>
        <p:nvSpPr>
          <p:cNvPr id="358" name="CustomShape 2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/>
        </p:blipFill>
        <p:spPr>
          <a:xfrm>
            <a:off x="2897640" y="3872520"/>
            <a:ext cx="5789160" cy="2756880"/>
          </a:xfrm>
          <a:prstGeom prst="rect">
            <a:avLst/>
          </a:prstGeom>
          <a:ln w="0">
            <a:noFill/>
          </a:ln>
        </p:spPr>
      </p:pic>
      <p:sp>
        <p:nvSpPr>
          <p:cNvPr id="206" name="Oval 4"/>
          <p:cNvSpPr/>
          <p:nvPr/>
        </p:nvSpPr>
        <p:spPr>
          <a:xfrm>
            <a:off x="4418640" y="6390000"/>
            <a:ext cx="236520" cy="243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07" name="Oval 5"/>
          <p:cNvSpPr/>
          <p:nvPr/>
        </p:nvSpPr>
        <p:spPr>
          <a:xfrm>
            <a:off x="4020480" y="6381720"/>
            <a:ext cx="236520" cy="243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08" name="Oval 6"/>
          <p:cNvSpPr/>
          <p:nvPr/>
        </p:nvSpPr>
        <p:spPr>
          <a:xfrm>
            <a:off x="4828320" y="6355440"/>
            <a:ext cx="236520" cy="243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360000" y="16488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[Recap] Lecture 04 – Finding Components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Lecture 05 - Feature Extraction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 / Embeddings / Representations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Descriptors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val 7"/>
          <p:cNvSpPr/>
          <p:nvPr/>
        </p:nvSpPr>
        <p:spPr>
          <a:xfrm>
            <a:off x="5252400" y="6355440"/>
            <a:ext cx="236520" cy="243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29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30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aixaDeTexto 9"/>
          <p:cNvSpPr/>
          <p:nvPr/>
        </p:nvSpPr>
        <p:spPr>
          <a:xfrm>
            <a:off x="200160" y="1689840"/>
            <a:ext cx="95144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2" name="Imagem 20" descr=""/>
          <p:cNvPicPr/>
          <p:nvPr/>
        </p:nvPicPr>
        <p:blipFill>
          <a:blip r:embed="rId1"/>
          <a:stretch/>
        </p:blipFill>
        <p:spPr>
          <a:xfrm>
            <a:off x="2001960" y="1542960"/>
            <a:ext cx="6296760" cy="5054760"/>
          </a:xfrm>
          <a:prstGeom prst="rect">
            <a:avLst/>
          </a:prstGeom>
          <a:ln w="0">
            <a:noFill/>
          </a:ln>
        </p:spPr>
      </p:pic>
      <p:sp>
        <p:nvSpPr>
          <p:cNvPr id="363" name="CustomShape 31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33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34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aixaDeTexto 10"/>
          <p:cNvSpPr/>
          <p:nvPr/>
        </p:nvSpPr>
        <p:spPr>
          <a:xfrm>
            <a:off x="200160" y="1689840"/>
            <a:ext cx="95144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Imagem 21" descr=""/>
          <p:cNvPicPr/>
          <p:nvPr/>
        </p:nvPicPr>
        <p:blipFill>
          <a:blip r:embed="rId1"/>
          <a:stretch/>
        </p:blipFill>
        <p:spPr>
          <a:xfrm>
            <a:off x="614880" y="1829160"/>
            <a:ext cx="8685000" cy="2240280"/>
          </a:xfrm>
          <a:prstGeom prst="rect">
            <a:avLst/>
          </a:prstGeom>
          <a:ln w="0">
            <a:noFill/>
          </a:ln>
        </p:spPr>
      </p:pic>
      <p:pic>
        <p:nvPicPr>
          <p:cNvPr id="368" name="Imagem 22" descr=""/>
          <p:cNvPicPr/>
          <p:nvPr/>
        </p:nvPicPr>
        <p:blipFill>
          <a:blip r:embed="rId2"/>
          <a:stretch/>
        </p:blipFill>
        <p:spPr>
          <a:xfrm>
            <a:off x="614880" y="4563720"/>
            <a:ext cx="8685000" cy="1164960"/>
          </a:xfrm>
          <a:prstGeom prst="rect">
            <a:avLst/>
          </a:prstGeom>
          <a:ln w="0">
            <a:noFill/>
          </a:ln>
        </p:spPr>
      </p:pic>
      <p:sp>
        <p:nvSpPr>
          <p:cNvPr id="369" name="CustomShape 35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37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38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39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aixaDeTexto 11"/>
          <p:cNvSpPr/>
          <p:nvPr/>
        </p:nvSpPr>
        <p:spPr>
          <a:xfrm>
            <a:off x="200160" y="1689840"/>
            <a:ext cx="95144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Values that carry both spatial and intensity information (shape)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Weighted average of all pixel's intensities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I(x,y)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pixel coordinates of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Powers,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q, </a:t>
            </a: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are the weights of the horizontal and vertical dimensions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HuMoments (Hu 1962)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Translation and Scale Invariant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Imagem 23" descr=""/>
          <p:cNvPicPr/>
          <p:nvPr/>
        </p:nvPicPr>
        <p:blipFill>
          <a:blip r:embed="rId1"/>
          <a:stretch/>
        </p:blipFill>
        <p:spPr>
          <a:xfrm>
            <a:off x="897120" y="4313520"/>
            <a:ext cx="7722360" cy="2229480"/>
          </a:xfrm>
          <a:prstGeom prst="rect">
            <a:avLst/>
          </a:prstGeom>
          <a:ln w="0">
            <a:noFill/>
          </a:ln>
        </p:spPr>
      </p:pic>
      <p:pic>
        <p:nvPicPr>
          <p:cNvPr id="375" name="Imagem 24" descr=""/>
          <p:cNvPicPr/>
          <p:nvPr/>
        </p:nvPicPr>
        <p:blipFill>
          <a:blip r:embed="rId2"/>
          <a:stretch/>
        </p:blipFill>
        <p:spPr>
          <a:xfrm>
            <a:off x="6025680" y="4028400"/>
            <a:ext cx="2448000" cy="63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4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4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4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aixaDeTexto 12"/>
          <p:cNvSpPr/>
          <p:nvPr/>
        </p:nvSpPr>
        <p:spPr>
          <a:xfrm>
            <a:off x="200160" y="1742760"/>
            <a:ext cx="9514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HoG – Histogram of Oriented Gradients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Computes the gradient and orientation of edges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Use a kernel to compute the Gradients (i.e 9x1)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Patch-Based Histogram (8x8, 16x16..)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Picture 5" descr="hog_feature"/>
          <p:cNvPicPr/>
          <p:nvPr/>
        </p:nvPicPr>
        <p:blipFill>
          <a:blip r:embed="rId1"/>
          <a:stretch/>
        </p:blipFill>
        <p:spPr>
          <a:xfrm>
            <a:off x="1737720" y="3024360"/>
            <a:ext cx="1977480" cy="3242520"/>
          </a:xfrm>
          <a:prstGeom prst="rect">
            <a:avLst/>
          </a:prstGeom>
          <a:ln w="0">
            <a:noFill/>
          </a:ln>
        </p:spPr>
      </p:pic>
      <p:pic>
        <p:nvPicPr>
          <p:cNvPr id="381" name="Imagem 25" descr=""/>
          <p:cNvPicPr/>
          <p:nvPr/>
        </p:nvPicPr>
        <p:blipFill>
          <a:blip r:embed="rId2"/>
          <a:stretch/>
        </p:blipFill>
        <p:spPr>
          <a:xfrm>
            <a:off x="5707080" y="3112200"/>
            <a:ext cx="1558800" cy="3067200"/>
          </a:xfrm>
          <a:prstGeom prst="rect">
            <a:avLst/>
          </a:prstGeom>
          <a:ln w="0">
            <a:noFill/>
          </a:ln>
        </p:spPr>
      </p:pic>
      <p:sp>
        <p:nvSpPr>
          <p:cNvPr id="382" name="Seta: para a Direita 2"/>
          <p:cNvSpPr/>
          <p:nvPr/>
        </p:nvSpPr>
        <p:spPr>
          <a:xfrm>
            <a:off x="4119120" y="4339800"/>
            <a:ext cx="113400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45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46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4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aixaDeTexto 14"/>
          <p:cNvSpPr/>
          <p:nvPr/>
        </p:nvSpPr>
        <p:spPr>
          <a:xfrm>
            <a:off x="200160" y="1742760"/>
            <a:ext cx="9514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Gabor Filters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several Gaussian Kernels (Kernel Bank)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Picture 1" descr=""/>
          <p:cNvPicPr/>
          <p:nvPr/>
        </p:nvPicPr>
        <p:blipFill>
          <a:blip r:embed="rId1"/>
          <a:stretch/>
        </p:blipFill>
        <p:spPr>
          <a:xfrm>
            <a:off x="360000" y="2963520"/>
            <a:ext cx="3666960" cy="3666960"/>
          </a:xfrm>
          <a:prstGeom prst="rect">
            <a:avLst/>
          </a:prstGeom>
          <a:ln w="0">
            <a:noFill/>
          </a:ln>
        </p:spPr>
      </p:pic>
      <p:pic>
        <p:nvPicPr>
          <p:cNvPr id="388" name="Picture 9" descr=""/>
          <p:cNvPicPr/>
          <p:nvPr/>
        </p:nvPicPr>
        <p:blipFill>
          <a:blip r:embed="rId2"/>
          <a:stretch/>
        </p:blipFill>
        <p:spPr>
          <a:xfrm>
            <a:off x="6047640" y="2963520"/>
            <a:ext cx="3666960" cy="3666960"/>
          </a:xfrm>
          <a:prstGeom prst="rect">
            <a:avLst/>
          </a:prstGeom>
          <a:ln w="0">
            <a:noFill/>
          </a:ln>
        </p:spPr>
      </p:pic>
      <p:pic>
        <p:nvPicPr>
          <p:cNvPr id="389" name="Picture 11" descr=""/>
          <p:cNvPicPr/>
          <p:nvPr/>
        </p:nvPicPr>
        <p:blipFill>
          <a:blip r:embed="rId3"/>
          <a:stretch/>
        </p:blipFill>
        <p:spPr>
          <a:xfrm>
            <a:off x="4276080" y="4191840"/>
            <a:ext cx="1526400" cy="101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49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50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51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aixaDeTexto 15"/>
          <p:cNvSpPr/>
          <p:nvPr/>
        </p:nvSpPr>
        <p:spPr>
          <a:xfrm>
            <a:off x="200160" y="1742760"/>
            <a:ext cx="9514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Local Binary Patterns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a Circular Kernel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The resulting pixel is computed in the binary neighborhood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Picture 7" descr=""/>
          <p:cNvPicPr/>
          <p:nvPr/>
        </p:nvPicPr>
        <p:blipFill>
          <a:blip r:embed="rId1"/>
          <a:stretch/>
        </p:blipFill>
        <p:spPr>
          <a:xfrm>
            <a:off x="7067520" y="1910520"/>
            <a:ext cx="2285640" cy="753840"/>
          </a:xfrm>
          <a:prstGeom prst="rect">
            <a:avLst/>
          </a:prstGeom>
          <a:ln w="0">
            <a:noFill/>
          </a:ln>
        </p:spPr>
      </p:pic>
      <p:pic>
        <p:nvPicPr>
          <p:cNvPr id="395" name="Imagem 26" descr=""/>
          <p:cNvPicPr/>
          <p:nvPr/>
        </p:nvPicPr>
        <p:blipFill>
          <a:blip r:embed="rId2"/>
          <a:stretch/>
        </p:blipFill>
        <p:spPr>
          <a:xfrm>
            <a:off x="1725120" y="3128760"/>
            <a:ext cx="7206120" cy="359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aixaDeTexto 1"/>
          <p:cNvSpPr/>
          <p:nvPr/>
        </p:nvSpPr>
        <p:spPr>
          <a:xfrm>
            <a:off x="200160" y="1689840"/>
            <a:ext cx="951408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AutoShape 12"/>
          <p:cNvSpPr/>
          <p:nvPr/>
        </p:nvSpPr>
        <p:spPr>
          <a:xfrm>
            <a:off x="4888080" y="362736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CaixaDeTexto 13"/>
          <p:cNvSpPr/>
          <p:nvPr/>
        </p:nvSpPr>
        <p:spPr>
          <a:xfrm>
            <a:off x="1026000" y="47142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1280" cy="2432520"/>
          </a:xfrm>
          <a:prstGeom prst="rect">
            <a:avLst/>
          </a:prstGeom>
          <a:ln w="0">
            <a:noFill/>
          </a:ln>
        </p:spPr>
      </p:pic>
      <p:sp>
        <p:nvSpPr>
          <p:cNvPr id="215" name="Retângulo 2"/>
          <p:cNvSpPr/>
          <p:nvPr/>
        </p:nvSpPr>
        <p:spPr>
          <a:xfrm>
            <a:off x="546480" y="3098880"/>
            <a:ext cx="4318200" cy="140004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aixaDeTexto 1"/>
          <p:cNvSpPr/>
          <p:nvPr/>
        </p:nvSpPr>
        <p:spPr>
          <a:xfrm>
            <a:off x="200160" y="1689840"/>
            <a:ext cx="95140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a low dimension feature space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7000" cy="94860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7000" cy="1586880"/>
          </a:xfrm>
          <a:prstGeom prst="rect">
            <a:avLst/>
          </a:prstGeom>
          <a:ln w="0">
            <a:noFill/>
          </a:ln>
        </p:spPr>
      </p:pic>
      <p:pic>
        <p:nvPicPr>
          <p:cNvPr id="222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7600" cy="928080"/>
          </a:xfrm>
          <a:prstGeom prst="rect">
            <a:avLst/>
          </a:prstGeom>
          <a:ln w="0">
            <a:noFill/>
          </a:ln>
        </p:spPr>
      </p:pic>
      <p:pic>
        <p:nvPicPr>
          <p:cNvPr id="223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1240" cy="102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aixaDeTexto 1"/>
          <p:cNvSpPr/>
          <p:nvPr/>
        </p:nvSpPr>
        <p:spPr>
          <a:xfrm>
            <a:off x="200160" y="1689840"/>
            <a:ext cx="9514080" cy="15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 us represent an image by its dimensions. Thus, an image ‘I’ belonging to class ‘X’ can be represented as: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2" descr=""/>
          <p:cNvPicPr/>
          <p:nvPr/>
        </p:nvPicPr>
        <p:blipFill>
          <a:blip r:embed="rId1"/>
          <a:stretch/>
        </p:blipFill>
        <p:spPr>
          <a:xfrm>
            <a:off x="579240" y="2892240"/>
            <a:ext cx="8643960" cy="1590480"/>
          </a:xfrm>
          <a:prstGeom prst="rect">
            <a:avLst/>
          </a:prstGeom>
          <a:ln w="0">
            <a:noFill/>
          </a:ln>
        </p:spPr>
      </p:pic>
      <p:pic>
        <p:nvPicPr>
          <p:cNvPr id="229" name="Imagem 4" descr=""/>
          <p:cNvPicPr/>
          <p:nvPr/>
        </p:nvPicPr>
        <p:blipFill>
          <a:blip r:embed="rId2"/>
          <a:stretch/>
        </p:blipFill>
        <p:spPr>
          <a:xfrm>
            <a:off x="635400" y="5467680"/>
            <a:ext cx="8643960" cy="270720"/>
          </a:xfrm>
          <a:prstGeom prst="rect">
            <a:avLst/>
          </a:prstGeom>
          <a:ln w="0">
            <a:noFill/>
          </a:ln>
        </p:spPr>
      </p:pic>
      <p:sp>
        <p:nvSpPr>
          <p:cNvPr id="230" name="Seta: para Baixo 3"/>
          <p:cNvSpPr/>
          <p:nvPr/>
        </p:nvSpPr>
        <p:spPr>
          <a:xfrm>
            <a:off x="897120" y="448488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Seta: para Baixo 12"/>
          <p:cNvSpPr/>
          <p:nvPr/>
        </p:nvSpPr>
        <p:spPr>
          <a:xfrm>
            <a:off x="1699920" y="448488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Seta: para Baixo 13"/>
          <p:cNvSpPr/>
          <p:nvPr/>
        </p:nvSpPr>
        <p:spPr>
          <a:xfrm>
            <a:off x="2502360" y="448488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Seta: para Baixo 14"/>
          <p:cNvSpPr/>
          <p:nvPr/>
        </p:nvSpPr>
        <p:spPr>
          <a:xfrm>
            <a:off x="3305160" y="448488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Seta: para Baixo 15"/>
          <p:cNvSpPr/>
          <p:nvPr/>
        </p:nvSpPr>
        <p:spPr>
          <a:xfrm>
            <a:off x="4039560" y="448488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Seta: para Baixo 16"/>
          <p:cNvSpPr/>
          <p:nvPr/>
        </p:nvSpPr>
        <p:spPr>
          <a:xfrm>
            <a:off x="4842360" y="448488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Seta: para Baixo 17"/>
          <p:cNvSpPr/>
          <p:nvPr/>
        </p:nvSpPr>
        <p:spPr>
          <a:xfrm>
            <a:off x="5644800" y="448488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Seta: para Baixo 18"/>
          <p:cNvSpPr/>
          <p:nvPr/>
        </p:nvSpPr>
        <p:spPr>
          <a:xfrm>
            <a:off x="6447600" y="448488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Seta: para Baixo 19"/>
          <p:cNvSpPr/>
          <p:nvPr/>
        </p:nvSpPr>
        <p:spPr>
          <a:xfrm>
            <a:off x="7151040" y="447192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Seta: para Baixo 20"/>
          <p:cNvSpPr/>
          <p:nvPr/>
        </p:nvSpPr>
        <p:spPr>
          <a:xfrm>
            <a:off x="7953840" y="447192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Seta: para Baixo 21"/>
          <p:cNvSpPr/>
          <p:nvPr/>
        </p:nvSpPr>
        <p:spPr>
          <a:xfrm>
            <a:off x="8756280" y="4471920"/>
            <a:ext cx="195840" cy="887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aixaDeTexto 1"/>
          <p:cNvSpPr/>
          <p:nvPr/>
        </p:nvSpPr>
        <p:spPr>
          <a:xfrm>
            <a:off x="200160" y="1689840"/>
            <a:ext cx="951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280" cy="349272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960" cy="1590480"/>
          </a:xfrm>
          <a:prstGeom prst="rect">
            <a:avLst/>
          </a:prstGeom>
          <a:ln w="0">
            <a:noFill/>
          </a:ln>
        </p:spPr>
      </p:pic>
      <p:pic>
        <p:nvPicPr>
          <p:cNvPr id="247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960" cy="270720"/>
          </a:xfrm>
          <a:prstGeom prst="rect">
            <a:avLst/>
          </a:prstGeom>
          <a:ln w="0">
            <a:noFill/>
          </a:ln>
        </p:spPr>
      </p:pic>
      <p:pic>
        <p:nvPicPr>
          <p:cNvPr id="248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0880" cy="264600"/>
          </a:xfrm>
          <a:prstGeom prst="rect">
            <a:avLst/>
          </a:prstGeom>
          <a:ln w="0">
            <a:noFill/>
          </a:ln>
        </p:spPr>
      </p:pic>
      <p:pic>
        <p:nvPicPr>
          <p:cNvPr id="249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4280" cy="25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aixaDeTexto 1"/>
          <p:cNvSpPr/>
          <p:nvPr/>
        </p:nvSpPr>
        <p:spPr>
          <a:xfrm>
            <a:off x="200160" y="1689840"/>
            <a:ext cx="951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280" cy="349272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960" cy="1590480"/>
          </a:xfrm>
          <a:prstGeom prst="rect">
            <a:avLst/>
          </a:prstGeom>
          <a:ln w="0">
            <a:noFill/>
          </a:ln>
        </p:spPr>
      </p:pic>
      <p:pic>
        <p:nvPicPr>
          <p:cNvPr id="256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960" cy="270720"/>
          </a:xfrm>
          <a:prstGeom prst="rect">
            <a:avLst/>
          </a:prstGeom>
          <a:ln w="0">
            <a:noFill/>
          </a:ln>
        </p:spPr>
      </p:pic>
      <p:pic>
        <p:nvPicPr>
          <p:cNvPr id="257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0880" cy="264600"/>
          </a:xfrm>
          <a:prstGeom prst="rect">
            <a:avLst/>
          </a:prstGeom>
          <a:ln w="0">
            <a:noFill/>
          </a:ln>
        </p:spPr>
      </p:pic>
      <p:pic>
        <p:nvPicPr>
          <p:cNvPr id="258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3360" cy="273960"/>
          </a:xfrm>
          <a:prstGeom prst="rect">
            <a:avLst/>
          </a:prstGeom>
          <a:ln w="0">
            <a:noFill/>
          </a:ln>
        </p:spPr>
      </p:pic>
      <p:pic>
        <p:nvPicPr>
          <p:cNvPr id="259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4280" cy="25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aixaDeTexto 1"/>
          <p:cNvSpPr/>
          <p:nvPr/>
        </p:nvSpPr>
        <p:spPr>
          <a:xfrm>
            <a:off x="200160" y="1689840"/>
            <a:ext cx="951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280" cy="349272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960" cy="1590480"/>
          </a:xfrm>
          <a:prstGeom prst="rect">
            <a:avLst/>
          </a:prstGeom>
          <a:ln w="0">
            <a:noFill/>
          </a:ln>
        </p:spPr>
      </p:pic>
      <p:pic>
        <p:nvPicPr>
          <p:cNvPr id="266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960" cy="270720"/>
          </a:xfrm>
          <a:prstGeom prst="rect">
            <a:avLst/>
          </a:prstGeom>
          <a:ln w="0">
            <a:noFill/>
          </a:ln>
        </p:spPr>
      </p:pic>
      <p:pic>
        <p:nvPicPr>
          <p:cNvPr id="267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0880" cy="264600"/>
          </a:xfrm>
          <a:prstGeom prst="rect">
            <a:avLst/>
          </a:prstGeom>
          <a:ln w="0">
            <a:noFill/>
          </a:ln>
        </p:spPr>
      </p:pic>
      <p:pic>
        <p:nvPicPr>
          <p:cNvPr id="268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4280" cy="25488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155" descr=""/>
          <p:cNvPicPr/>
          <p:nvPr/>
        </p:nvPicPr>
        <p:blipFill>
          <a:blip r:embed="rId6"/>
          <a:stretch/>
        </p:blipFill>
        <p:spPr>
          <a:xfrm>
            <a:off x="5934600" y="5286960"/>
            <a:ext cx="694440" cy="42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aixaDeTexto 1"/>
          <p:cNvSpPr/>
          <p:nvPr/>
        </p:nvSpPr>
        <p:spPr>
          <a:xfrm>
            <a:off x="200160" y="1689840"/>
            <a:ext cx="951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280" cy="3492720"/>
          </a:xfrm>
          <a:prstGeom prst="rect">
            <a:avLst/>
          </a:prstGeom>
          <a:ln w="0">
            <a:noFill/>
          </a:ln>
        </p:spPr>
      </p:pic>
      <p:pic>
        <p:nvPicPr>
          <p:cNvPr id="275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960" cy="1590480"/>
          </a:xfrm>
          <a:prstGeom prst="rect">
            <a:avLst/>
          </a:prstGeom>
          <a:ln w="0">
            <a:noFill/>
          </a:ln>
        </p:spPr>
      </p:pic>
      <p:pic>
        <p:nvPicPr>
          <p:cNvPr id="276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960" cy="270720"/>
          </a:xfrm>
          <a:prstGeom prst="rect">
            <a:avLst/>
          </a:prstGeom>
          <a:ln w="0">
            <a:noFill/>
          </a:ln>
        </p:spPr>
      </p:pic>
      <p:pic>
        <p:nvPicPr>
          <p:cNvPr id="277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0880" cy="264600"/>
          </a:xfrm>
          <a:prstGeom prst="rect">
            <a:avLst/>
          </a:prstGeom>
          <a:ln w="0">
            <a:noFill/>
          </a:ln>
        </p:spPr>
      </p:pic>
      <p:pic>
        <p:nvPicPr>
          <p:cNvPr id="278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4280" cy="254880"/>
          </a:xfrm>
          <a:prstGeom prst="rect">
            <a:avLst/>
          </a:prstGeom>
          <a:ln w="0">
            <a:noFill/>
          </a:ln>
        </p:spPr>
      </p:pic>
      <p:pic>
        <p:nvPicPr>
          <p:cNvPr id="279" name="Imagem 5" descr=""/>
          <p:cNvPicPr/>
          <p:nvPr/>
        </p:nvPicPr>
        <p:blipFill>
          <a:blip r:embed="rId6"/>
          <a:stretch/>
        </p:blipFill>
        <p:spPr>
          <a:xfrm>
            <a:off x="5933160" y="5075640"/>
            <a:ext cx="683640" cy="19800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166" descr=""/>
          <p:cNvPicPr/>
          <p:nvPr/>
        </p:nvPicPr>
        <p:blipFill>
          <a:blip r:embed="rId7"/>
          <a:stretch/>
        </p:blipFill>
        <p:spPr>
          <a:xfrm>
            <a:off x="5943600" y="5250960"/>
            <a:ext cx="694440" cy="42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4728</TotalTime>
  <Application>LibreOffice/24.2.7.2$Linux_X86_64 LibreOffice_project/420$Build-2</Application>
  <AppVersion>15.0000</AppVersion>
  <Words>384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2025-08-25T16:51:46Z</dcterms:modified>
  <cp:revision>136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