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8.png" ContentType="image/png"/>
  <Override PartName="/ppt/media/image9.png" ContentType="image/png"/>
  <Override PartName="/ppt/media/image15.gif" ContentType="image/gif"/>
  <Override PartName="/ppt/media/image20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8.png" ContentType="image/png"/>
  <Override PartName="/ppt/media/image14.gif" ContentType="image/gif"/>
  <Override PartName="/ppt/media/image17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6.png" ContentType="image/png"/>
  <Override PartName="/ppt/media/image37.png" ContentType="image/png"/>
  <Override PartName="/ppt/media/image5.png" ContentType="image/png"/>
  <Override PartName="/ppt/media/image19.png" ContentType="image/png"/>
  <Override PartName="/ppt/media/image2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slide" Target="slides/slide24.xml"/><Relationship Id="rId53" Type="http://schemas.openxmlformats.org/officeDocument/2006/relationships/slide" Target="slides/slide25.xml"/><Relationship Id="rId54" Type="http://schemas.openxmlformats.org/officeDocument/2006/relationships/slide" Target="slides/slide26.xml"/><Relationship Id="rId55" Type="http://schemas.openxmlformats.org/officeDocument/2006/relationships/slide" Target="slides/slide27.xml"/><Relationship Id="rId56" Type="http://schemas.openxmlformats.org/officeDocument/2006/relationships/slide" Target="slides/slide28.xml"/><Relationship Id="rId57" Type="http://schemas.openxmlformats.org/officeDocument/2006/relationships/slide" Target="slides/slide29.xml"/><Relationship Id="rId58" Type="http://schemas.openxmlformats.org/officeDocument/2006/relationships/slide" Target="slides/slide30.xml"/><Relationship Id="rId59" Type="http://schemas.openxmlformats.org/officeDocument/2006/relationships/slide" Target="slides/slide31.xml"/><Relationship Id="rId60" Type="http://schemas.openxmlformats.org/officeDocument/2006/relationships/slide" Target="slides/slide32.xml"/><Relationship Id="rId61" Type="http://schemas.openxmlformats.org/officeDocument/2006/relationships/slide" Target="slides/slide33.xml"/><Relationship Id="rId62" Type="http://schemas.openxmlformats.org/officeDocument/2006/relationships/slide" Target="slides/slide34.xml"/><Relationship Id="rId63" Type="http://schemas.openxmlformats.org/officeDocument/2006/relationships/slide" Target="slides/slide35.xml"/><Relationship Id="rId64" Type="http://schemas.openxmlformats.org/officeDocument/2006/relationships/slide" Target="slides/slide36.xml"/><Relationship Id="rId65" Type="http://schemas.openxmlformats.org/officeDocument/2006/relationships/slide" Target="slides/slide37.xml"/><Relationship Id="rId66" Type="http://schemas.openxmlformats.org/officeDocument/2006/relationships/slide" Target="slides/slide38.xml"/><Relationship Id="rId67" Type="http://schemas.openxmlformats.org/officeDocument/2006/relationships/slide" Target="slides/slide39.xml"/><Relationship Id="rId68" Type="http://schemas.openxmlformats.org/officeDocument/2006/relationships/slide" Target="slides/slide40.xml"/><Relationship Id="rId69" Type="http://schemas.openxmlformats.org/officeDocument/2006/relationships/slide" Target="slides/slide41.xml"/><Relationship Id="rId70" Type="http://schemas.openxmlformats.org/officeDocument/2006/relationships/slide" Target="slides/slide42.xml"/><Relationship Id="rId71" Type="http://schemas.openxmlformats.org/officeDocument/2006/relationships/slide" Target="slides/slide43.xml"/><Relationship Id="rId72" Type="http://schemas.openxmlformats.org/officeDocument/2006/relationships/slide" Target="slides/slide44.xml"/><Relationship Id="rId73" Type="http://schemas.openxmlformats.org/officeDocument/2006/relationships/slide" Target="slides/slide45.xml"/><Relationship Id="rId74" Type="http://schemas.openxmlformats.org/officeDocument/2006/relationships/slide" Target="slides/slide46.xml"/><Relationship Id="rId75" Type="http://schemas.openxmlformats.org/officeDocument/2006/relationships/slide" Target="slides/slide47.xml"/><Relationship Id="rId7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63EBE9F-37FF-4661-BD97-ECB6338170A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1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CustomShape 2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52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CustomShape 2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3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CustomShape 3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CustomShape 4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CustomShape 4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CustomShape 10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CustomShape 10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CustomShape 5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CustomShape 9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ustomShape 8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CustomShape 105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CustomShape 8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CustomShape 75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CustomShape 12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CustomShape 11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69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CustomShape 12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CustomShape 9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572400" y="1336320"/>
            <a:ext cx="6406920" cy="36003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CustomShape 6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CustomShape 10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6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05 - Grafos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Cegas (Sem Informação)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421" descr=""/>
          <p:cNvPicPr/>
          <p:nvPr/>
        </p:nvPicPr>
        <p:blipFill>
          <a:blip r:embed="rId1"/>
          <a:stretch/>
        </p:blipFill>
        <p:spPr>
          <a:xfrm>
            <a:off x="1328760" y="1980000"/>
            <a:ext cx="7629120" cy="441000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5"/>
          <p:cNvSpPr/>
          <p:nvPr/>
        </p:nvSpPr>
        <p:spPr>
          <a:xfrm>
            <a:off x="3356640" y="1645920"/>
            <a:ext cx="37623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Problema: Arad → Bucharest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Cegas (Sem Informação)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427" descr=""/>
          <p:cNvPicPr/>
          <p:nvPr/>
        </p:nvPicPr>
        <p:blipFill>
          <a:blip r:embed="rId1"/>
          <a:stretch/>
        </p:blipFill>
        <p:spPr>
          <a:xfrm>
            <a:off x="4959360" y="4552200"/>
            <a:ext cx="4572720" cy="2099880"/>
          </a:xfrm>
          <a:prstGeom prst="rect">
            <a:avLst/>
          </a:prstGeom>
          <a:ln w="0">
            <a:noFill/>
          </a:ln>
        </p:spPr>
      </p:pic>
      <p:pic>
        <p:nvPicPr>
          <p:cNvPr id="233" name="Imagem 428" descr=""/>
          <p:cNvPicPr/>
          <p:nvPr/>
        </p:nvPicPr>
        <p:blipFill>
          <a:blip r:embed="rId2"/>
          <a:stretch/>
        </p:blipFill>
        <p:spPr>
          <a:xfrm>
            <a:off x="74160" y="1486080"/>
            <a:ext cx="6176160" cy="3632760"/>
          </a:xfrm>
          <a:prstGeom prst="rect">
            <a:avLst/>
          </a:prstGeom>
          <a:ln w="0">
            <a:noFill/>
          </a:ln>
        </p:spPr>
      </p:pic>
      <p:sp>
        <p:nvSpPr>
          <p:cNvPr id="234" name="CustomShape 5"/>
          <p:cNvSpPr/>
          <p:nvPr/>
        </p:nvSpPr>
        <p:spPr>
          <a:xfrm>
            <a:off x="6025320" y="2835000"/>
            <a:ext cx="3506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Problema: Qual nodo expandir?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1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1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Imagem 5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41" name=""/>
          <p:cNvSpPr/>
          <p:nvPr/>
        </p:nvSpPr>
        <p:spPr>
          <a:xfrm>
            <a:off x="1080000" y="2700000"/>
            <a:ext cx="4678560" cy="395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1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1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1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7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440000" y="1440000"/>
            <a:ext cx="4103640" cy="5370480"/>
          </a:xfrm>
          <a:prstGeom prst="rect">
            <a:avLst/>
          </a:prstGeom>
          <a:ln w="0">
            <a:noFill/>
          </a:ln>
        </p:spPr>
      </p:pic>
      <p:sp>
        <p:nvSpPr>
          <p:cNvPr id="248" name=""/>
          <p:cNvSpPr/>
          <p:nvPr/>
        </p:nvSpPr>
        <p:spPr>
          <a:xfrm>
            <a:off x="1440000" y="3852000"/>
            <a:ext cx="4678560" cy="305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49" name="Imagem 15" descr=""/>
          <p:cNvPicPr/>
          <p:nvPr/>
        </p:nvPicPr>
        <p:blipFill>
          <a:blip r:embed="rId3"/>
          <a:stretch/>
        </p:blipFill>
        <p:spPr>
          <a:xfrm>
            <a:off x="6126840" y="1486440"/>
            <a:ext cx="3665880" cy="25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1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19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2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Imagem 8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56" name=""/>
          <p:cNvSpPr/>
          <p:nvPr/>
        </p:nvSpPr>
        <p:spPr>
          <a:xfrm>
            <a:off x="1080000" y="3960000"/>
            <a:ext cx="4678560" cy="269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4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4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5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14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62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63" name=""/>
          <p:cNvSpPr/>
          <p:nvPr/>
        </p:nvSpPr>
        <p:spPr>
          <a:xfrm>
            <a:off x="1080000" y="4680000"/>
            <a:ext cx="4678560" cy="197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2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2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Imagem 9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70" name=""/>
          <p:cNvSpPr/>
          <p:nvPr/>
        </p:nvSpPr>
        <p:spPr>
          <a:xfrm>
            <a:off x="1080000" y="5760000"/>
            <a:ext cx="4678560" cy="89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2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9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3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Imagem 10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1260000" y="1468080"/>
            <a:ext cx="4138560" cy="5281560"/>
          </a:xfrm>
          <a:prstGeom prst="rect">
            <a:avLst/>
          </a:prstGeom>
          <a:ln w="0">
            <a:noFill/>
          </a:ln>
        </p:spPr>
      </p:pic>
      <p:sp>
        <p:nvSpPr>
          <p:cNvPr id="277" name=""/>
          <p:cNvSpPr/>
          <p:nvPr/>
        </p:nvSpPr>
        <p:spPr>
          <a:xfrm>
            <a:off x="5400000" y="4320000"/>
            <a:ext cx="359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Não Garante a melhor solução!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Ciclos devem ser tratados!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Imagem 6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560" cy="380736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360000" y="2520000"/>
            <a:ext cx="5758560" cy="395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3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3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3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11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560" cy="3807360"/>
          </a:xfrm>
          <a:prstGeom prst="rect">
            <a:avLst/>
          </a:prstGeom>
          <a:ln w="0">
            <a:noFill/>
          </a:ln>
        </p:spPr>
      </p:pic>
      <p:sp>
        <p:nvSpPr>
          <p:cNvPr id="291" name=""/>
          <p:cNvSpPr/>
          <p:nvPr/>
        </p:nvSpPr>
        <p:spPr>
          <a:xfrm>
            <a:off x="360000" y="3240000"/>
            <a:ext cx="5758560" cy="323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Grafos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Profundidade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Largura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A*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Dijkstra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3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38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9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4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12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560" cy="380736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360000" y="4500000"/>
            <a:ext cx="5758560" cy="1978560"/>
          </a:xfrm>
          <a:prstGeom prst="rect">
            <a:avLst/>
          </a:prstGeom>
          <a:solidFill>
            <a:srgbClr val="2a6099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4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4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4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4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Imagem 13" descr=""/>
          <p:cNvPicPr/>
          <p:nvPr/>
        </p:nvPicPr>
        <p:blipFill>
          <a:blip r:embed="rId1"/>
          <a:stretch/>
        </p:blipFill>
        <p:spPr>
          <a:xfrm>
            <a:off x="6126480" y="1486080"/>
            <a:ext cx="3665880" cy="2527560"/>
          </a:xfrm>
          <a:prstGeom prst="rect">
            <a:avLst/>
          </a:prstGeom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180000" y="1951200"/>
            <a:ext cx="6118560" cy="3807360"/>
          </a:xfrm>
          <a:prstGeom prst="rect">
            <a:avLst/>
          </a:prstGeom>
          <a:ln w="0">
            <a:noFill/>
          </a:ln>
        </p:spPr>
      </p:pic>
      <p:sp>
        <p:nvSpPr>
          <p:cNvPr id="305" name=""/>
          <p:cNvSpPr/>
          <p:nvPr/>
        </p:nvSpPr>
        <p:spPr>
          <a:xfrm>
            <a:off x="6480000" y="4320000"/>
            <a:ext cx="359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Garante a melhor solução!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Ciclos devem ser tratados!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Bons resultados para arvores com pouca profundidade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Caso contrário, o custo computacional é alto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Ramificação b=10, 1 M nodos/seg , 1 KB por node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3" descr=""/>
          <p:cNvPicPr/>
          <p:nvPr/>
        </p:nvPicPr>
        <p:blipFill>
          <a:blip r:embed="rId1"/>
          <a:stretch/>
        </p:blipFill>
        <p:spPr>
          <a:xfrm>
            <a:off x="1904760" y="3568680"/>
            <a:ext cx="6638040" cy="288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 (Informada)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360000" y="18597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uma função heurística para determinar a próxima expansão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Problema: Procurar um barco no oceano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Cega: M2 por M2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Heurística: Corrente Marítima, Ventos,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Picture 4" descr="Prevailing Westerlies and Trade Winds"/>
          <p:cNvPicPr/>
          <p:nvPr/>
        </p:nvPicPr>
        <p:blipFill>
          <a:blip r:embed="rId1"/>
          <a:stretch/>
        </p:blipFill>
        <p:spPr>
          <a:xfrm>
            <a:off x="2793600" y="3394800"/>
            <a:ext cx="4955400" cy="325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Picture 2" descr="Romania A* gif"/>
          <p:cNvPicPr/>
          <p:nvPr/>
        </p:nvPicPr>
        <p:blipFill>
          <a:blip r:embed="rId1"/>
          <a:stretch/>
        </p:blipFill>
        <p:spPr>
          <a:xfrm>
            <a:off x="1138320" y="1733040"/>
            <a:ext cx="7795440" cy="467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“Ambiciosa” (Greedy Search)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f(n) = h(n)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h(n): Custo de n até folha (n→destino)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Imagem 6" descr=""/>
          <p:cNvPicPr/>
          <p:nvPr/>
        </p:nvPicPr>
        <p:blipFill>
          <a:blip r:embed="rId1"/>
          <a:stretch/>
        </p:blipFill>
        <p:spPr>
          <a:xfrm>
            <a:off x="8310600" y="135540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29" name="Imagem 2" descr=""/>
          <p:cNvPicPr/>
          <p:nvPr/>
        </p:nvPicPr>
        <p:blipFill>
          <a:blip r:embed="rId2"/>
          <a:stretch/>
        </p:blipFill>
        <p:spPr>
          <a:xfrm>
            <a:off x="173160" y="2745360"/>
            <a:ext cx="8054640" cy="311544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" descr=""/>
          <p:cNvPicPr/>
          <p:nvPr/>
        </p:nvPicPr>
        <p:blipFill>
          <a:blip r:embed="rId3"/>
          <a:stretch/>
        </p:blipFill>
        <p:spPr>
          <a:xfrm>
            <a:off x="4860000" y="4500000"/>
            <a:ext cx="4068000" cy="218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f(n) = g(n) + h(n)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magem 458" descr=""/>
          <p:cNvPicPr/>
          <p:nvPr/>
        </p:nvPicPr>
        <p:blipFill>
          <a:blip r:embed="rId1"/>
          <a:stretch/>
        </p:blipFill>
        <p:spPr>
          <a:xfrm>
            <a:off x="601200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37" name="Imagem 2" descr=""/>
          <p:cNvPicPr/>
          <p:nvPr/>
        </p:nvPicPr>
        <p:blipFill>
          <a:blip r:embed="rId3"/>
          <a:stretch/>
        </p:blipFill>
        <p:spPr>
          <a:xfrm>
            <a:off x="4015440" y="1721160"/>
            <a:ext cx="1255680" cy="54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43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44" name="Imagem 2" descr=""/>
          <p:cNvPicPr/>
          <p:nvPr/>
        </p:nvPicPr>
        <p:blipFill>
          <a:blip r:embed="rId3"/>
          <a:stretch/>
        </p:blipFill>
        <p:spPr>
          <a:xfrm>
            <a:off x="4015440" y="1721160"/>
            <a:ext cx="1255680" cy="541080"/>
          </a:xfrm>
          <a:prstGeom prst="rect">
            <a:avLst/>
          </a:prstGeom>
          <a:ln w="0">
            <a:noFill/>
          </a:ln>
        </p:spPr>
      </p:pic>
      <p:pic>
        <p:nvPicPr>
          <p:cNvPr id="345" name="Imagem 3" descr=""/>
          <p:cNvPicPr/>
          <p:nvPr/>
        </p:nvPicPr>
        <p:blipFill>
          <a:blip r:embed="rId4"/>
          <a:stretch/>
        </p:blipFill>
        <p:spPr>
          <a:xfrm>
            <a:off x="1004400" y="1721160"/>
            <a:ext cx="7304400" cy="12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51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52" name="Imagem 4" descr=""/>
          <p:cNvPicPr/>
          <p:nvPr/>
        </p:nvPicPr>
        <p:blipFill>
          <a:blip r:embed="rId3"/>
          <a:stretch/>
        </p:blipFill>
        <p:spPr>
          <a:xfrm>
            <a:off x="-5040" y="1737000"/>
            <a:ext cx="7972920" cy="179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58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59" name="Imagem 4" descr=""/>
          <p:cNvPicPr/>
          <p:nvPr/>
        </p:nvPicPr>
        <p:blipFill>
          <a:blip r:embed="rId3"/>
          <a:stretch/>
        </p:blipFill>
        <p:spPr>
          <a:xfrm>
            <a:off x="0" y="1769040"/>
            <a:ext cx="8116200" cy="251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62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Conceitos Básicos e Aplicações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4" name="Imagem 458" descr=""/>
          <p:cNvPicPr/>
          <p:nvPr/>
        </p:nvPicPr>
        <p:blipFill>
          <a:blip r:embed="rId1"/>
          <a:stretch/>
        </p:blipFill>
        <p:spPr>
          <a:xfrm>
            <a:off x="6010920" y="4629600"/>
            <a:ext cx="4068000" cy="2182680"/>
          </a:xfrm>
          <a:prstGeom prst="rect">
            <a:avLst/>
          </a:prstGeom>
          <a:ln w="0">
            <a:noFill/>
          </a:ln>
        </p:spPr>
      </p:pic>
      <p:pic>
        <p:nvPicPr>
          <p:cNvPr id="365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66" name="Imagem 4" descr=""/>
          <p:cNvPicPr/>
          <p:nvPr/>
        </p:nvPicPr>
        <p:blipFill>
          <a:blip r:embed="rId3"/>
          <a:stretch/>
        </p:blipFill>
        <p:spPr>
          <a:xfrm>
            <a:off x="0" y="1769040"/>
            <a:ext cx="8116200" cy="2511360"/>
          </a:xfrm>
          <a:prstGeom prst="rect">
            <a:avLst/>
          </a:prstGeom>
          <a:ln w="0">
            <a:noFill/>
          </a:ln>
        </p:spPr>
      </p:pic>
      <p:pic>
        <p:nvPicPr>
          <p:cNvPr id="367" name="Imagem 2" descr=""/>
          <p:cNvPicPr/>
          <p:nvPr/>
        </p:nvPicPr>
        <p:blipFill>
          <a:blip r:embed="rId4"/>
          <a:stretch/>
        </p:blipFill>
        <p:spPr>
          <a:xfrm>
            <a:off x="93600" y="1697040"/>
            <a:ext cx="8215560" cy="274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Busca Heurística: A*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205560" y="169704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Imagem 458" descr=""/>
          <p:cNvPicPr/>
          <p:nvPr/>
        </p:nvPicPr>
        <p:blipFill>
          <a:blip r:embed="rId1"/>
          <a:stretch/>
        </p:blipFill>
        <p:spPr>
          <a:xfrm>
            <a:off x="6289200" y="4964040"/>
            <a:ext cx="3789720" cy="1848240"/>
          </a:xfrm>
          <a:prstGeom prst="rect">
            <a:avLst/>
          </a:prstGeom>
          <a:ln w="0">
            <a:noFill/>
          </a:ln>
        </p:spPr>
      </p:pic>
      <p:pic>
        <p:nvPicPr>
          <p:cNvPr id="373" name="Imagem 6" descr=""/>
          <p:cNvPicPr/>
          <p:nvPr/>
        </p:nvPicPr>
        <p:blipFill>
          <a:blip r:embed="rId2"/>
          <a:stretch/>
        </p:blipFill>
        <p:spPr>
          <a:xfrm>
            <a:off x="8310600" y="1536840"/>
            <a:ext cx="1407960" cy="3503880"/>
          </a:xfrm>
          <a:prstGeom prst="rect">
            <a:avLst/>
          </a:prstGeom>
          <a:ln w="0">
            <a:noFill/>
          </a:ln>
        </p:spPr>
      </p:pic>
      <p:pic>
        <p:nvPicPr>
          <p:cNvPr id="374" name="Imagem 3" descr=""/>
          <p:cNvPicPr/>
          <p:nvPr/>
        </p:nvPicPr>
        <p:blipFill>
          <a:blip r:embed="rId3"/>
          <a:stretch/>
        </p:blipFill>
        <p:spPr>
          <a:xfrm>
            <a:off x="205560" y="1697040"/>
            <a:ext cx="8195040" cy="326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08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Caminho Mínimo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Edsger Dijskstra – 1959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Caminho mais curto em grafo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A para 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Imagem 470" descr=""/>
          <p:cNvPicPr/>
          <p:nvPr/>
        </p:nvPicPr>
        <p:blipFill>
          <a:blip r:embed="rId1"/>
          <a:stretch/>
        </p:blipFill>
        <p:spPr>
          <a:xfrm>
            <a:off x="704520" y="3693240"/>
            <a:ext cx="3903840" cy="1650240"/>
          </a:xfrm>
          <a:prstGeom prst="rect">
            <a:avLst/>
          </a:prstGeom>
          <a:ln w="0">
            <a:noFill/>
          </a:ln>
        </p:spPr>
      </p:pic>
      <p:pic>
        <p:nvPicPr>
          <p:cNvPr id="382" name="Imagem 471" descr=""/>
          <p:cNvPicPr/>
          <p:nvPr/>
        </p:nvPicPr>
        <p:blipFill>
          <a:blip r:embed="rId2"/>
          <a:stretch/>
        </p:blipFill>
        <p:spPr>
          <a:xfrm>
            <a:off x="5344200" y="3693240"/>
            <a:ext cx="3837240" cy="162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360000" y="1537200"/>
            <a:ext cx="39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Inicialização: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Distância do nó de origem = 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Demais nós = ∞;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1503720" y="2957400"/>
            <a:ext cx="8028360" cy="369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4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5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5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5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5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981000" y="1667160"/>
            <a:ext cx="8123760" cy="50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9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9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9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9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9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981000" y="1686240"/>
            <a:ext cx="812376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8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8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8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8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8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981000" y="1662480"/>
            <a:ext cx="8123760" cy="50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0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10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10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103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10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981000" y="1686240"/>
            <a:ext cx="812376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76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7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7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7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8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981000" y="1648080"/>
            <a:ext cx="8123760" cy="50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Vértices e Arestas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Direcionado ou Não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graus de relacionamento entre objetos (arestas e vértices)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Utilizado na modelagem de problemas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Sociais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Relacionamento entre Empresas, Pessoas, etc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Roteamento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de Computadores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Rotas Rodoviárias, Aéreas, Malha Elétrica….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Orientada a Objetos (Classes)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402" descr=""/>
          <p:cNvPicPr/>
          <p:nvPr/>
        </p:nvPicPr>
        <p:blipFill>
          <a:blip r:embed="rId1"/>
          <a:stretch/>
        </p:blipFill>
        <p:spPr>
          <a:xfrm>
            <a:off x="6858000" y="3875760"/>
            <a:ext cx="2739960" cy="2457000"/>
          </a:xfrm>
          <a:prstGeom prst="rect">
            <a:avLst/>
          </a:prstGeom>
          <a:ln w="0">
            <a:noFill/>
          </a:ln>
        </p:spPr>
      </p:pic>
      <p:pic>
        <p:nvPicPr>
          <p:cNvPr id="203" name="Imagem 403" descr=""/>
          <p:cNvPicPr/>
          <p:nvPr/>
        </p:nvPicPr>
        <p:blipFill>
          <a:blip r:embed="rId2"/>
          <a:stretch/>
        </p:blipFill>
        <p:spPr>
          <a:xfrm>
            <a:off x="7020000" y="720000"/>
            <a:ext cx="2465640" cy="191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7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7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7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73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7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960840" y="1726560"/>
            <a:ext cx="812376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2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12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12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12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12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972000" y="1621800"/>
            <a:ext cx="8123760" cy="506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1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CustomShape 11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11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11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11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1027080" y="1728000"/>
            <a:ext cx="815220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6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6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6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6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68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906480" y="1589040"/>
            <a:ext cx="815220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1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11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11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119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120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906480" y="1589040"/>
            <a:ext cx="8152200" cy="50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8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8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ustomShape 9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91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9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1"/>
          <a:stretch/>
        </p:blipFill>
        <p:spPr>
          <a:xfrm>
            <a:off x="1080000" y="1614600"/>
            <a:ext cx="8171280" cy="5037480"/>
          </a:xfrm>
          <a:prstGeom prst="rect">
            <a:avLst/>
          </a:prstGeom>
          <a:ln w="0">
            <a:noFill/>
          </a:ln>
        </p:spPr>
      </p:pic>
      <p:sp>
        <p:nvSpPr>
          <p:cNvPr id="456" name=""/>
          <p:cNvSpPr/>
          <p:nvPr/>
        </p:nvSpPr>
        <p:spPr>
          <a:xfrm>
            <a:off x="1828800" y="1980000"/>
            <a:ext cx="228240" cy="305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Dijkstra - 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Imagem 483" descr=""/>
          <p:cNvPicPr/>
          <p:nvPr/>
        </p:nvPicPr>
        <p:blipFill>
          <a:blip r:embed="rId1"/>
          <a:stretch/>
        </p:blipFill>
        <p:spPr>
          <a:xfrm>
            <a:off x="1080000" y="2520000"/>
            <a:ext cx="8360280" cy="354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CustomShape 5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CustomShape 6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Represente um problema real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 de buscas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Utilize a biblioteca </a:t>
            </a:r>
            <a:r>
              <a:rPr b="1" i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pyvis</a:t>
            </a: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 para ilustrar o grafo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Entrega via AVA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030303"/>
                </a:solidFill>
                <a:latin typeface="YouTube Sans"/>
                <a:ea typeface="DejaVu Sans"/>
              </a:rPr>
              <a:t>VERIFIQUE OS DETALHES E REQUISITOS NO AVA!!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 rot="18036000">
            <a:off x="556560" y="5067720"/>
            <a:ext cx="672120" cy="293760"/>
          </a:xfrm>
          <a:custGeom>
            <a:avLst/>
            <a:gdLst>
              <a:gd name="textAreaLeft" fmla="*/ 0 w 672120"/>
              <a:gd name="textAreaRight" fmla="*/ 672840 w 672120"/>
              <a:gd name="textAreaTop" fmla="*/ 0 h 293760"/>
              <a:gd name="textAreaBottom" fmla="*/ 294480 h 293760"/>
            </a:gdLst>
            <a:ahLst/>
            <a:rect l="textAreaLeft" t="textAreaTop" r="textAreaRight" b="textAreaBottom"/>
            <a:pathLst>
              <a:path w="21600" h="21600">
                <a:moveTo>
                  <a:pt x="0" y="5330"/>
                </a:moveTo>
                <a:lnTo>
                  <a:pt x="13362" y="5330"/>
                </a:lnTo>
                <a:lnTo>
                  <a:pt x="13362" y="0"/>
                </a:lnTo>
                <a:lnTo>
                  <a:pt x="21600" y="10800"/>
                </a:lnTo>
                <a:lnTo>
                  <a:pt x="13362" y="21600"/>
                </a:lnTo>
                <a:lnTo>
                  <a:pt x="13362" y="16270"/>
                </a:lnTo>
                <a:lnTo>
                  <a:pt x="0" y="1627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2a609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(Relacionamentos)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407" descr=""/>
          <p:cNvPicPr/>
          <p:nvPr/>
        </p:nvPicPr>
        <p:blipFill>
          <a:blip r:embed="rId1"/>
          <a:stretch/>
        </p:blipFill>
        <p:spPr>
          <a:xfrm>
            <a:off x="1031760" y="1680480"/>
            <a:ext cx="8092800" cy="461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(Redes Sociais)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411" descr=""/>
          <p:cNvPicPr/>
          <p:nvPr/>
        </p:nvPicPr>
        <p:blipFill>
          <a:blip r:embed="rId1"/>
          <a:stretch/>
        </p:blipFill>
        <p:spPr>
          <a:xfrm>
            <a:off x="274320" y="1914480"/>
            <a:ext cx="4660200" cy="3672000"/>
          </a:xfrm>
          <a:prstGeom prst="rect">
            <a:avLst/>
          </a:prstGeom>
          <a:ln w="0">
            <a:noFill/>
          </a:ln>
        </p:spPr>
      </p:pic>
      <p:pic>
        <p:nvPicPr>
          <p:cNvPr id="212" name="Imagem 412" descr=""/>
          <p:cNvPicPr/>
          <p:nvPr/>
        </p:nvPicPr>
        <p:blipFill>
          <a:blip r:embed="rId2"/>
          <a:stretch/>
        </p:blipFill>
        <p:spPr>
          <a:xfrm>
            <a:off x="5239080" y="2194560"/>
            <a:ext cx="4450320" cy="356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(Roteamento)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Imagem 416" descr=""/>
          <p:cNvPicPr/>
          <p:nvPr/>
        </p:nvPicPr>
        <p:blipFill>
          <a:blip r:embed="rId1"/>
          <a:stretch/>
        </p:blipFill>
        <p:spPr>
          <a:xfrm>
            <a:off x="2436840" y="1645920"/>
            <a:ext cx="5698080" cy="47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5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Orientação a Objetos (i.e UML Class Diagram)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5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6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503000" y="1597320"/>
            <a:ext cx="7314840" cy="51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63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Grafos – Buscas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Application>LibreOffice/24.2.7.2$Linux_X86_64 LibreOffice_project/420$Build-2</Application>
  <AppVersion>15.0000</AppVersion>
  <Words>778</Words>
  <Paragraphs>278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2025-09-05T13:01:19Z</cp:lastPrinted>
  <dcterms:modified xsi:type="dcterms:W3CDTF">2025-09-05T14:46:39Z</dcterms:modified>
  <cp:revision>152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