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2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34.xml" ContentType="application/vnd.openxmlformats-officedocument.theme+xml"/>
  <Override PartName="/ppt/theme/theme7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16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15.png" ContentType="image/png"/>
  <Override PartName="/ppt/media/image6.png" ContentType="image/png"/>
  <Override PartName="/ppt/media/image14.png" ContentType="image/png"/>
  <Override PartName="/ppt/media/image5.png" ContentType="image/png"/>
  <Override PartName="/ppt/media/image21.png" ContentType="image/png"/>
  <Override PartName="/ppt/media/image19.png" ContentType="image/png"/>
  <Override PartName="/ppt/media/image10.png" ContentType="image/png"/>
  <Override PartName="/ppt/media/image1.png" ContentType="image/png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</p:sldMasterIdLst>
  <p:notesMasterIdLst>
    <p:notesMasterId r:id="rId41"/>
  </p:notesMasterIdLst>
  <p:sldIdLst>
    <p:sldId id="256" r:id="rId42"/>
    <p:sldId id="257" r:id="rId43"/>
    <p:sldId id="258" r:id="rId44"/>
    <p:sldId id="259" r:id="rId45"/>
    <p:sldId id="260" r:id="rId46"/>
    <p:sldId id="261" r:id="rId47"/>
    <p:sldId id="262" r:id="rId48"/>
    <p:sldId id="263" r:id="rId49"/>
    <p:sldId id="264" r:id="rId50"/>
    <p:sldId id="265" r:id="rId51"/>
    <p:sldId id="266" r:id="rId52"/>
    <p:sldId id="267" r:id="rId53"/>
    <p:sldId id="268" r:id="rId54"/>
    <p:sldId id="269" r:id="rId55"/>
    <p:sldId id="270" r:id="rId56"/>
    <p:sldId id="271" r:id="rId57"/>
    <p:sldId id="272" r:id="rId58"/>
    <p:sldId id="273" r:id="rId59"/>
    <p:sldId id="274" r:id="rId60"/>
    <p:sldId id="275" r:id="rId61"/>
    <p:sldId id="276" r:id="rId62"/>
    <p:sldId id="277" r:id="rId63"/>
    <p:sldId id="278" r:id="rId64"/>
    <p:sldId id="279" r:id="rId65"/>
    <p:sldId id="280" r:id="rId66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notesMaster" Target="notesMasters/notesMaster1.xml"/><Relationship Id="rId42" Type="http://schemas.openxmlformats.org/officeDocument/2006/relationships/slide" Target="slides/slide1.xml"/><Relationship Id="rId43" Type="http://schemas.openxmlformats.org/officeDocument/2006/relationships/slide" Target="slides/slide2.xml"/><Relationship Id="rId44" Type="http://schemas.openxmlformats.org/officeDocument/2006/relationships/slide" Target="slides/slide3.xml"/><Relationship Id="rId45" Type="http://schemas.openxmlformats.org/officeDocument/2006/relationships/slide" Target="slides/slide4.xml"/><Relationship Id="rId46" Type="http://schemas.openxmlformats.org/officeDocument/2006/relationships/slide" Target="slides/slide5.xml"/><Relationship Id="rId47" Type="http://schemas.openxmlformats.org/officeDocument/2006/relationships/slide" Target="slides/slide6.xml"/><Relationship Id="rId48" Type="http://schemas.openxmlformats.org/officeDocument/2006/relationships/slide" Target="slides/slide7.xml"/><Relationship Id="rId49" Type="http://schemas.openxmlformats.org/officeDocument/2006/relationships/slide" Target="slides/slide8.xml"/><Relationship Id="rId50" Type="http://schemas.openxmlformats.org/officeDocument/2006/relationships/slide" Target="slides/slide9.xml"/><Relationship Id="rId51" Type="http://schemas.openxmlformats.org/officeDocument/2006/relationships/slide" Target="slides/slide10.xml"/><Relationship Id="rId52" Type="http://schemas.openxmlformats.org/officeDocument/2006/relationships/slide" Target="slides/slide11.xml"/><Relationship Id="rId53" Type="http://schemas.openxmlformats.org/officeDocument/2006/relationships/slide" Target="slides/slide12.xml"/><Relationship Id="rId54" Type="http://schemas.openxmlformats.org/officeDocument/2006/relationships/slide" Target="slides/slide13.xml"/><Relationship Id="rId55" Type="http://schemas.openxmlformats.org/officeDocument/2006/relationships/slide" Target="slides/slide14.xml"/><Relationship Id="rId56" Type="http://schemas.openxmlformats.org/officeDocument/2006/relationships/slide" Target="slides/slide15.xml"/><Relationship Id="rId57" Type="http://schemas.openxmlformats.org/officeDocument/2006/relationships/slide" Target="slides/slide16.xml"/><Relationship Id="rId58" Type="http://schemas.openxmlformats.org/officeDocument/2006/relationships/slide" Target="slides/slide17.xml"/><Relationship Id="rId59" Type="http://schemas.openxmlformats.org/officeDocument/2006/relationships/slide" Target="slides/slide18.xml"/><Relationship Id="rId60" Type="http://schemas.openxmlformats.org/officeDocument/2006/relationships/slide" Target="slides/slide19.xml"/><Relationship Id="rId61" Type="http://schemas.openxmlformats.org/officeDocument/2006/relationships/slide" Target="slides/slide20.xml"/><Relationship Id="rId62" Type="http://schemas.openxmlformats.org/officeDocument/2006/relationships/slide" Target="slides/slide21.xml"/><Relationship Id="rId63" Type="http://schemas.openxmlformats.org/officeDocument/2006/relationships/slide" Target="slides/slide22.xml"/><Relationship Id="rId64" Type="http://schemas.openxmlformats.org/officeDocument/2006/relationships/slide" Target="slides/slide23.xml"/><Relationship Id="rId65" Type="http://schemas.openxmlformats.org/officeDocument/2006/relationships/slide" Target="slides/slide24.xml"/><Relationship Id="rId66" Type="http://schemas.openxmlformats.org/officeDocument/2006/relationships/slide" Target="slides/slide25.xml"/><Relationship Id="rId6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2A3686D-3DB2-4303-AB4C-FBF0C1C087B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CustomShape 12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CustomShape 91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CustomShape 96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CustomShape 101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CustomShape 106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CustomShape 111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CustomShape 116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CustomShape 122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CustomShape 128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CustomShape 13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CustomShape 138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CustomShape 14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CustomShape 148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CustomShape 15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CustomShape 158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CustomShape 46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CustomShape 5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cmps-people.ok.ubc.ca/ylucet/DS/AVLtree.html" TargetMode="External"/><Relationship Id="rId2" Type="http://schemas.openxmlformats.org/officeDocument/2006/relationships/hyperlink" Target="https://visualgo.net/en" TargetMode="External"/><Relationship Id="rId3" Type="http://schemas.openxmlformats.org/officeDocument/2006/relationships/hyperlink" Target="https://visualgo.net/en" TargetMode="External"/><Relationship Id="rId4" Type="http://schemas.openxmlformats.org/officeDocument/2006/relationships/slideLayout" Target="../slideLayouts/slideLayout38.xml"/><Relationship Id="rId5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38.xml"/><Relationship Id="rId5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38.xml"/><Relationship Id="rId5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360000" y="333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#4 – Estruturas Não Lineares - Árvores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540000" y="4680000"/>
            <a:ext cx="9172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Imagem 310" descr=""/>
          <p:cNvPicPr/>
          <p:nvPr/>
        </p:nvPicPr>
        <p:blipFill>
          <a:blip r:embed="rId1"/>
          <a:stretch/>
        </p:blipFill>
        <p:spPr>
          <a:xfrm>
            <a:off x="3360240" y="2252880"/>
            <a:ext cx="6538680" cy="3052440"/>
          </a:xfrm>
          <a:prstGeom prst="rect">
            <a:avLst/>
          </a:prstGeom>
          <a:ln w="0">
            <a:noFill/>
          </a:ln>
        </p:spPr>
      </p:pic>
      <p:sp>
        <p:nvSpPr>
          <p:cNvPr id="311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Exercício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180000" y="1836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    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Implementação de um tradutor de código morse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5" name="Imagem 308" descr=""/>
          <p:cNvPicPr/>
          <p:nvPr/>
        </p:nvPicPr>
        <p:blipFill>
          <a:blip r:embed="rId2"/>
          <a:stretch/>
        </p:blipFill>
        <p:spPr>
          <a:xfrm>
            <a:off x="726840" y="2730600"/>
            <a:ext cx="2794680" cy="2148480"/>
          </a:xfrm>
          <a:prstGeom prst="rect">
            <a:avLst/>
          </a:prstGeom>
          <a:ln w="0">
            <a:noFill/>
          </a:ln>
        </p:spPr>
      </p:pic>
      <p:pic>
        <p:nvPicPr>
          <p:cNvPr id="316" name="Imagem 309" descr=""/>
          <p:cNvPicPr/>
          <p:nvPr/>
        </p:nvPicPr>
        <p:blipFill>
          <a:blip r:embed="rId3"/>
          <a:stretch/>
        </p:blipFill>
        <p:spPr>
          <a:xfrm>
            <a:off x="559800" y="4956840"/>
            <a:ext cx="2598840" cy="49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6"/>
          <p:cNvSpPr/>
          <p:nvPr/>
        </p:nvSpPr>
        <p:spPr>
          <a:xfrm>
            <a:off x="360000" y="333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CustomShape 7"/>
          <p:cNvSpPr/>
          <p:nvPr/>
        </p:nvSpPr>
        <p:spPr>
          <a:xfrm>
            <a:off x="540000" y="4680000"/>
            <a:ext cx="9172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87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88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222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Adelson Velsy e Landis (AVL)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Inclusão sequêncial em Binary Search Tree (BST)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10,20,30,40,50,60,70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CustomShape 89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CustomShape 90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3" name="Imagem 84" descr=""/>
          <p:cNvPicPr/>
          <p:nvPr/>
        </p:nvPicPr>
        <p:blipFill>
          <a:blip r:embed="rId1"/>
          <a:stretch/>
        </p:blipFill>
        <p:spPr>
          <a:xfrm>
            <a:off x="4031280" y="1824480"/>
            <a:ext cx="5565960" cy="1006200"/>
          </a:xfrm>
          <a:prstGeom prst="rect">
            <a:avLst/>
          </a:prstGeom>
          <a:ln w="0">
            <a:noFill/>
          </a:ln>
        </p:spPr>
      </p:pic>
      <p:pic>
        <p:nvPicPr>
          <p:cNvPr id="324" name="Imagem 85" descr=""/>
          <p:cNvPicPr/>
          <p:nvPr/>
        </p:nvPicPr>
        <p:blipFill>
          <a:blip r:embed="rId2"/>
          <a:srcRect l="0" t="-1347" r="56079" b="1347"/>
          <a:stretch/>
        </p:blipFill>
        <p:spPr>
          <a:xfrm>
            <a:off x="1920240" y="3684240"/>
            <a:ext cx="2754720" cy="2348280"/>
          </a:xfrm>
          <a:prstGeom prst="rect">
            <a:avLst/>
          </a:prstGeom>
          <a:ln w="0">
            <a:noFill/>
          </a:ln>
        </p:spPr>
      </p:pic>
      <p:sp>
        <p:nvSpPr>
          <p:cNvPr id="325" name="CaixaDeTexto 46"/>
          <p:cNvSpPr/>
          <p:nvPr/>
        </p:nvSpPr>
        <p:spPr>
          <a:xfrm>
            <a:off x="1929600" y="5997600"/>
            <a:ext cx="1767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92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93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222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Adelson Velsy e Landis (AVL)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Inclusão sequêncial em Binary Search Tree (BST)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10,20,30,40,50,60,70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ustomShape 9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CustomShape 95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0" name="Imagem 86" descr=""/>
          <p:cNvPicPr/>
          <p:nvPr/>
        </p:nvPicPr>
        <p:blipFill>
          <a:blip r:embed="rId1"/>
          <a:stretch/>
        </p:blipFill>
        <p:spPr>
          <a:xfrm>
            <a:off x="4031280" y="1824480"/>
            <a:ext cx="5565960" cy="1006200"/>
          </a:xfrm>
          <a:prstGeom prst="rect">
            <a:avLst/>
          </a:prstGeom>
          <a:ln w="0">
            <a:noFill/>
          </a:ln>
        </p:spPr>
      </p:pic>
      <p:pic>
        <p:nvPicPr>
          <p:cNvPr id="331" name="Imagem 87" descr=""/>
          <p:cNvPicPr/>
          <p:nvPr/>
        </p:nvPicPr>
        <p:blipFill>
          <a:blip r:embed="rId2"/>
          <a:stretch/>
        </p:blipFill>
        <p:spPr>
          <a:xfrm>
            <a:off x="1920240" y="3715920"/>
            <a:ext cx="6282360" cy="2348280"/>
          </a:xfrm>
          <a:prstGeom prst="rect">
            <a:avLst/>
          </a:prstGeom>
          <a:ln w="0">
            <a:noFill/>
          </a:ln>
        </p:spPr>
      </p:pic>
      <p:sp>
        <p:nvSpPr>
          <p:cNvPr id="332" name="CaixaDeTexto 47"/>
          <p:cNvSpPr/>
          <p:nvPr/>
        </p:nvSpPr>
        <p:spPr>
          <a:xfrm>
            <a:off x="1929600" y="5997600"/>
            <a:ext cx="1767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aixaDeTexto 48"/>
          <p:cNvSpPr/>
          <p:nvPr/>
        </p:nvSpPr>
        <p:spPr>
          <a:xfrm>
            <a:off x="5942520" y="5365800"/>
            <a:ext cx="138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Balanceada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97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 balanceada: altura do lado esquerdo da árvore não difere mais de +-1 do lado direito.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 seja, Fator de Balanceamento é dado por: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= he -  hd →  |FB| &lt;= 1 == Nodo balanceado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== 0 → he == hd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&gt; 0 → he &gt; hd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&lt; 0 → he &lt; hd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CustomShape 98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6" name="Imagem 88" descr=""/>
          <p:cNvPicPr/>
          <p:nvPr/>
        </p:nvPicPr>
        <p:blipFill>
          <a:blip r:embed="rId1"/>
          <a:srcRect l="55349" t="0" r="0" b="0"/>
          <a:stretch/>
        </p:blipFill>
        <p:spPr>
          <a:xfrm>
            <a:off x="4191480" y="3435840"/>
            <a:ext cx="2827080" cy="2862720"/>
          </a:xfrm>
          <a:prstGeom prst="rect">
            <a:avLst/>
          </a:prstGeom>
          <a:ln w="0">
            <a:noFill/>
          </a:ln>
        </p:spPr>
      </p:pic>
      <p:sp>
        <p:nvSpPr>
          <p:cNvPr id="337" name="CustomShape 99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CustomShape 100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9" name="Imagem 89" descr=""/>
          <p:cNvPicPr/>
          <p:nvPr/>
        </p:nvPicPr>
        <p:blipFill>
          <a:blip r:embed="rId2"/>
          <a:srcRect l="55349" t="0" r="0" b="0"/>
          <a:stretch/>
        </p:blipFill>
        <p:spPr>
          <a:xfrm>
            <a:off x="4191840" y="3435840"/>
            <a:ext cx="2827080" cy="286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0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 balanceada: altura do lado esquerdo da árvore não difere mais de +-1 do lado direito.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 seja, Fator de Balanceamento é dado por: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= he -  hd →  |FB| &lt;= 1 == Nodo balanceado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== 0 → he == hd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&gt; 0 → he &gt; hd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&lt; = → he &lt; hd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ustomShape 103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2" name="Imagem 90" descr=""/>
          <p:cNvPicPr/>
          <p:nvPr/>
        </p:nvPicPr>
        <p:blipFill>
          <a:blip r:embed="rId1"/>
          <a:srcRect l="55349" t="0" r="0" b="0"/>
          <a:stretch/>
        </p:blipFill>
        <p:spPr>
          <a:xfrm>
            <a:off x="3831480" y="3446640"/>
            <a:ext cx="2827080" cy="2862720"/>
          </a:xfrm>
          <a:prstGeom prst="rect">
            <a:avLst/>
          </a:prstGeom>
          <a:ln w="0">
            <a:noFill/>
          </a:ln>
        </p:spPr>
      </p:pic>
      <p:sp>
        <p:nvSpPr>
          <p:cNvPr id="343" name="CustomShape 10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05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5" name="Imagem 91" descr=""/>
          <p:cNvPicPr/>
          <p:nvPr/>
        </p:nvPicPr>
        <p:blipFill>
          <a:blip r:embed="rId2"/>
          <a:srcRect l="0" t="0" r="55349" b="0"/>
          <a:stretch/>
        </p:blipFill>
        <p:spPr>
          <a:xfrm>
            <a:off x="6705000" y="3420000"/>
            <a:ext cx="2827080" cy="286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07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108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CustomShape 109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CustomShape 110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0" name="Imagem 92" descr=""/>
          <p:cNvPicPr/>
          <p:nvPr/>
        </p:nvPicPr>
        <p:blipFill>
          <a:blip r:embed="rId1"/>
          <a:stretch/>
        </p:blipFill>
        <p:spPr>
          <a:xfrm>
            <a:off x="914400" y="2103120"/>
            <a:ext cx="8415720" cy="2519640"/>
          </a:xfrm>
          <a:prstGeom prst="rect">
            <a:avLst/>
          </a:prstGeom>
          <a:ln w="0">
            <a:noFill/>
          </a:ln>
        </p:spPr>
      </p:pic>
      <p:pic>
        <p:nvPicPr>
          <p:cNvPr id="351" name="Imagem 93" descr=""/>
          <p:cNvPicPr/>
          <p:nvPr/>
        </p:nvPicPr>
        <p:blipFill>
          <a:blip r:embed="rId2"/>
          <a:stretch/>
        </p:blipFill>
        <p:spPr>
          <a:xfrm>
            <a:off x="4909680" y="2693880"/>
            <a:ext cx="4003920" cy="143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12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CustomShape 113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Inclusões: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Inserir 23 e 65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Balancear se |FB| &gt; 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CustomShape 11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CustomShape 115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6" name="Imagem 94" descr=""/>
          <p:cNvPicPr/>
          <p:nvPr/>
        </p:nvPicPr>
        <p:blipFill>
          <a:blip r:embed="rId1"/>
          <a:stretch/>
        </p:blipFill>
        <p:spPr>
          <a:xfrm>
            <a:off x="920520" y="3651480"/>
            <a:ext cx="7097760" cy="2366640"/>
          </a:xfrm>
          <a:prstGeom prst="rect">
            <a:avLst/>
          </a:prstGeom>
          <a:ln w="0">
            <a:noFill/>
          </a:ln>
        </p:spPr>
      </p:pic>
      <p:pic>
        <p:nvPicPr>
          <p:cNvPr id="357" name="Imagem 95" descr=""/>
          <p:cNvPicPr/>
          <p:nvPr/>
        </p:nvPicPr>
        <p:blipFill>
          <a:blip r:embed="rId2"/>
          <a:stretch/>
        </p:blipFill>
        <p:spPr>
          <a:xfrm>
            <a:off x="920520" y="3651480"/>
            <a:ext cx="7097760" cy="236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17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118"/>
          <p:cNvSpPr/>
          <p:nvPr/>
        </p:nvSpPr>
        <p:spPr>
          <a:xfrm>
            <a:off x="360000" y="1980000"/>
            <a:ext cx="411660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a Direita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esquerda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CustomShape 119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CustomShape 120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2" name="Imagem 96" descr=""/>
          <p:cNvPicPr/>
          <p:nvPr/>
        </p:nvPicPr>
        <p:blipFill>
          <a:blip r:embed="rId1"/>
          <a:stretch/>
        </p:blipFill>
        <p:spPr>
          <a:xfrm>
            <a:off x="640080" y="2824200"/>
            <a:ext cx="2891160" cy="2453040"/>
          </a:xfrm>
          <a:prstGeom prst="rect">
            <a:avLst/>
          </a:prstGeom>
          <a:ln w="0">
            <a:noFill/>
          </a:ln>
        </p:spPr>
      </p:pic>
      <p:sp>
        <p:nvSpPr>
          <p:cNvPr id="363" name="CustomShape 121"/>
          <p:cNvSpPr/>
          <p:nvPr/>
        </p:nvSpPr>
        <p:spPr>
          <a:xfrm>
            <a:off x="4754880" y="1999080"/>
            <a:ext cx="420804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a Esquerda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direita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4" name="Imagem 97" descr=""/>
          <p:cNvPicPr/>
          <p:nvPr/>
        </p:nvPicPr>
        <p:blipFill>
          <a:blip r:embed="rId2"/>
          <a:stretch/>
        </p:blipFill>
        <p:spPr>
          <a:xfrm>
            <a:off x="5577840" y="2962800"/>
            <a:ext cx="2862720" cy="25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23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CustomShape 124"/>
          <p:cNvSpPr/>
          <p:nvPr/>
        </p:nvSpPr>
        <p:spPr>
          <a:xfrm>
            <a:off x="360000" y="1980000"/>
            <a:ext cx="38422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Dupla Esq-Dir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direita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CustomShape 125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CustomShape 126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9" name="Imagem 98" descr=""/>
          <p:cNvPicPr/>
          <p:nvPr/>
        </p:nvPicPr>
        <p:blipFill>
          <a:blip r:embed="rId1"/>
          <a:stretch/>
        </p:blipFill>
        <p:spPr>
          <a:xfrm>
            <a:off x="1200240" y="3170880"/>
            <a:ext cx="2939040" cy="2948400"/>
          </a:xfrm>
          <a:prstGeom prst="rect">
            <a:avLst/>
          </a:prstGeom>
          <a:ln w="0">
            <a:noFill/>
          </a:ln>
        </p:spPr>
      </p:pic>
      <p:pic>
        <p:nvPicPr>
          <p:cNvPr id="370" name="Imagem 99" descr=""/>
          <p:cNvPicPr/>
          <p:nvPr/>
        </p:nvPicPr>
        <p:blipFill>
          <a:blip r:embed="rId2"/>
          <a:stretch/>
        </p:blipFill>
        <p:spPr>
          <a:xfrm>
            <a:off x="6027840" y="2834640"/>
            <a:ext cx="2929320" cy="3005640"/>
          </a:xfrm>
          <a:prstGeom prst="rect">
            <a:avLst/>
          </a:prstGeom>
          <a:ln w="0">
            <a:noFill/>
          </a:ln>
        </p:spPr>
      </p:pic>
      <p:sp>
        <p:nvSpPr>
          <p:cNvPr id="371" name="CustomShape 127"/>
          <p:cNvSpPr/>
          <p:nvPr/>
        </p:nvSpPr>
        <p:spPr>
          <a:xfrm>
            <a:off x="5472000" y="1980000"/>
            <a:ext cx="411660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Dupla Dir-Esq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esquerda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Estrutura de Dados Não Lineares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Conceito de Árvores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Árvores Binárias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Árvores Binárias Balancedeadas (AVL - Adelson-Velsky and Landis)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889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29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CustomShape 130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CustomShape 131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CustomShape 132"/>
          <p:cNvSpPr/>
          <p:nvPr/>
        </p:nvSpPr>
        <p:spPr>
          <a:xfrm>
            <a:off x="360000" y="1980000"/>
            <a:ext cx="93286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68333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 prático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Inserir as sequências abaixo, utilizando arvores AVL e não-AVL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10, 3, 2, 5, 7 e 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A,B,C ….. J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Apresente os caminhos em in-ordem em ambas as arvores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Apresente o número de buscas necessárias para encontrar o elemento 7 e H em ambas as árvores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Simulador AVL: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1052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 u="sng">
                <a:solidFill>
                  <a:srgbClr val="0000ff"/>
                </a:solidFill>
                <a:uFillTx/>
                <a:latin typeface="-apple-system"/>
                <a:ea typeface="DejaVu Sans"/>
                <a:hlinkClick r:id="rId1"/>
              </a:rPr>
              <a:t>https://cmps-people.ok.ubc.ca/ylucet/DS/AVLtree.html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1052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</a:t>
            </a:r>
            <a:r>
              <a:rPr b="0" lang="pt-BR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://visualgo.net/en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34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CustomShape 13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Pseudocódigos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a Direita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esquerda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ustomShape 136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CustomShape 137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0" name="Imagem 100" descr=""/>
          <p:cNvPicPr/>
          <p:nvPr/>
        </p:nvPicPr>
        <p:blipFill>
          <a:blip r:embed="rId1"/>
          <a:stretch/>
        </p:blipFill>
        <p:spPr>
          <a:xfrm>
            <a:off x="716400" y="3176640"/>
            <a:ext cx="2891160" cy="2453040"/>
          </a:xfrm>
          <a:prstGeom prst="rect">
            <a:avLst/>
          </a:prstGeom>
          <a:ln w="0">
            <a:noFill/>
          </a:ln>
        </p:spPr>
      </p:pic>
      <p:pic>
        <p:nvPicPr>
          <p:cNvPr id="381" name="Imagem 101" descr=""/>
          <p:cNvPicPr/>
          <p:nvPr/>
        </p:nvPicPr>
        <p:blipFill>
          <a:blip r:embed="rId2"/>
          <a:stretch/>
        </p:blipFill>
        <p:spPr>
          <a:xfrm>
            <a:off x="5702040" y="2574000"/>
            <a:ext cx="3529440" cy="3243600"/>
          </a:xfrm>
          <a:prstGeom prst="rect">
            <a:avLst/>
          </a:prstGeom>
          <a:ln w="0">
            <a:noFill/>
          </a:ln>
        </p:spPr>
      </p:pic>
      <p:pic>
        <p:nvPicPr>
          <p:cNvPr id="382" name="Imagem 102" descr=""/>
          <p:cNvPicPr/>
          <p:nvPr/>
        </p:nvPicPr>
        <p:blipFill>
          <a:blip r:embed="rId3"/>
          <a:stretch/>
        </p:blipFill>
        <p:spPr>
          <a:xfrm>
            <a:off x="5647680" y="1899720"/>
            <a:ext cx="2871720" cy="29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39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CustomShape 140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a Esquerda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direita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CustomShape 141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CustomShape 14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7" name="Imagem 103" descr=""/>
          <p:cNvPicPr/>
          <p:nvPr/>
        </p:nvPicPr>
        <p:blipFill>
          <a:blip r:embed="rId1"/>
          <a:stretch/>
        </p:blipFill>
        <p:spPr>
          <a:xfrm>
            <a:off x="914400" y="2923920"/>
            <a:ext cx="2862720" cy="2519640"/>
          </a:xfrm>
          <a:prstGeom prst="rect">
            <a:avLst/>
          </a:prstGeom>
          <a:ln w="0">
            <a:noFill/>
          </a:ln>
        </p:spPr>
      </p:pic>
      <p:pic>
        <p:nvPicPr>
          <p:cNvPr id="388" name="Imagem 104" descr=""/>
          <p:cNvPicPr/>
          <p:nvPr/>
        </p:nvPicPr>
        <p:blipFill>
          <a:blip r:embed="rId2"/>
          <a:stretch/>
        </p:blipFill>
        <p:spPr>
          <a:xfrm>
            <a:off x="6012360" y="2926080"/>
            <a:ext cx="3310560" cy="3243600"/>
          </a:xfrm>
          <a:prstGeom prst="rect">
            <a:avLst/>
          </a:prstGeom>
          <a:ln w="0">
            <a:noFill/>
          </a:ln>
        </p:spPr>
      </p:pic>
      <p:pic>
        <p:nvPicPr>
          <p:cNvPr id="389" name="Imagem 105" descr=""/>
          <p:cNvPicPr/>
          <p:nvPr/>
        </p:nvPicPr>
        <p:blipFill>
          <a:blip r:embed="rId3"/>
          <a:stretch/>
        </p:blipFill>
        <p:spPr>
          <a:xfrm>
            <a:off x="5999040" y="2286000"/>
            <a:ext cx="3014640" cy="29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44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14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Dupla Esq-Dir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direita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CustomShape 146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CustomShape 147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4" name="Imagem 106" descr=""/>
          <p:cNvPicPr/>
          <p:nvPr/>
        </p:nvPicPr>
        <p:blipFill>
          <a:blip r:embed="rId1"/>
          <a:stretch/>
        </p:blipFill>
        <p:spPr>
          <a:xfrm>
            <a:off x="897480" y="2743200"/>
            <a:ext cx="2939040" cy="2948400"/>
          </a:xfrm>
          <a:prstGeom prst="rect">
            <a:avLst/>
          </a:prstGeom>
          <a:ln w="0">
            <a:noFill/>
          </a:ln>
        </p:spPr>
      </p:pic>
      <p:pic>
        <p:nvPicPr>
          <p:cNvPr id="395" name="Imagem 107" descr=""/>
          <p:cNvPicPr/>
          <p:nvPr/>
        </p:nvPicPr>
        <p:blipFill>
          <a:blip r:embed="rId2"/>
          <a:stretch/>
        </p:blipFill>
        <p:spPr>
          <a:xfrm>
            <a:off x="6049440" y="2194560"/>
            <a:ext cx="3090600" cy="85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49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CustomShape 150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Dupla Dir-Esq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esquerda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CustomShape 151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CustomShape 15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0" name="Imagem 108" descr=""/>
          <p:cNvPicPr/>
          <p:nvPr/>
        </p:nvPicPr>
        <p:blipFill>
          <a:blip r:embed="rId1"/>
          <a:stretch/>
        </p:blipFill>
        <p:spPr>
          <a:xfrm>
            <a:off x="907200" y="2842560"/>
            <a:ext cx="2929320" cy="3005640"/>
          </a:xfrm>
          <a:prstGeom prst="rect">
            <a:avLst/>
          </a:prstGeom>
          <a:ln w="0">
            <a:noFill/>
          </a:ln>
        </p:spPr>
      </p:pic>
      <p:pic>
        <p:nvPicPr>
          <p:cNvPr id="401" name="Imagem 109" descr=""/>
          <p:cNvPicPr/>
          <p:nvPr/>
        </p:nvPicPr>
        <p:blipFill>
          <a:blip r:embed="rId2"/>
          <a:stretch/>
        </p:blipFill>
        <p:spPr>
          <a:xfrm>
            <a:off x="6126480" y="2651760"/>
            <a:ext cx="3157920" cy="90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54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Trabalhos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CustomShape 155"/>
          <p:cNvSpPr/>
          <p:nvPr/>
        </p:nvSpPr>
        <p:spPr>
          <a:xfrm>
            <a:off x="720000" y="1980000"/>
            <a:ext cx="7738560" cy="43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56111"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Implementação AVL Python com codificação dialogada (10 pt)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89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e Remoção com re-balanceamento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89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Vídeo-Apresentação (Max 8 a 10 min)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Desenvolver uma analise crítica em função de diferentes massas de dados: (Busca, Inserção, etc).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89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12/09 - 23:59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Artigo sobre AVL x Red-Black (10 pts)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Explicar a diferença entre as abordagens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Inserção, Remoção, Desempenho e Casos de Uso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Artigo em formato de artigo SBC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12/09- 23:59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ff0000"/>
                </a:solidFill>
                <a:latin typeface="Latin Modern Sans"/>
                <a:ea typeface="DejaVu Sans"/>
              </a:rPr>
              <a:t>Verificar os critérios de avaliação no ambiente virtual (AVA)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CustomShape 156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CustomShape 157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44"/>
          <p:cNvSpPr/>
          <p:nvPr/>
        </p:nvSpPr>
        <p:spPr>
          <a:xfrm>
            <a:off x="360000" y="333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45"/>
          <p:cNvSpPr/>
          <p:nvPr/>
        </p:nvSpPr>
        <p:spPr>
          <a:xfrm>
            <a:off x="540000" y="4680000"/>
            <a:ext cx="9172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 não linear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Representação Hierárquica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Aplicações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Verificadores de sintaxe (Grammar, Compiladores)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Banco de Dados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Roteadores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Escalonadores de processos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I.A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6" name="Imagem 257" descr=""/>
          <p:cNvPicPr/>
          <p:nvPr/>
        </p:nvPicPr>
        <p:blipFill>
          <a:blip r:embed="rId1"/>
          <a:stretch/>
        </p:blipFill>
        <p:spPr>
          <a:xfrm>
            <a:off x="5235480" y="4092480"/>
            <a:ext cx="3904200" cy="2300760"/>
          </a:xfrm>
          <a:prstGeom prst="rect">
            <a:avLst/>
          </a:prstGeom>
          <a:ln w="0">
            <a:noFill/>
          </a:ln>
        </p:spPr>
      </p:pic>
      <p:pic>
        <p:nvPicPr>
          <p:cNvPr id="277" name="Imagem 258" descr=""/>
          <p:cNvPicPr/>
          <p:nvPr/>
        </p:nvPicPr>
        <p:blipFill>
          <a:blip r:embed="rId2"/>
          <a:stretch/>
        </p:blipFill>
        <p:spPr>
          <a:xfrm>
            <a:off x="5760720" y="1661040"/>
            <a:ext cx="2793960" cy="208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Conceitos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 não contém ciclos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Grau: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Número de sub-árvores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Nós: A=2, C=3, D=0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Grau Árvore: 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Nível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Distância entre o vértice até a raiz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Nós: D=2, I=3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Nível da Árvore: 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Imagem 263" descr=""/>
          <p:cNvPicPr/>
          <p:nvPr/>
        </p:nvPicPr>
        <p:blipFill>
          <a:blip r:embed="rId1"/>
          <a:stretch/>
        </p:blipFill>
        <p:spPr>
          <a:xfrm>
            <a:off x="5414400" y="1001880"/>
            <a:ext cx="2982600" cy="2213640"/>
          </a:xfrm>
          <a:prstGeom prst="rect">
            <a:avLst/>
          </a:prstGeom>
          <a:ln w="0">
            <a:noFill/>
          </a:ln>
        </p:spPr>
      </p:pic>
      <p:pic>
        <p:nvPicPr>
          <p:cNvPr id="283" name="Imagem 264" descr=""/>
          <p:cNvPicPr/>
          <p:nvPr/>
        </p:nvPicPr>
        <p:blipFill>
          <a:blip r:embed="rId2"/>
          <a:stretch/>
        </p:blipFill>
        <p:spPr>
          <a:xfrm>
            <a:off x="5253840" y="3383640"/>
            <a:ext cx="3739680" cy="2788560"/>
          </a:xfrm>
          <a:prstGeom prst="rect">
            <a:avLst/>
          </a:prstGeom>
          <a:ln w="0">
            <a:noFill/>
          </a:ln>
        </p:spPr>
      </p:pic>
      <p:sp>
        <p:nvSpPr>
          <p:cNvPr id="284" name=""/>
          <p:cNvSpPr/>
          <p:nvPr/>
        </p:nvSpPr>
        <p:spPr>
          <a:xfrm>
            <a:off x="5940000" y="4471920"/>
            <a:ext cx="180000" cy="1720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5" name=""/>
          <p:cNvSpPr/>
          <p:nvPr/>
        </p:nvSpPr>
        <p:spPr>
          <a:xfrm>
            <a:off x="5040000" y="5544000"/>
            <a:ext cx="180000" cy="1720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6" name=""/>
          <p:cNvSpPr/>
          <p:nvPr/>
        </p:nvSpPr>
        <p:spPr>
          <a:xfrm flipH="1">
            <a:off x="6840000" y="4860000"/>
            <a:ext cx="36000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Binárias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18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222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Árvores Binárias tem grau 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Caminhamento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Pré-Ordem: raiz→esq→dir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Pós-Ordem: esq →dir→raiz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In-Ordem: esq→raiz→dir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Nível*: raizes(N=0)→raizes(N=1)….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(*) Método não recursivo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(*) Árvore deve ser convertido em fila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Imagem 275" descr=""/>
          <p:cNvPicPr/>
          <p:nvPr/>
        </p:nvPicPr>
        <p:blipFill>
          <a:blip r:embed="rId1"/>
          <a:stretch/>
        </p:blipFill>
        <p:spPr>
          <a:xfrm>
            <a:off x="4308480" y="1842480"/>
            <a:ext cx="5081760" cy="1719360"/>
          </a:xfrm>
          <a:prstGeom prst="rect">
            <a:avLst/>
          </a:prstGeom>
          <a:ln w="0">
            <a:noFill/>
          </a:ln>
        </p:spPr>
      </p:pic>
      <p:pic>
        <p:nvPicPr>
          <p:cNvPr id="292" name="Imagem 276" descr=""/>
          <p:cNvPicPr/>
          <p:nvPr/>
        </p:nvPicPr>
        <p:blipFill>
          <a:blip r:embed="rId2"/>
          <a:stretch/>
        </p:blipFill>
        <p:spPr>
          <a:xfrm>
            <a:off x="4206240" y="4297680"/>
            <a:ext cx="4757040" cy="188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Implementação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8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7" name="Imagem 281" descr=""/>
          <p:cNvPicPr/>
          <p:nvPr/>
        </p:nvPicPr>
        <p:blipFill>
          <a:blip r:embed="rId1"/>
          <a:stretch/>
        </p:blipFill>
        <p:spPr>
          <a:xfrm>
            <a:off x="6108480" y="1645920"/>
            <a:ext cx="2574000" cy="1824480"/>
          </a:xfrm>
          <a:prstGeom prst="rect">
            <a:avLst/>
          </a:prstGeom>
          <a:ln w="0">
            <a:noFill/>
          </a:ln>
        </p:spPr>
      </p:pic>
      <p:pic>
        <p:nvPicPr>
          <p:cNvPr id="298" name="Imagem 2" descr=""/>
          <p:cNvPicPr/>
          <p:nvPr/>
        </p:nvPicPr>
        <p:blipFill>
          <a:blip r:embed="rId2"/>
          <a:stretch/>
        </p:blipFill>
        <p:spPr>
          <a:xfrm>
            <a:off x="313560" y="1533960"/>
            <a:ext cx="4337280" cy="528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Caminhamento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18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3" name="Imagem 301" descr=""/>
          <p:cNvPicPr/>
          <p:nvPr/>
        </p:nvPicPr>
        <p:blipFill>
          <a:blip r:embed="rId1"/>
          <a:stretch/>
        </p:blipFill>
        <p:spPr>
          <a:xfrm>
            <a:off x="3777840" y="1747800"/>
            <a:ext cx="6073920" cy="2759040"/>
          </a:xfrm>
          <a:prstGeom prst="rect">
            <a:avLst/>
          </a:prstGeom>
          <a:ln w="0">
            <a:noFill/>
          </a:ln>
        </p:spPr>
      </p:pic>
      <p:pic>
        <p:nvPicPr>
          <p:cNvPr id="304" name="Imagem 2" descr=""/>
          <p:cNvPicPr/>
          <p:nvPr/>
        </p:nvPicPr>
        <p:blipFill>
          <a:blip r:embed="rId2"/>
          <a:srcRect l="0" t="0" r="0" b="69055"/>
          <a:stretch/>
        </p:blipFill>
        <p:spPr>
          <a:xfrm>
            <a:off x="226800" y="1601640"/>
            <a:ext cx="3414600" cy="156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8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- 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Exercíci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CustomShape 9"/>
          <p:cNvSpPr/>
          <p:nvPr/>
        </p:nvSpPr>
        <p:spPr>
          <a:xfrm>
            <a:off x="18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Post-Order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In-Order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10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11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9" name="Imagem 4" descr=""/>
          <p:cNvPicPr/>
          <p:nvPr/>
        </p:nvPicPr>
        <p:blipFill>
          <a:blip r:embed="rId1"/>
          <a:stretch/>
        </p:blipFill>
        <p:spPr>
          <a:xfrm>
            <a:off x="3777840" y="1747800"/>
            <a:ext cx="6073920" cy="275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1785</TotalTime>
  <Application>LibreOffice/24.2.7.2$Linux_X86_64 LibreOffice_project/420$Build-2</Application>
  <AppVersion>15.0000</AppVersion>
  <Words>661</Words>
  <Paragraphs>229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2021-09-24T13:47:51Z</cp:lastPrinted>
  <dcterms:modified xsi:type="dcterms:W3CDTF">2025-08-26T14:44:39Z</dcterms:modified>
  <cp:revision>147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