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notesMasterIdLst>
    <p:notesMasterId r:id="rId42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8" r:id="rId37"/>
    <p:sldId id="269" r:id="rId38"/>
    <p:sldId id="270" r:id="rId39"/>
    <p:sldId id="271" r:id="rId40"/>
    <p:sldId id="272" r:id="rId41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>
      <p:cViewPr varScale="1">
        <p:scale>
          <a:sx n="120" d="100"/>
          <a:sy n="120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AE13BFA-D8D3-47E0-A46A-F6AF8BCFE163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9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7%20-%20CNN%20Implementation/Lecture_07_CNN_Architectur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10%20-CNN%20Applications%20and%20Tricks/Lecture_10_CNN_Applications_and_Tricks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33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07 – CNN Applications and Tricks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0000" y="4680000"/>
            <a:ext cx="9174600" cy="25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3"/>
          <a:stretch/>
        </p:blipFill>
        <p:spPr>
          <a:xfrm>
            <a:off x="1029960" y="3668760"/>
            <a:ext cx="3781080" cy="1939320"/>
          </a:xfrm>
          <a:prstGeom prst="rect">
            <a:avLst/>
          </a:prstGeom>
          <a:ln w="0">
            <a:noFill/>
          </a:ln>
        </p:spPr>
      </p:pic>
      <p:pic>
        <p:nvPicPr>
          <p:cNvPr id="259" name="Imagem 8"/>
          <p:cNvPicPr/>
          <p:nvPr/>
        </p:nvPicPr>
        <p:blipFill>
          <a:blip r:embed="rId4"/>
          <a:stretch/>
        </p:blipFill>
        <p:spPr>
          <a:xfrm>
            <a:off x="4494240" y="154188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60" name="Retângulo 9"/>
          <p:cNvSpPr/>
          <p:nvPr/>
        </p:nvSpPr>
        <p:spPr>
          <a:xfrm flipH="1">
            <a:off x="7198200" y="1541880"/>
            <a:ext cx="107856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61" name="Picture 4" descr="A pseudo-softmax function for hardware-based high speed image  classification | Scientific Reports"/>
          <p:cNvPicPr/>
          <p:nvPr/>
        </p:nvPicPr>
        <p:blipFill>
          <a:blip r:embed="rId5"/>
          <a:stretch/>
        </p:blipFill>
        <p:spPr>
          <a:xfrm>
            <a:off x="5483160" y="3679200"/>
            <a:ext cx="4051440" cy="1939320"/>
          </a:xfrm>
          <a:prstGeom prst="rect">
            <a:avLst/>
          </a:prstGeom>
          <a:ln w="0">
            <a:noFill/>
          </a:ln>
        </p:spPr>
      </p:pic>
      <p:sp>
        <p:nvSpPr>
          <p:cNvPr id="262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 Box 2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Lets code our first CNN from scratch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6CB69-F8FF-2576-572A-FC36EC35BFBC}"/>
              </a:ext>
            </a:extLst>
          </p:cNvPr>
          <p:cNvSpPr txBox="1"/>
          <p:nvPr/>
        </p:nvSpPr>
        <p:spPr>
          <a:xfrm>
            <a:off x="1190847" y="2313734"/>
            <a:ext cx="8980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Lecture 07 - CNN Architecture</a:t>
            </a:r>
            <a:endParaRPr lang="en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" descr="How to Identify Overfitting Machine Learning Models in Scikit-Learn"/>
          <p:cNvPicPr/>
          <p:nvPr/>
        </p:nvPicPr>
        <p:blipFill>
          <a:blip r:embed="rId3"/>
          <a:stretch/>
        </p:blipFill>
        <p:spPr>
          <a:xfrm>
            <a:off x="3561840" y="4145400"/>
            <a:ext cx="3602160" cy="270144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4" descr="Overfitting e underfitting em Machine Learning - ABRACD - ASSOCIAÇÃO  BRASILEIRA DE CIÊNCIA DE DADOS"/>
          <p:cNvPicPr/>
          <p:nvPr/>
        </p:nvPicPr>
        <p:blipFill>
          <a:blip r:embed="rId4"/>
          <a:stretch/>
        </p:blipFill>
        <p:spPr>
          <a:xfrm>
            <a:off x="2125440" y="2140200"/>
            <a:ext cx="6474960" cy="2249280"/>
          </a:xfrm>
          <a:prstGeom prst="rect">
            <a:avLst/>
          </a:prstGeom>
          <a:ln w="0">
            <a:noFill/>
          </a:ln>
        </p:spPr>
      </p:pic>
      <p:sp>
        <p:nvSpPr>
          <p:cNvPr id="281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Picture 2" descr="How to Identify Overfitting Machine Learning Models in Scikit-Learn"/>
          <p:cNvPicPr/>
          <p:nvPr/>
        </p:nvPicPr>
        <p:blipFill>
          <a:blip r:embed="rId3"/>
          <a:stretch/>
        </p:blipFill>
        <p:spPr>
          <a:xfrm>
            <a:off x="3561840" y="4145400"/>
            <a:ext cx="3602160" cy="2701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4" descr="Overfitting e underfitting em Machine Learning - ABRACD - ASSOCIAÇÃO  BRASILEIRA DE CIÊNCIA DE DADOS"/>
          <p:cNvPicPr/>
          <p:nvPr/>
        </p:nvPicPr>
        <p:blipFill>
          <a:blip r:embed="rId4"/>
          <a:stretch/>
        </p:blipFill>
        <p:spPr>
          <a:xfrm>
            <a:off x="2125440" y="2140200"/>
            <a:ext cx="6474960" cy="2249280"/>
          </a:xfrm>
          <a:prstGeom prst="rect">
            <a:avLst/>
          </a:prstGeom>
          <a:ln w="0">
            <a:noFill/>
          </a:ln>
        </p:spPr>
      </p:pic>
      <p:sp>
        <p:nvSpPr>
          <p:cNvPr id="288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Data Augmentation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Picture 2" descr="Data Augmentation. Data augmentation in data analysis are… | by Hamdi  Ghorbel | Medium"/>
          <p:cNvPicPr/>
          <p:nvPr/>
        </p:nvPicPr>
        <p:blipFill>
          <a:blip r:embed="rId3"/>
          <a:stretch/>
        </p:blipFill>
        <p:spPr>
          <a:xfrm>
            <a:off x="544320" y="3124080"/>
            <a:ext cx="5466240" cy="316152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6" descr="Data Augmentation | Papers With Code"/>
          <p:cNvPicPr/>
          <p:nvPr/>
        </p:nvPicPr>
        <p:blipFill>
          <a:blip r:embed="rId4"/>
          <a:stretch/>
        </p:blipFill>
        <p:spPr>
          <a:xfrm>
            <a:off x="6012000" y="2653200"/>
            <a:ext cx="3522600" cy="3522600"/>
          </a:xfrm>
          <a:prstGeom prst="rect">
            <a:avLst/>
          </a:prstGeom>
          <a:ln w="0">
            <a:noFill/>
          </a:ln>
        </p:spPr>
      </p:pic>
      <p:sp>
        <p:nvSpPr>
          <p:cNvPr id="295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Enlarge the dataset with synthetic samples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Transfer Learning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 Box 3"/>
          <p:cNvSpPr/>
          <p:nvPr/>
        </p:nvSpPr>
        <p:spPr>
          <a:xfrm>
            <a:off x="360000" y="1636560"/>
            <a:ext cx="7080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Weight Sharing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Extraction weights are frozen (or not...) during learning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m 8"/>
          <p:cNvPicPr/>
          <p:nvPr/>
        </p:nvPicPr>
        <p:blipFill>
          <a:blip r:embed="rId3"/>
          <a:stretch/>
        </p:blipFill>
        <p:spPr>
          <a:xfrm>
            <a:off x="1119960" y="2565360"/>
            <a:ext cx="7834320" cy="412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 Box 3"/>
          <p:cNvSpPr/>
          <p:nvPr/>
        </p:nvSpPr>
        <p:spPr>
          <a:xfrm>
            <a:off x="360000" y="1636560"/>
            <a:ext cx="708048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[LINK]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Convolutional Neural Network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Basic Concepts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Archicteture and Hiper Parameters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Data Augmentation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Transfer-Learning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Applications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77737-6718-3F32-C947-7B972B48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97" y="4303803"/>
            <a:ext cx="5069160" cy="235115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491289-B26C-7C98-BE94-462884A6C4A1}"/>
              </a:ext>
            </a:extLst>
          </p:cNvPr>
          <p:cNvSpPr/>
          <p:nvPr/>
        </p:nvSpPr>
        <p:spPr>
          <a:xfrm>
            <a:off x="3173327" y="6363726"/>
            <a:ext cx="226935" cy="18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50FF08-1D49-3350-C5D3-5B23E3BFDDBF}"/>
              </a:ext>
            </a:extLst>
          </p:cNvPr>
          <p:cNvSpPr/>
          <p:nvPr/>
        </p:nvSpPr>
        <p:spPr>
          <a:xfrm>
            <a:off x="3494979" y="6370400"/>
            <a:ext cx="226935" cy="18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304E41-4B0F-4481-9BDE-7B1B4B330D82}"/>
              </a:ext>
            </a:extLst>
          </p:cNvPr>
          <p:cNvSpPr/>
          <p:nvPr/>
        </p:nvSpPr>
        <p:spPr>
          <a:xfrm>
            <a:off x="3864428" y="6363726"/>
            <a:ext cx="226935" cy="18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8A73E-7744-516F-34F8-F51A7A688DA0}"/>
              </a:ext>
            </a:extLst>
          </p:cNvPr>
          <p:cNvSpPr/>
          <p:nvPr/>
        </p:nvSpPr>
        <p:spPr>
          <a:xfrm>
            <a:off x="4186080" y="6363726"/>
            <a:ext cx="226935" cy="18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D10C-A0DC-BDAC-FA3A-80274733E791}"/>
              </a:ext>
            </a:extLst>
          </p:cNvPr>
          <p:cNvSpPr/>
          <p:nvPr/>
        </p:nvSpPr>
        <p:spPr>
          <a:xfrm>
            <a:off x="4878179" y="6370400"/>
            <a:ext cx="226935" cy="18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4C748A-C88B-2B48-6A4B-E60298F918CF}"/>
              </a:ext>
            </a:extLst>
          </p:cNvPr>
          <p:cNvSpPr/>
          <p:nvPr/>
        </p:nvSpPr>
        <p:spPr>
          <a:xfrm>
            <a:off x="4515404" y="6370400"/>
            <a:ext cx="226935" cy="18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Deep Learning Pipeline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m 2"/>
          <p:cNvPicPr/>
          <p:nvPr/>
        </p:nvPicPr>
        <p:blipFill>
          <a:blip r:embed="rId3"/>
          <a:stretch/>
        </p:blipFill>
        <p:spPr>
          <a:xfrm>
            <a:off x="1187280" y="3263040"/>
            <a:ext cx="7700040" cy="143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 Box 3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CNN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m 2"/>
          <p:cNvPicPr/>
          <p:nvPr/>
        </p:nvPicPr>
        <p:blipFill>
          <a:blip r:embed="rId3"/>
          <a:stretch/>
        </p:blipFill>
        <p:spPr>
          <a:xfrm>
            <a:off x="912600" y="2632320"/>
            <a:ext cx="8069760" cy="287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 Box 3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Extraction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m 2"/>
          <p:cNvPicPr/>
          <p:nvPr/>
        </p:nvPicPr>
        <p:blipFill>
          <a:blip r:embed="rId3"/>
          <a:stretch/>
        </p:blipFill>
        <p:spPr>
          <a:xfrm>
            <a:off x="4762440" y="164772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19" name="Retângulo 7"/>
          <p:cNvSpPr/>
          <p:nvPr/>
        </p:nvSpPr>
        <p:spPr>
          <a:xfrm>
            <a:off x="4762440" y="1647720"/>
            <a:ext cx="275400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20" name="Picture 219"/>
          <p:cNvPicPr/>
          <p:nvPr/>
        </p:nvPicPr>
        <p:blipFill>
          <a:blip r:embed="rId4"/>
          <a:stretch/>
        </p:blipFill>
        <p:spPr>
          <a:xfrm>
            <a:off x="1143000" y="3200400"/>
            <a:ext cx="5542560" cy="258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 Box 1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Convolutional Layer (Learnable Filters)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Padding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Stride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Size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Number of Filters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1"/>
          <p:cNvPicPr/>
          <p:nvPr/>
        </p:nvPicPr>
        <p:blipFill>
          <a:blip r:embed="rId3"/>
          <a:stretch/>
        </p:blipFill>
        <p:spPr>
          <a:xfrm>
            <a:off x="4762440" y="164772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27" name="Retângulo 1"/>
          <p:cNvSpPr/>
          <p:nvPr/>
        </p:nvSpPr>
        <p:spPr>
          <a:xfrm>
            <a:off x="4762440" y="1647720"/>
            <a:ext cx="275400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28" name="Picture 227"/>
          <p:cNvPicPr/>
          <p:nvPr/>
        </p:nvPicPr>
        <p:blipFill>
          <a:blip r:embed="rId4"/>
          <a:stretch/>
        </p:blipFill>
        <p:spPr>
          <a:xfrm>
            <a:off x="5257800" y="4529520"/>
            <a:ext cx="4469760" cy="19728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228"/>
          <p:cNvPicPr/>
          <p:nvPr/>
        </p:nvPicPr>
        <p:blipFill>
          <a:blip r:embed="rId5"/>
          <a:stretch/>
        </p:blipFill>
        <p:spPr>
          <a:xfrm>
            <a:off x="457200" y="3228480"/>
            <a:ext cx="4343400" cy="202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0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13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Box 4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Pooling Layer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Reduce Spatial Dimensions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Translation-Invariant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Common Filter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Max: Preserve the “strongest” features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Average: Smooth features, preserves general representations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5"/>
          <p:cNvPicPr/>
          <p:nvPr/>
        </p:nvPicPr>
        <p:blipFill>
          <a:blip r:embed="rId3"/>
          <a:stretch/>
        </p:blipFill>
        <p:spPr>
          <a:xfrm>
            <a:off x="5790240" y="135540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36" name="Retângulo 3"/>
          <p:cNvSpPr/>
          <p:nvPr/>
        </p:nvSpPr>
        <p:spPr>
          <a:xfrm>
            <a:off x="5790240" y="1355400"/>
            <a:ext cx="275400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4"/>
          <a:stretch/>
        </p:blipFill>
        <p:spPr>
          <a:xfrm>
            <a:off x="2971800" y="3586320"/>
            <a:ext cx="4114800" cy="291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 Box 3"/>
          <p:cNvSpPr/>
          <p:nvPr/>
        </p:nvSpPr>
        <p:spPr>
          <a:xfrm>
            <a:off x="360000" y="163836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1640" lvl="1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4" descr="Diagrama&#10;&#10;Descrição gerada automaticamente"/>
          <p:cNvPicPr/>
          <p:nvPr/>
        </p:nvPicPr>
        <p:blipFill>
          <a:blip r:embed="rId3"/>
          <a:stretch/>
        </p:blipFill>
        <p:spPr>
          <a:xfrm>
            <a:off x="3088440" y="3195720"/>
            <a:ext cx="4409640" cy="330660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10"/>
          <p:cNvPicPr/>
          <p:nvPr/>
        </p:nvPicPr>
        <p:blipFill>
          <a:blip r:embed="rId4"/>
          <a:stretch/>
        </p:blipFill>
        <p:spPr>
          <a:xfrm>
            <a:off x="4494240" y="154188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1"/>
          <p:cNvSpPr/>
          <p:nvPr/>
        </p:nvSpPr>
        <p:spPr>
          <a:xfrm flipH="1">
            <a:off x="7198200" y="1541880"/>
            <a:ext cx="107856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 Box 3"/>
          <p:cNvSpPr/>
          <p:nvPr/>
        </p:nvSpPr>
        <p:spPr>
          <a:xfrm>
            <a:off x="360000" y="163656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680" rIns="90000" bIns="45000" anchor="t">
            <a:noAutofit/>
          </a:bodyPr>
          <a:lstStyle/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192240" algn="l"/>
                <a:tab pos="649440" algn="l"/>
                <a:tab pos="1106640" algn="l"/>
                <a:tab pos="1563840" algn="l"/>
                <a:tab pos="2021040" algn="l"/>
                <a:tab pos="2478240" algn="l"/>
                <a:tab pos="2935440" algn="l"/>
                <a:tab pos="3392640" algn="l"/>
                <a:tab pos="3849840" algn="l"/>
                <a:tab pos="4307040" algn="l"/>
                <a:tab pos="4764240" algn="l"/>
                <a:tab pos="5221440" algn="l"/>
                <a:tab pos="5678640" algn="l"/>
                <a:tab pos="6135840" algn="l"/>
                <a:tab pos="6593040" algn="l"/>
                <a:tab pos="7050240" algn="l"/>
                <a:tab pos="7507440" algn="l"/>
                <a:tab pos="7964640" algn="l"/>
                <a:tab pos="8421840" algn="l"/>
                <a:tab pos="8879040" algn="l"/>
                <a:tab pos="93362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Picture 2" descr="Backward Propagation | Backward Propagation Working in Neural Network"/>
          <p:cNvPicPr/>
          <p:nvPr/>
        </p:nvPicPr>
        <p:blipFill>
          <a:blip r:embed="rId3"/>
          <a:stretch/>
        </p:blipFill>
        <p:spPr>
          <a:xfrm>
            <a:off x="1777320" y="2619000"/>
            <a:ext cx="6970680" cy="4265280"/>
          </a:xfrm>
          <a:prstGeom prst="rect">
            <a:avLst/>
          </a:prstGeom>
          <a:ln w="0">
            <a:noFill/>
          </a:ln>
        </p:spPr>
      </p:pic>
      <p:pic>
        <p:nvPicPr>
          <p:cNvPr id="252" name="Imagem 8"/>
          <p:cNvPicPr/>
          <p:nvPr/>
        </p:nvPicPr>
        <p:blipFill>
          <a:blip r:embed="rId4"/>
          <a:stretch/>
        </p:blipFill>
        <p:spPr>
          <a:xfrm>
            <a:off x="4494240" y="154188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53" name="Retângulo 9"/>
          <p:cNvSpPr/>
          <p:nvPr/>
        </p:nvSpPr>
        <p:spPr>
          <a:xfrm flipH="1">
            <a:off x="7198200" y="1541880"/>
            <a:ext cx="107856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363</Words>
  <Application>Microsoft Macintosh PowerPoint</Application>
  <PresentationFormat>Custom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16</vt:i4>
      </vt:variant>
    </vt:vector>
  </HeadingPairs>
  <TitlesOfParts>
    <vt:vector size="4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160</cp:revision>
  <dcterms:created xsi:type="dcterms:W3CDTF">2021-04-28T18:38:02Z</dcterms:created>
  <dcterms:modified xsi:type="dcterms:W3CDTF">2025-09-09T20:16:32Z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