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6892446-6EF3-4C83-8189-C6E83C399C7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31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44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49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31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84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32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54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32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59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32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64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69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33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74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3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5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14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19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30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24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29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30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34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7000" cy="3596760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7200" cy="419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39"/>
          <p:cNvSpPr/>
          <p:nvPr/>
        </p:nvSpPr>
        <p:spPr>
          <a:xfrm>
            <a:off x="0" y="10155240"/>
            <a:ext cx="3265560" cy="5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2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5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5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9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164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0" y="180000"/>
            <a:ext cx="9709560" cy="124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7560000" y="6840000"/>
            <a:ext cx="2509560" cy="52956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900000" y="6840000"/>
            <a:ext cx="6469560" cy="52956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CustomShape 4"/>
          <p:cNvSpPr/>
          <p:nvPr/>
        </p:nvSpPr>
        <p:spPr>
          <a:xfrm>
            <a:off x="180000" y="6840000"/>
            <a:ext cx="529560" cy="52956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560" cy="209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164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0" y="3150000"/>
            <a:ext cx="9709560" cy="124956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5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92a5dad8f244f6e1727ae01a8ee80f155c24ac6c/AprendizadoMaquina/T&#243;pico%2002%20-%20Aprendizado%20Supervisionado/ARVORES%20DECIS&#195;O/T&#243;pico_02_Aprendizado_Supervisionado_Arvores_Decis&#227;opynb.ipynb" TargetMode="External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7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7.xml"/><Relationship Id="rId5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360000" y="333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Árvores de Decisão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540000" y="4680000"/>
            <a:ext cx="9169560" cy="25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40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41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4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4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327960" y="1553760"/>
            <a:ext cx="9190800" cy="51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A’ é o atributo que está sendo avaliado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Sv’ é o subconjunto dos dados que corresponde ao valor v do atributo 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p(Sv)’ é a proporção dos valores em ‘Sv’ em relação ao número de valores no conjunto de dados ‘S’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Entropy(S)’ e ‘Entropy(Sv)’ são as entropias do conjunto de dados original e dos subconjuntos resultantes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45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46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CustomShape 47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48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"/>
          <p:cNvSpPr/>
          <p:nvPr/>
        </p:nvSpPr>
        <p:spPr>
          <a:xfrm>
            <a:off x="327600" y="1553760"/>
            <a:ext cx="9190800" cy="51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da classe "play tennis":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9/14 (Yes) , 5/14 (No)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(9/14) * log2(9/14) - (5/14) * log2(5/14) = 0.940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"/>
          <p:cNvSpPr/>
          <p:nvPr/>
        </p:nvSpPr>
        <p:spPr>
          <a:xfrm>
            <a:off x="3501720" y="1623960"/>
            <a:ext cx="62625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" descr=""/>
          <p:cNvPicPr/>
          <p:nvPr/>
        </p:nvPicPr>
        <p:blipFill>
          <a:blip r:embed="rId1"/>
          <a:stretch/>
        </p:blipFill>
        <p:spPr>
          <a:xfrm>
            <a:off x="5984280" y="1973520"/>
            <a:ext cx="3582000" cy="4799520"/>
          </a:xfrm>
          <a:prstGeom prst="rect">
            <a:avLst/>
          </a:prstGeom>
          <a:ln w="0">
            <a:noFill/>
          </a:ln>
        </p:spPr>
      </p:pic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540000" y="1553760"/>
            <a:ext cx="2052720" cy="57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80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81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8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CustomShape 8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"/>
          <p:cNvSpPr/>
          <p:nvPr/>
        </p:nvSpPr>
        <p:spPr>
          <a:xfrm>
            <a:off x="327600" y="1553760"/>
            <a:ext cx="9190800" cy="51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para cada valor do atributo "humidity":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Humidity = High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3/7 (Yes), 4/7 (No)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(3/7) * log2(3/7) - (4/7) * log2(4/7) = 0.985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Humidity = Normal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6/7 (Yes),  1/7 (No)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-(6/7) * log2(6/7) - (1/7) * log2(1/7) = 0.592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0.940 - [(7/14)*0.985 + (7/14)*0.592] = 0.151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6247080" y="2325600"/>
            <a:ext cx="3319200" cy="4447440"/>
          </a:xfrm>
          <a:prstGeom prst="rect">
            <a:avLst/>
          </a:prstGeom>
          <a:ln w="0">
            <a:noFill/>
          </a:ln>
        </p:spPr>
      </p:pic>
      <p:sp>
        <p:nvSpPr>
          <p:cNvPr id="252" name=""/>
          <p:cNvSpPr/>
          <p:nvPr/>
        </p:nvSpPr>
        <p:spPr>
          <a:xfrm>
            <a:off x="3501720" y="1623960"/>
            <a:ext cx="62625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3" name="" descr=""/>
          <p:cNvPicPr/>
          <p:nvPr/>
        </p:nvPicPr>
        <p:blipFill>
          <a:blip r:embed="rId2"/>
          <a:stretch/>
        </p:blipFill>
        <p:spPr>
          <a:xfrm>
            <a:off x="540360" y="1554120"/>
            <a:ext cx="1438560" cy="40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50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5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5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"/>
          <p:cNvSpPr/>
          <p:nvPr/>
        </p:nvSpPr>
        <p:spPr>
          <a:xfrm>
            <a:off x="327600" y="1553760"/>
            <a:ext cx="9190800" cy="51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Calculando a entropia para cada valor do atributo "outlook":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Sunny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2/5 (Yes), 3/5 (No)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(2/5) * log2(2/5) - (3/5) * log2(3/5) = 0.971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Overcast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4/4 (Yes), 0/4 (No)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0 (já que todos jogaram tênis)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Outlook = Rainy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de jogar tênis: 3/5 (Yes), 2/5 (No)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- (3/5) * log2(3/5) - (2/5) * log2(2/5) = 0.971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 =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0.940 - [(5/14)*0.971 + (4/14)*0 + (5/14)*0.971] = 0.247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" descr=""/>
          <p:cNvPicPr/>
          <p:nvPr/>
        </p:nvPicPr>
        <p:blipFill>
          <a:blip r:embed="rId1"/>
          <a:stretch/>
        </p:blipFill>
        <p:spPr>
          <a:xfrm>
            <a:off x="6463800" y="2325600"/>
            <a:ext cx="3102480" cy="4156920"/>
          </a:xfrm>
          <a:prstGeom prst="rect">
            <a:avLst/>
          </a:prstGeom>
          <a:ln w="0">
            <a:noFill/>
          </a:ln>
        </p:spPr>
      </p:pic>
      <p:sp>
        <p:nvSpPr>
          <p:cNvPr id="259" name=""/>
          <p:cNvSpPr/>
          <p:nvPr/>
        </p:nvSpPr>
        <p:spPr>
          <a:xfrm>
            <a:off x="3501720" y="1623960"/>
            <a:ext cx="62625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0" name="" descr=""/>
          <p:cNvPicPr/>
          <p:nvPr/>
        </p:nvPicPr>
        <p:blipFill>
          <a:blip r:embed="rId2"/>
          <a:stretch/>
        </p:blipFill>
        <p:spPr>
          <a:xfrm>
            <a:off x="540720" y="1554120"/>
            <a:ext cx="1438560" cy="40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55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56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57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58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327960" y="1553760"/>
            <a:ext cx="9190800" cy="51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Resumindo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 (Tennis, Humidity) = 0.151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 (Tennis, Outlook) = 0.247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Logo, Outlook tem mais ganho de informação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" descr=""/>
          <p:cNvPicPr/>
          <p:nvPr/>
        </p:nvPicPr>
        <p:blipFill>
          <a:blip r:embed="rId1"/>
          <a:stretch/>
        </p:blipFill>
        <p:spPr>
          <a:xfrm>
            <a:off x="6275160" y="2185560"/>
            <a:ext cx="3319200" cy="4447440"/>
          </a:xfrm>
          <a:prstGeom prst="rect">
            <a:avLst/>
          </a:prstGeom>
          <a:ln w="0">
            <a:noFill/>
          </a:ln>
        </p:spPr>
      </p:pic>
      <p:sp>
        <p:nvSpPr>
          <p:cNvPr id="267" name=""/>
          <p:cNvSpPr/>
          <p:nvPr/>
        </p:nvSpPr>
        <p:spPr>
          <a:xfrm>
            <a:off x="3501720" y="1623960"/>
            <a:ext cx="6262560" cy="3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" descr=""/>
          <p:cNvPicPr/>
          <p:nvPr/>
        </p:nvPicPr>
        <p:blipFill>
          <a:blip r:embed="rId2"/>
          <a:stretch/>
        </p:blipFill>
        <p:spPr>
          <a:xfrm>
            <a:off x="540720" y="1554120"/>
            <a:ext cx="1438560" cy="403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60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61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6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6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"/>
          <p:cNvSpPr/>
          <p:nvPr/>
        </p:nvSpPr>
        <p:spPr>
          <a:xfrm>
            <a:off x="327960" y="1553760"/>
            <a:ext cx="9190800" cy="51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parar de construir a árvore?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 maneira breve: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todos os nós folha são puros 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(nós folha têm dados que pertencem a uma única classe).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Quando um determinado critério é atingido (I.E Altura, tempo...)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" descr=""/>
          <p:cNvPicPr/>
          <p:nvPr/>
        </p:nvPicPr>
        <p:blipFill>
          <a:blip r:embed="rId1"/>
          <a:stretch/>
        </p:blipFill>
        <p:spPr>
          <a:xfrm>
            <a:off x="3060000" y="3918600"/>
            <a:ext cx="4549680" cy="2778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65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66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67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68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"/>
          <p:cNvSpPr/>
          <p:nvPr/>
        </p:nvSpPr>
        <p:spPr>
          <a:xfrm>
            <a:off x="327960" y="1553760"/>
            <a:ext cx="9190800" cy="51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Vantagens: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Interpretabilidade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Velocidade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Desvantagens: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Overfitting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Sensibilidade a dados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Dificuldade em capturar relações complexas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70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71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7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7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"/>
          <p:cNvSpPr/>
          <p:nvPr/>
        </p:nvSpPr>
        <p:spPr>
          <a:xfrm>
            <a:off x="327960" y="1553760"/>
            <a:ext cx="9190800" cy="51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Let’s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Code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: </a:t>
            </a:r>
            <a:r>
              <a:rPr b="0" lang="pt-BR" sz="18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Tópico_02_Aprendizado_Supervisionado_Arvores_Decisão.ipynb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Discussões Iniciais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Árvores de Decisão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CustomShape 8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Discussões Iniciais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9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10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11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342360" y="1529280"/>
            <a:ext cx="6770880" cy="535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KNN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1"/>
          <a:srcRect l="3004" t="7623" r="-2059" b="0"/>
          <a:stretch/>
        </p:blipFill>
        <p:spPr>
          <a:xfrm>
            <a:off x="4114800" y="2372760"/>
            <a:ext cx="3330360" cy="288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ustomShape 6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7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CustomShape 1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1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327960" y="1553760"/>
            <a:ext cx="9190800" cy="51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Estrutura Hierárquica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Cada nodo é responsável por um nível de decisão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" descr=""/>
          <p:cNvPicPr/>
          <p:nvPr/>
        </p:nvPicPr>
        <p:blipFill>
          <a:blip r:embed="rId1"/>
          <a:stretch/>
        </p:blipFill>
        <p:spPr>
          <a:xfrm>
            <a:off x="2171520" y="2815560"/>
            <a:ext cx="6130800" cy="3835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5091120" y="3344040"/>
            <a:ext cx="4549680" cy="2778120"/>
          </a:xfrm>
          <a:prstGeom prst="rect">
            <a:avLst/>
          </a:prstGeom>
          <a:ln w="0">
            <a:noFill/>
          </a:ln>
        </p:spPr>
      </p:pic>
      <p:sp>
        <p:nvSpPr>
          <p:cNvPr id="201" name="CustomShape 15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16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17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CustomShape 18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"/>
          <p:cNvSpPr/>
          <p:nvPr/>
        </p:nvSpPr>
        <p:spPr>
          <a:xfrm>
            <a:off x="327960" y="1553760"/>
            <a:ext cx="9190800" cy="51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atributos relevantes?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 hierarquia entre os atributos?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6" name="" descr=""/>
          <p:cNvPicPr/>
          <p:nvPr/>
        </p:nvPicPr>
        <p:blipFill>
          <a:blip r:embed="rId2"/>
          <a:stretch/>
        </p:blipFill>
        <p:spPr>
          <a:xfrm>
            <a:off x="505440" y="2927160"/>
            <a:ext cx="3650040" cy="3331080"/>
          </a:xfrm>
          <a:prstGeom prst="rect">
            <a:avLst/>
          </a:prstGeom>
          <a:ln w="0">
            <a:noFill/>
          </a:ln>
        </p:spPr>
      </p:pic>
      <p:sp>
        <p:nvSpPr>
          <p:cNvPr id="207" name=""/>
          <p:cNvSpPr/>
          <p:nvPr/>
        </p:nvSpPr>
        <p:spPr>
          <a:xfrm>
            <a:off x="4343400" y="3429000"/>
            <a:ext cx="1371240" cy="6854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?????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CustomShape 20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21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2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2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327960" y="1553760"/>
            <a:ext cx="9190800" cy="51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atributos relevantes e limiares?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definir a hierarquia entre os atributos?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Ganho de Informação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Gain(S, A) = Entropy(S) - ∑[ p(Sv) * Entropy(Sv) ]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1345680" y="3785400"/>
            <a:ext cx="2772720" cy="77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CustomShape 25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26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CustomShape 27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28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327960" y="1517760"/>
            <a:ext cx="9190800" cy="51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Entropia: Grau de Incerteza ou Desordem dos </a:t>
            </a:r>
            <a:r>
              <a:rPr b="1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 = Dataset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 = Número de Classes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</a:t>
            </a:r>
            <a:r>
              <a:rPr b="0" lang="pt-BR" sz="1600" spc="-1" strike="noStrike" baseline="-8000">
                <a:solidFill>
                  <a:srgbClr val="1c1c1c"/>
                </a:solidFill>
                <a:latin typeface="Latin Modern Sans"/>
                <a:ea typeface="DejaVu Sans"/>
              </a:rPr>
              <a:t>i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= proporção da classe ‘i’ no conjunto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1 (Entropia Máxima)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" descr=""/>
          <p:cNvPicPr/>
          <p:nvPr/>
        </p:nvPicPr>
        <p:blipFill>
          <a:blip r:embed="rId1"/>
          <a:stretch/>
        </p:blipFill>
        <p:spPr>
          <a:xfrm>
            <a:off x="757440" y="2510640"/>
            <a:ext cx="2772720" cy="77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" descr=""/>
          <p:cNvPicPr/>
          <p:nvPr/>
        </p:nvPicPr>
        <p:blipFill>
          <a:blip r:embed="rId1"/>
          <a:srcRect l="0" t="937" r="838" b="-1197"/>
          <a:stretch/>
        </p:blipFill>
        <p:spPr>
          <a:xfrm>
            <a:off x="6386040" y="4146480"/>
            <a:ext cx="2930760" cy="2560320"/>
          </a:xfrm>
          <a:prstGeom prst="rect">
            <a:avLst/>
          </a:prstGeom>
          <a:ln w="0">
            <a:noFill/>
          </a:ln>
        </p:spPr>
      </p:pic>
      <p:sp>
        <p:nvSpPr>
          <p:cNvPr id="221" name="CustomShape 30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31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32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33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327960" y="1553760"/>
            <a:ext cx="9190800" cy="51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Calcular a entropia do conjunto abaixo: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 bolas vermelhas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50 bolas azuis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[-p(vermelha) * log2(p(vermelha))] + [- p(azul) * log2(p(azul))]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[-0.5 * log2(0.5)] + [-0.5 * log2(0.5)]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[-0.5 * (-1)] + [- 0.5 * (-1)] = 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para 98 vermelhas e 2 azuis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[-0.98 * log2(0.98)] + [-0.02 * log2(0.02)]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4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 = 0.141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2"/>
          <a:stretch/>
        </p:blipFill>
        <p:spPr>
          <a:xfrm>
            <a:off x="1037520" y="3120840"/>
            <a:ext cx="2405160" cy="675000"/>
          </a:xfrm>
          <a:prstGeom prst="rect">
            <a:avLst/>
          </a:prstGeom>
          <a:ln w="0">
            <a:noFill/>
          </a:ln>
        </p:spPr>
      </p:pic>
      <p:pic>
        <p:nvPicPr>
          <p:cNvPr id="227" name="" descr=""/>
          <p:cNvPicPr/>
          <p:nvPr/>
        </p:nvPicPr>
        <p:blipFill>
          <a:blip r:embed="rId3"/>
          <a:stretch/>
        </p:blipFill>
        <p:spPr>
          <a:xfrm>
            <a:off x="5196600" y="1924920"/>
            <a:ext cx="4406760" cy="179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CustomShape 35"/>
          <p:cNvSpPr/>
          <p:nvPr/>
        </p:nvSpPr>
        <p:spPr>
          <a:xfrm>
            <a:off x="360000" y="360000"/>
            <a:ext cx="9349560" cy="88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Árvores de Decisão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36"/>
          <p:cNvSpPr/>
          <p:nvPr/>
        </p:nvSpPr>
        <p:spPr>
          <a:xfrm>
            <a:off x="360000" y="1980000"/>
            <a:ext cx="9169560" cy="466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CustomShape 37"/>
          <p:cNvSpPr/>
          <p:nvPr/>
        </p:nvSpPr>
        <p:spPr>
          <a:xfrm>
            <a:off x="897120" y="6886080"/>
            <a:ext cx="643680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38"/>
          <p:cNvSpPr/>
          <p:nvPr/>
        </p:nvSpPr>
        <p:spPr>
          <a:xfrm>
            <a:off x="7608600" y="6886080"/>
            <a:ext cx="2274840" cy="3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Árvores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327960" y="1553760"/>
            <a:ext cx="9190800" cy="512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vs Probabilidade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Probabilidade: Chance ou Incerteza relacionada a um </a:t>
            </a:r>
            <a:r>
              <a:rPr b="1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evento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Entropia: Incerteza ou Desordem associada a um conjunto de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r>
              <a:rPr b="1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dados</a:t>
            </a:r>
            <a:r>
              <a:rPr b="0" lang="pt-BR" sz="15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50 bolas vermelhas e 50 bolas azuis, então: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= 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Vermelha = 50%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Azul = 50%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5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98 bolas vermelhas e 2 bolas azuis, então:</a:t>
            </a:r>
            <a:r>
              <a:rPr b="0" lang="pt-BR" sz="18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	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Entropia Conjunto = 0.141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Vermelha = 98%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Probabilidade Azul = 2%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spcAft>
                <a:spcPts val="425"/>
              </a:spcAf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458</TotalTime>
  <Application>LibreOffice/24.2.7.2$Linux_X86_64 LibreOffice_project/420$Build-2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2025-10-10T15:54:28Z</dcterms:modified>
  <cp:revision>51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