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8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28.xml" ContentType="application/vnd.openxmlformats-officedocument.theme+xml"/>
  <Override PartName="/ppt/theme/theme16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20.png" ContentType="image/png"/>
  <Override PartName="/ppt/media/image12.png" ContentType="image/png"/>
  <Override PartName="/ppt/media/image3.png" ContentType="image/png"/>
  <Override PartName="/ppt/media/image19.png" ContentType="image/png"/>
  <Override PartName="/ppt/media/image14.png" ContentType="image/pn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16.png" ContentType="image/png"/>
  <Override PartName="/ppt/media/image7.png" ContentType="image/png"/>
  <Override PartName="/ppt/media/image2.png" ContentType="image/png"/>
  <Override PartName="/ppt/media/image11.png" ContentType="image/png"/>
  <Override PartName="/ppt/media/image17.png" ContentType="image/png"/>
  <Override PartName="/ppt/media/image8.png" ContentType="image/png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25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</p:sldMasterIdLst>
  <p:notesMasterIdLst>
    <p:notesMasterId r:id="rId29"/>
  </p:notesMasterIdLst>
  <p:sldIdLst>
    <p:sldId id="256" r:id="rId30"/>
    <p:sldId id="257" r:id="rId31"/>
    <p:sldId id="258" r:id="rId32"/>
    <p:sldId id="259" r:id="rId33"/>
    <p:sldId id="260" r:id="rId34"/>
    <p:sldId id="261" r:id="rId35"/>
    <p:sldId id="262" r:id="rId36"/>
    <p:sldId id="263" r:id="rId37"/>
    <p:sldId id="264" r:id="rId38"/>
    <p:sldId id="265" r:id="rId39"/>
    <p:sldId id="266" r:id="rId40"/>
    <p:sldId id="267" r:id="rId41"/>
    <p:sldId id="268" r:id="rId42"/>
    <p:sldId id="269" r:id="rId43"/>
    <p:sldId id="270" r:id="rId44"/>
    <p:sldId id="271" r:id="rId45"/>
    <p:sldId id="272" r:id="rId46"/>
    <p:sldId id="273" r:id="rId47"/>
    <p:sldId id="274" r:id="rId48"/>
    <p:sldId id="275" r:id="rId49"/>
    <p:sldId id="276" r:id="rId50"/>
    <p:sldId id="277" r:id="rId51"/>
    <p:sldId id="278" r:id="rId52"/>
    <p:sldId id="279" r:id="rId53"/>
    <p:sldId id="280" r:id="rId54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notesMaster" Target="notesMasters/notesMaster1.xml"/><Relationship Id="rId30" Type="http://schemas.openxmlformats.org/officeDocument/2006/relationships/slide" Target="slides/slide1.xml"/><Relationship Id="rId31" Type="http://schemas.openxmlformats.org/officeDocument/2006/relationships/slide" Target="slides/slide2.xml"/><Relationship Id="rId32" Type="http://schemas.openxmlformats.org/officeDocument/2006/relationships/slide" Target="slides/slide3.xml"/><Relationship Id="rId33" Type="http://schemas.openxmlformats.org/officeDocument/2006/relationships/slide" Target="slides/slide4.xml"/><Relationship Id="rId34" Type="http://schemas.openxmlformats.org/officeDocument/2006/relationships/slide" Target="slides/slide5.xml"/><Relationship Id="rId35" Type="http://schemas.openxmlformats.org/officeDocument/2006/relationships/slide" Target="slides/slide6.xml"/><Relationship Id="rId36" Type="http://schemas.openxmlformats.org/officeDocument/2006/relationships/slide" Target="slides/slide7.xml"/><Relationship Id="rId37" Type="http://schemas.openxmlformats.org/officeDocument/2006/relationships/slide" Target="slides/slide8.xml"/><Relationship Id="rId38" Type="http://schemas.openxmlformats.org/officeDocument/2006/relationships/slide" Target="slides/slide9.xml"/><Relationship Id="rId39" Type="http://schemas.openxmlformats.org/officeDocument/2006/relationships/slide" Target="slides/slide10.xml"/><Relationship Id="rId40" Type="http://schemas.openxmlformats.org/officeDocument/2006/relationships/slide" Target="slides/slide11.xml"/><Relationship Id="rId41" Type="http://schemas.openxmlformats.org/officeDocument/2006/relationships/slide" Target="slides/slide12.xml"/><Relationship Id="rId42" Type="http://schemas.openxmlformats.org/officeDocument/2006/relationships/slide" Target="slides/slide13.xml"/><Relationship Id="rId43" Type="http://schemas.openxmlformats.org/officeDocument/2006/relationships/slide" Target="slides/slide14.xml"/><Relationship Id="rId44" Type="http://schemas.openxmlformats.org/officeDocument/2006/relationships/slide" Target="slides/slide15.xml"/><Relationship Id="rId45" Type="http://schemas.openxmlformats.org/officeDocument/2006/relationships/slide" Target="slides/slide16.xml"/><Relationship Id="rId46" Type="http://schemas.openxmlformats.org/officeDocument/2006/relationships/slide" Target="slides/slide17.xml"/><Relationship Id="rId47" Type="http://schemas.openxmlformats.org/officeDocument/2006/relationships/slide" Target="slides/slide18.xml"/><Relationship Id="rId48" Type="http://schemas.openxmlformats.org/officeDocument/2006/relationships/slide" Target="slides/slide19.xml"/><Relationship Id="rId49" Type="http://schemas.openxmlformats.org/officeDocument/2006/relationships/slide" Target="slides/slide20.xml"/><Relationship Id="rId50" Type="http://schemas.openxmlformats.org/officeDocument/2006/relationships/slide" Target="slides/slide21.xml"/><Relationship Id="rId51" Type="http://schemas.openxmlformats.org/officeDocument/2006/relationships/slide" Target="slides/slide22.xml"/><Relationship Id="rId52" Type="http://schemas.openxmlformats.org/officeDocument/2006/relationships/slide" Target="slides/slide23.xml"/><Relationship Id="rId53" Type="http://schemas.openxmlformats.org/officeDocument/2006/relationships/slide" Target="slides/slide24.xml"/><Relationship Id="rId54" Type="http://schemas.openxmlformats.org/officeDocument/2006/relationships/slide" Target="slides/slide25.xml"/><Relationship Id="rId5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7BA3DE3-1C1B-4216-9CCA-D92F3B37B9B9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CustomShape 78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CustomShape 5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CustomShape 8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CustomShape 58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CustomShape 7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CustomShape 8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CustomShape 17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CustomShape 18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CustomShape 28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CustomShape 33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CustomShape 38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CustomShape 43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CustomShape 7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CustomShape 68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CustomShape 6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CustomShape 48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59640" cy="9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2772360" y="1768680"/>
            <a:ext cx="2159640" cy="9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504000" y="2860560"/>
            <a:ext cx="4426200" cy="9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59640" cy="9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2772360" y="1768680"/>
            <a:ext cx="2159640" cy="209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2860560"/>
            <a:ext cx="2159640" cy="9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59640" cy="209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2772360" y="1768680"/>
            <a:ext cx="2159640" cy="9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2772360" y="2860560"/>
            <a:ext cx="2159640" cy="9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59640" cy="9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2772360" y="1768680"/>
            <a:ext cx="2159640" cy="9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04000" y="2860560"/>
            <a:ext cx="4426200" cy="9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200" cy="9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4000" y="2860560"/>
            <a:ext cx="4426200" cy="9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59640" cy="9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2772360" y="1768680"/>
            <a:ext cx="2159640" cy="9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2860560"/>
            <a:ext cx="2159640" cy="9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2772360" y="2860560"/>
            <a:ext cx="2159640" cy="9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200" cy="209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200" cy="9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04000" y="2860560"/>
            <a:ext cx="4426200" cy="9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200" cy="209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59640" cy="209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2772360" y="1768680"/>
            <a:ext cx="2159640" cy="209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59640" cy="9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2772360" y="1768680"/>
            <a:ext cx="2159640" cy="209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04000" y="2860560"/>
            <a:ext cx="2159640" cy="9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59640" cy="209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2772360" y="1768680"/>
            <a:ext cx="2159640" cy="9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2772360" y="2860560"/>
            <a:ext cx="2159640" cy="9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0" y="3150000"/>
            <a:ext cx="9713160" cy="12531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59640" cy="9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2772360" y="1768680"/>
            <a:ext cx="2159640" cy="9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2860560"/>
            <a:ext cx="2159640" cy="9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body"/>
          </p:nvPr>
        </p:nvSpPr>
        <p:spPr>
          <a:xfrm>
            <a:off x="2772360" y="2860560"/>
            <a:ext cx="2159640" cy="9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200" cy="209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200" cy="209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59640" cy="209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2772360" y="1768680"/>
            <a:ext cx="2159640" cy="209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7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7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7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deepnote.com/workspace/lecture-02-data-structure-7cd4b609-3a3d-491b-8195-7223c50f949c/project/Listas-e-Pilhas-79de5b98-3eb8-4638-9155-0f796063b12d/notebook/notebook-2b5254b3da0f41b4ba1e17f5044889a5" TargetMode="External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26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14.xml"/><Relationship Id="rId6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7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7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7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7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360000" y="333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Fundamentos de Algoritmos e Estrutura de Dados #2 – Listas Encadeadas e Tabela Hash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540000" y="4680000"/>
            <a:ext cx="9172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  <a:hlinkClick r:id="rId2"/>
              </a:rPr>
              <a:t>aghochuli@ppgia.pucpr.br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74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Estruturas de Dados Dinâmicas (Ou Encadeadas)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CustomShape 75"/>
          <p:cNvSpPr/>
          <p:nvPr/>
        </p:nvSpPr>
        <p:spPr>
          <a:xfrm>
            <a:off x="432000" y="1584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Implementação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CustomShape 76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CustomShape 77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2" name="Imagem 20" descr=""/>
          <p:cNvPicPr/>
          <p:nvPr/>
        </p:nvPicPr>
        <p:blipFill>
          <a:blip r:embed="rId1"/>
          <a:srcRect l="27942" t="9974" r="9151" b="59992"/>
          <a:stretch/>
        </p:blipFill>
        <p:spPr>
          <a:xfrm>
            <a:off x="1829160" y="2057400"/>
            <a:ext cx="2057040" cy="685800"/>
          </a:xfrm>
          <a:prstGeom prst="rect">
            <a:avLst/>
          </a:prstGeom>
          <a:ln w="0">
            <a:noFill/>
          </a:ln>
        </p:spPr>
      </p:pic>
      <p:pic>
        <p:nvPicPr>
          <p:cNvPr id="243" name="" descr=""/>
          <p:cNvPicPr/>
          <p:nvPr/>
        </p:nvPicPr>
        <p:blipFill>
          <a:blip r:embed="rId2"/>
          <a:stretch/>
        </p:blipFill>
        <p:spPr>
          <a:xfrm>
            <a:off x="4572000" y="1657800"/>
            <a:ext cx="3924000" cy="1314000"/>
          </a:xfrm>
          <a:prstGeom prst="rect">
            <a:avLst/>
          </a:prstGeom>
          <a:ln w="0">
            <a:noFill/>
          </a:ln>
        </p:spPr>
      </p:pic>
      <p:pic>
        <p:nvPicPr>
          <p:cNvPr id="244" name="" descr=""/>
          <p:cNvPicPr/>
          <p:nvPr/>
        </p:nvPicPr>
        <p:blipFill>
          <a:blip r:embed="rId3"/>
          <a:srcRect l="0" t="45770" r="0" b="23665"/>
          <a:stretch/>
        </p:blipFill>
        <p:spPr>
          <a:xfrm>
            <a:off x="1125360" y="5029560"/>
            <a:ext cx="2760840" cy="456840"/>
          </a:xfrm>
          <a:prstGeom prst="rect">
            <a:avLst/>
          </a:prstGeom>
          <a:ln w="0">
            <a:noFill/>
          </a:ln>
        </p:spPr>
      </p:pic>
      <p:pic>
        <p:nvPicPr>
          <p:cNvPr id="245" name="" descr=""/>
          <p:cNvPicPr/>
          <p:nvPr/>
        </p:nvPicPr>
        <p:blipFill>
          <a:blip r:embed="rId4"/>
          <a:srcRect l="0" t="4371" r="0" b="34421"/>
          <a:stretch/>
        </p:blipFill>
        <p:spPr>
          <a:xfrm>
            <a:off x="4114800" y="3429000"/>
            <a:ext cx="4866840" cy="320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49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Estruturas de Dados Dinâmicas (Ou Encadeadas)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CustomShape 50"/>
          <p:cNvSpPr/>
          <p:nvPr/>
        </p:nvSpPr>
        <p:spPr>
          <a:xfrm>
            <a:off x="432000" y="1584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como percorrer a lista a partir do promeiro elemento de forma transparente?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CustomShape 51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CustomShape 5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0" name="" descr=""/>
          <p:cNvPicPr/>
          <p:nvPr/>
        </p:nvPicPr>
        <p:blipFill>
          <a:blip r:embed="rId1"/>
          <a:srcRect l="0" t="-85" r="0" b="-6815"/>
          <a:stretch/>
        </p:blipFill>
        <p:spPr>
          <a:xfrm>
            <a:off x="668160" y="2514960"/>
            <a:ext cx="2760840" cy="159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79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Estruturas de Dados Dinâmicas (Ou Encadeadas)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CustomShape 80"/>
          <p:cNvSpPr/>
          <p:nvPr/>
        </p:nvSpPr>
        <p:spPr>
          <a:xfrm>
            <a:off x="432000" y="1584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como percorrer a lista a partir do promeiro elemento de forma transparente?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CustomShape 81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CustomShape 8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1"/>
          <a:srcRect l="0" t="-85" r="0" b="-6815"/>
          <a:stretch/>
        </p:blipFill>
        <p:spPr>
          <a:xfrm>
            <a:off x="668160" y="2514960"/>
            <a:ext cx="2760840" cy="1599840"/>
          </a:xfrm>
          <a:prstGeom prst="rect">
            <a:avLst/>
          </a:prstGeom>
          <a:ln w="0">
            <a:noFill/>
          </a:ln>
        </p:spPr>
      </p:pic>
      <p:pic>
        <p:nvPicPr>
          <p:cNvPr id="256" name="" descr=""/>
          <p:cNvPicPr/>
          <p:nvPr/>
        </p:nvPicPr>
        <p:blipFill>
          <a:blip r:embed="rId2"/>
          <a:stretch/>
        </p:blipFill>
        <p:spPr>
          <a:xfrm>
            <a:off x="4398480" y="2743200"/>
            <a:ext cx="3831120" cy="123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Pilha (Stack)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9999"/>
          </a:bodyPr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Pilha ou (</a:t>
            </a:r>
            <a:r>
              <a:rPr b="1" i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Stack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Inserção e Remoção da cabeça (Last In – First Out) - LIFO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Aplicações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Recursão (Programação)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Reverter Vetores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Histórico de Navegação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Etc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1" name="Imagem 5" descr=""/>
          <p:cNvPicPr/>
          <p:nvPr/>
        </p:nvPicPr>
        <p:blipFill>
          <a:blip r:embed="rId1"/>
          <a:stretch/>
        </p:blipFill>
        <p:spPr>
          <a:xfrm>
            <a:off x="7560000" y="2816640"/>
            <a:ext cx="1978920" cy="366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54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Pilha (Stack)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CustomShape 55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CustomShape 56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CustomShape 57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Fila (Queue)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Fila (Queue)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Inserção da Cauda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Remoção da Cabeça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First In – Last Out (FIFO)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Aplicações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Compartilhamento de Recursos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13636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CPU, Interrupções, Harwades e Periféricos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Controle de Acesso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Transfêrência de Dados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Playlists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CustomShape 4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0" name="Imagem 6" descr=""/>
          <p:cNvPicPr/>
          <p:nvPr/>
        </p:nvPicPr>
        <p:blipFill>
          <a:blip r:embed="rId1"/>
          <a:stretch/>
        </p:blipFill>
        <p:spPr>
          <a:xfrm>
            <a:off x="5433120" y="2053800"/>
            <a:ext cx="4198680" cy="232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Implementação e Discussão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9600">
              <a:lnSpc>
                <a:spcPct val="100000"/>
              </a:lnSpc>
              <a:spcAft>
                <a:spcPts val="1140"/>
              </a:spcAft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Vamos codificar!!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r>
              <a:rPr b="1" lang="pt-BR" sz="20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Estrutura de Dados - DeepNote - Listas Ligadas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CustomShape 4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Exercícios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CustomShape 4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Implemente um lista encadeada, com inserção e remoção em qualquer posição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Implemente um algoritmo de ordenação utilizando listas ligadas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Implemente o jogo da torre de Hanói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Implemente a impressão da de forma recursiva (em ordem e ordem-inversa)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Implemente a busca por elemento recursiva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5"/>
          <p:cNvSpPr/>
          <p:nvPr/>
        </p:nvSpPr>
        <p:spPr>
          <a:xfrm>
            <a:off x="360000" y="333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Fundamentos de Algoritmos e Estrutura de Dados – Aula 03 – Hashing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CustomShape 6"/>
          <p:cNvSpPr/>
          <p:nvPr/>
        </p:nvSpPr>
        <p:spPr>
          <a:xfrm>
            <a:off x="540000" y="4680000"/>
            <a:ext cx="9173160" cy="25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9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CustomShape 10"/>
          <p:cNvSpPr/>
          <p:nvPr/>
        </p:nvSpPr>
        <p:spPr>
          <a:xfrm>
            <a:off x="360000" y="1980000"/>
            <a:ext cx="917316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Revisão Aula 03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892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Inserção e Remoção em Listas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892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Lista Duplamente Encadeada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676800"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Tabela Hash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Problema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Funções Hash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Colisões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Trabalho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CustomShape 11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CustomShape 12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Listas Encadeadas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Filas e Pilhas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Tabela Hash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 e Análises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3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Problema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CustomShape 14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CustomShape 15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CustomShape 16"/>
          <p:cNvSpPr/>
          <p:nvPr/>
        </p:nvSpPr>
        <p:spPr>
          <a:xfrm>
            <a:off x="360000" y="1980000"/>
            <a:ext cx="917316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7222"/>
          </a:bodyPr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Buscar um elemento em tempo constante independente da chave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Imagine um problema para armazenar identificadores de 11 dígitos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10^11 = 100.000.000.000 (100bi)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busca é custosa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Aplicar métodos de ordenação a cada ‘evento’ é custoso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9" name="Imagem 3" descr=""/>
          <p:cNvPicPr/>
          <p:nvPr/>
        </p:nvPicPr>
        <p:blipFill>
          <a:blip r:embed="rId1"/>
          <a:stretch/>
        </p:blipFill>
        <p:spPr>
          <a:xfrm>
            <a:off x="1920240" y="2737080"/>
            <a:ext cx="5419080" cy="64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9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Dicionário de Dados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CustomShape 20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CustomShape 21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CustomShape 22"/>
          <p:cNvSpPr/>
          <p:nvPr/>
        </p:nvSpPr>
        <p:spPr>
          <a:xfrm>
            <a:off x="360000" y="1980000"/>
            <a:ext cx="917316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Tipo de dados abstrato que representa um objeto/entidade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Implementa as funções Inserir, Buscar e Remover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Utiliza chaves para indexar a informação (função hash)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4" name="Imagem 1" descr=""/>
          <p:cNvPicPr/>
          <p:nvPr/>
        </p:nvPicPr>
        <p:blipFill>
          <a:blip r:embed="rId1"/>
          <a:stretch/>
        </p:blipFill>
        <p:spPr>
          <a:xfrm>
            <a:off x="1953000" y="3726000"/>
            <a:ext cx="6274800" cy="1312200"/>
          </a:xfrm>
          <a:prstGeom prst="rect">
            <a:avLst/>
          </a:prstGeom>
          <a:ln w="0">
            <a:noFill/>
          </a:ln>
        </p:spPr>
      </p:pic>
      <p:pic>
        <p:nvPicPr>
          <p:cNvPr id="295" name="Imagem 7" descr=""/>
          <p:cNvPicPr/>
          <p:nvPr/>
        </p:nvPicPr>
        <p:blipFill>
          <a:blip r:embed="rId2"/>
          <a:stretch/>
        </p:blipFill>
        <p:spPr>
          <a:xfrm>
            <a:off x="1962360" y="5696640"/>
            <a:ext cx="2150640" cy="273960"/>
          </a:xfrm>
          <a:prstGeom prst="rect">
            <a:avLst/>
          </a:prstGeom>
          <a:ln w="0">
            <a:noFill/>
          </a:ln>
        </p:spPr>
      </p:pic>
      <p:pic>
        <p:nvPicPr>
          <p:cNvPr id="296" name="Imagem 8" descr=""/>
          <p:cNvPicPr/>
          <p:nvPr/>
        </p:nvPicPr>
        <p:blipFill>
          <a:blip r:embed="rId3"/>
          <a:stretch/>
        </p:blipFill>
        <p:spPr>
          <a:xfrm>
            <a:off x="2011680" y="6062400"/>
            <a:ext cx="921600" cy="273960"/>
          </a:xfrm>
          <a:prstGeom prst="rect">
            <a:avLst/>
          </a:prstGeom>
          <a:ln w="0">
            <a:noFill/>
          </a:ln>
        </p:spPr>
      </p:pic>
      <p:pic>
        <p:nvPicPr>
          <p:cNvPr id="297" name="Imagem 9" descr=""/>
          <p:cNvPicPr/>
          <p:nvPr/>
        </p:nvPicPr>
        <p:blipFill>
          <a:blip r:embed="rId4"/>
          <a:stretch/>
        </p:blipFill>
        <p:spPr>
          <a:xfrm>
            <a:off x="1975680" y="5036040"/>
            <a:ext cx="5703480" cy="531360"/>
          </a:xfrm>
          <a:prstGeom prst="rect">
            <a:avLst/>
          </a:prstGeom>
          <a:ln w="0">
            <a:noFill/>
          </a:ln>
        </p:spPr>
      </p:pic>
      <p:sp>
        <p:nvSpPr>
          <p:cNvPr id="298" name="CustomShape 23"/>
          <p:cNvSpPr/>
          <p:nvPr/>
        </p:nvSpPr>
        <p:spPr>
          <a:xfrm>
            <a:off x="6436080" y="4745160"/>
            <a:ext cx="729720" cy="272520"/>
          </a:xfrm>
          <a:prstGeom prst="wedgeRoundRectCallout">
            <a:avLst>
              <a:gd name="adj1" fmla="val -94023"/>
              <a:gd name="adj2" fmla="val 60087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Key == Ana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24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Função Hash e Tabela Hash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CustomShape 25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CustomShape 26"/>
          <p:cNvSpPr/>
          <p:nvPr/>
        </p:nvSpPr>
        <p:spPr>
          <a:xfrm>
            <a:off x="360000" y="1923480"/>
            <a:ext cx="917316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Funções Hash ou Funções de Espalhamento é uma função de mapeamento do dados para outro domínio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permite caminho inverso (reconstrução)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colisão é um fator importante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2" name="Imagem 4" descr=""/>
          <p:cNvPicPr/>
          <p:nvPr/>
        </p:nvPicPr>
        <p:blipFill>
          <a:blip r:embed="rId1"/>
          <a:stretch/>
        </p:blipFill>
        <p:spPr>
          <a:xfrm>
            <a:off x="5833080" y="3340440"/>
            <a:ext cx="3550680" cy="3169800"/>
          </a:xfrm>
          <a:prstGeom prst="rect">
            <a:avLst/>
          </a:prstGeom>
          <a:ln w="0">
            <a:noFill/>
          </a:ln>
        </p:spPr>
      </p:pic>
      <p:pic>
        <p:nvPicPr>
          <p:cNvPr id="303" name="Imagem 10" descr=""/>
          <p:cNvPicPr/>
          <p:nvPr/>
        </p:nvPicPr>
        <p:blipFill>
          <a:blip r:embed="rId2"/>
          <a:stretch/>
        </p:blipFill>
        <p:spPr>
          <a:xfrm>
            <a:off x="546840" y="3780000"/>
            <a:ext cx="4852080" cy="2730240"/>
          </a:xfrm>
          <a:prstGeom prst="rect">
            <a:avLst/>
          </a:prstGeom>
          <a:ln w="0">
            <a:noFill/>
          </a:ln>
        </p:spPr>
      </p:pic>
      <p:sp>
        <p:nvSpPr>
          <p:cNvPr id="304" name="CustomShape 27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29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Funções Hash - h(k)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CustomShape 30"/>
          <p:cNvSpPr/>
          <p:nvPr/>
        </p:nvSpPr>
        <p:spPr>
          <a:xfrm>
            <a:off x="7598520" y="69004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CustomShape 31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CustomShape 32"/>
          <p:cNvSpPr/>
          <p:nvPr/>
        </p:nvSpPr>
        <p:spPr>
          <a:xfrm>
            <a:off x="360000" y="1980000"/>
            <a:ext cx="917316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Módulo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Valor de M é crítico (M  colisões)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Outros métodos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Multiplicação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Fibonacci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Etc...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1908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Qualidade da hash determina: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4068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Colisões vs Custo computacional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9" name="Imagem 11" descr=""/>
          <p:cNvPicPr/>
          <p:nvPr/>
        </p:nvPicPr>
        <p:blipFill>
          <a:blip r:embed="rId1"/>
          <a:stretch/>
        </p:blipFill>
        <p:spPr>
          <a:xfrm>
            <a:off x="5754240" y="1980000"/>
            <a:ext cx="2196720" cy="852840"/>
          </a:xfrm>
          <a:prstGeom prst="rect">
            <a:avLst/>
          </a:prstGeom>
          <a:ln w="0">
            <a:noFill/>
          </a:ln>
        </p:spPr>
      </p:pic>
      <p:pic>
        <p:nvPicPr>
          <p:cNvPr id="310" name="Imagem 12" descr=""/>
          <p:cNvPicPr/>
          <p:nvPr/>
        </p:nvPicPr>
        <p:blipFill>
          <a:blip r:embed="rId2"/>
          <a:stretch/>
        </p:blipFill>
        <p:spPr>
          <a:xfrm>
            <a:off x="5259960" y="3237840"/>
            <a:ext cx="3950640" cy="272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34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Colisão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CustomShape 35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CustomShape 36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CustomShape 37"/>
          <p:cNvSpPr/>
          <p:nvPr/>
        </p:nvSpPr>
        <p:spPr>
          <a:xfrm>
            <a:off x="360000" y="1980000"/>
            <a:ext cx="917316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 ou mais itens mapeados para a mesma chave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Solução*: Encadeamento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Tamanho da lista (#colisões) depende de h(x)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*Existem outras soluções disponíveis no estado da arte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5" name="Imagem 13" descr=""/>
          <p:cNvPicPr/>
          <p:nvPr/>
        </p:nvPicPr>
        <p:blipFill>
          <a:blip r:embed="rId1"/>
          <a:stretch/>
        </p:blipFill>
        <p:spPr>
          <a:xfrm>
            <a:off x="2080080" y="3547080"/>
            <a:ext cx="6425280" cy="257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39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Trabalho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CustomShape 40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CustomShape 41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CustomShape 42"/>
          <p:cNvSpPr/>
          <p:nvPr/>
        </p:nvSpPr>
        <p:spPr>
          <a:xfrm>
            <a:off x="360000" y="1980000"/>
            <a:ext cx="917316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Implementar uma tabela hash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Avaliar diferentes funções e seus parâmetros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Analises Críticas e Comparações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Formalização no AVA</a:t>
            </a: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Estruturas de Dados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6" name="Picture 6" descr="Classification of Data Structures in C"/>
          <p:cNvPicPr/>
          <p:nvPr/>
        </p:nvPicPr>
        <p:blipFill>
          <a:blip r:embed="rId1"/>
          <a:stretch/>
        </p:blipFill>
        <p:spPr>
          <a:xfrm>
            <a:off x="205920" y="1474920"/>
            <a:ext cx="9483840" cy="5084280"/>
          </a:xfrm>
          <a:prstGeom prst="rect">
            <a:avLst/>
          </a:prstGeom>
          <a:ln w="0">
            <a:noFill/>
          </a:ln>
        </p:spPr>
      </p:pic>
      <p:sp>
        <p:nvSpPr>
          <p:cNvPr id="207" name=""/>
          <p:cNvSpPr/>
          <p:nvPr/>
        </p:nvSpPr>
        <p:spPr>
          <a:xfrm rot="8716800">
            <a:off x="6567120" y="4602960"/>
            <a:ext cx="799920" cy="338040"/>
          </a:xfrm>
          <a:prstGeom prst="rightArrow">
            <a:avLst>
              <a:gd name="adj1" fmla="val 50000"/>
              <a:gd name="adj2" fmla="val 59159"/>
            </a:avLst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Estruturas de Dados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NOTA: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Embora a </a:t>
            </a:r>
            <a:r>
              <a:rPr b="0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linguagem C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seja tradicionalmente utilizada no ensino de Estruturas de Dados por permitir maior controle sobre memória e ponteiros, neste material adotamos </a:t>
            </a:r>
            <a:r>
              <a:rPr b="0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Python e Programação Orientada a Objetos (POO)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com fins didáticos.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 objetivo é priorizar a </a:t>
            </a:r>
            <a:r>
              <a:rPr b="0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compreensão conceitual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das estruturas e de seus algoritmos, utilizando abstrações que facilitam a aprendizagem. Essa abordagem permite ao estudante focar no raciocínio algorítmico e na arquitetura das estruturas, sem se prender inicialmente a detalhes de implementação de baixo nível.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69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Estruturas de Dados Estáticas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CustomShape 70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Alocação contígua (</a:t>
            </a:r>
            <a:r>
              <a:rPr b="1" i="1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Static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Vantagens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Acesso é rápido e sequencial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Baixo Overhead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Requer baixo nível de programação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Desvantagem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Inviável para grandes massas de dados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Limitado ao número de blocos sequenciais 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livres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CustomShape 71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5" name="Imagem 19" descr=""/>
          <p:cNvPicPr/>
          <p:nvPr/>
        </p:nvPicPr>
        <p:blipFill>
          <a:blip r:embed="rId1"/>
          <a:srcRect l="0" t="0" r="5885" b="10"/>
          <a:stretch/>
        </p:blipFill>
        <p:spPr>
          <a:xfrm>
            <a:off x="5258160" y="1711440"/>
            <a:ext cx="4273920" cy="2631960"/>
          </a:xfrm>
          <a:prstGeom prst="rect">
            <a:avLst/>
          </a:prstGeom>
          <a:ln w="0">
            <a:noFill/>
          </a:ln>
        </p:spPr>
      </p:pic>
      <p:sp>
        <p:nvSpPr>
          <p:cNvPr id="216" name="CustomShape 7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64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Estruturas de Dados Dinâmicas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CustomShape 65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Alocação não-contígua (</a:t>
            </a:r>
            <a:r>
              <a:rPr b="1" i="1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Dynamic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Vantagens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Armazenar grandes massas de dados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Memória física é o limite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Desvantagem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Overhead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Elevado nível de abstração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CustomShape 66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0" name="Imagem 16" descr=""/>
          <p:cNvPicPr/>
          <p:nvPr/>
        </p:nvPicPr>
        <p:blipFill>
          <a:blip r:embed="rId1"/>
          <a:stretch/>
        </p:blipFill>
        <p:spPr>
          <a:xfrm>
            <a:off x="5190840" y="3429000"/>
            <a:ext cx="4341240" cy="2493360"/>
          </a:xfrm>
          <a:prstGeom prst="rect">
            <a:avLst/>
          </a:prstGeom>
          <a:ln w="0">
            <a:noFill/>
          </a:ln>
        </p:spPr>
      </p:pic>
      <p:sp>
        <p:nvSpPr>
          <p:cNvPr id="221" name="CustomShape 67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2" name="Imagem 17" descr=""/>
          <p:cNvPicPr/>
          <p:nvPr/>
        </p:nvPicPr>
        <p:blipFill>
          <a:blip r:embed="rId2"/>
          <a:stretch/>
        </p:blipFill>
        <p:spPr>
          <a:xfrm>
            <a:off x="5029200" y="3429000"/>
            <a:ext cx="4341240" cy="249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59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Ponteiros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CustomShape 60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Ponteiros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Alocam endereços de memória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Referenciam outros dados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Eficiência no acesso e modificação de dados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CustomShape 61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CustomShape 6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7" name="Imagem 18" descr=""/>
          <p:cNvPicPr/>
          <p:nvPr/>
        </p:nvPicPr>
        <p:blipFill>
          <a:blip r:embed="rId1"/>
          <a:stretch/>
        </p:blipFill>
        <p:spPr>
          <a:xfrm>
            <a:off x="2745360" y="3678840"/>
            <a:ext cx="4798440" cy="275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Topologia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1" name="Imagem 2" descr=""/>
          <p:cNvPicPr/>
          <p:nvPr/>
        </p:nvPicPr>
        <p:blipFill>
          <a:blip r:embed="rId1"/>
          <a:stretch/>
        </p:blipFill>
        <p:spPr>
          <a:xfrm>
            <a:off x="2286000" y="2057400"/>
            <a:ext cx="5257800" cy="367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44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Estruturas de Dados Dinâmicas (Ou Encadeadas)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CustomShape 45"/>
          <p:cNvSpPr/>
          <p:nvPr/>
        </p:nvSpPr>
        <p:spPr>
          <a:xfrm>
            <a:off x="432000" y="1584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Implementação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CustomShape 46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CustomShape 47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6" name="Imagem 14" descr=""/>
          <p:cNvPicPr/>
          <p:nvPr/>
        </p:nvPicPr>
        <p:blipFill>
          <a:blip r:embed="rId1"/>
          <a:srcRect l="27942" t="9974" r="9151" b="59992"/>
          <a:stretch/>
        </p:blipFill>
        <p:spPr>
          <a:xfrm>
            <a:off x="1829160" y="2057400"/>
            <a:ext cx="2057040" cy="685800"/>
          </a:xfrm>
          <a:prstGeom prst="rect">
            <a:avLst/>
          </a:prstGeom>
          <a:ln w="0">
            <a:noFill/>
          </a:ln>
        </p:spPr>
      </p:pic>
      <p:pic>
        <p:nvPicPr>
          <p:cNvPr id="237" name="" descr=""/>
          <p:cNvPicPr/>
          <p:nvPr/>
        </p:nvPicPr>
        <p:blipFill>
          <a:blip r:embed="rId2"/>
          <a:stretch/>
        </p:blipFill>
        <p:spPr>
          <a:xfrm>
            <a:off x="4572000" y="1657800"/>
            <a:ext cx="3924000" cy="131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1500</TotalTime>
  <Application>LibreOffice/24.2.7.2$Linux_X86_64 LibreOffice_project/420$Build-2</Application>
  <AppVersion>15.0000</AppVersion>
  <Words>457</Words>
  <Paragraphs>116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2021-09-24T13:47:51Z</cp:lastPrinted>
  <dcterms:modified xsi:type="dcterms:W3CDTF">2025-08-21T17:19:21Z</dcterms:modified>
  <cp:revision>148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