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8.png" ContentType="image/png"/>
  <Override PartName="/ppt/media/image9.png" ContentType="image/png"/>
  <Override PartName="/ppt/media/image15.gif" ContentType="image/gif"/>
  <Override PartName="/ppt/media/image20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8.png" ContentType="image/png"/>
  <Override PartName="/ppt/media/image14.gif" ContentType="image/gif"/>
  <Override PartName="/ppt/media/image17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6.png" ContentType="image/png"/>
  <Override PartName="/ppt/media/image37.png" ContentType="image/png"/>
  <Override PartName="/ppt/media/image5.png" ContentType="image/png"/>
  <Override PartName="/ppt/media/image19.png" ContentType="image/png"/>
  <Override PartName="/ppt/media/image2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slide" Target="slides/slide24.xml"/><Relationship Id="rId53" Type="http://schemas.openxmlformats.org/officeDocument/2006/relationships/slide" Target="slides/slide25.xml"/><Relationship Id="rId54" Type="http://schemas.openxmlformats.org/officeDocument/2006/relationships/slide" Target="slides/slide26.xml"/><Relationship Id="rId55" Type="http://schemas.openxmlformats.org/officeDocument/2006/relationships/slide" Target="slides/slide27.xml"/><Relationship Id="rId56" Type="http://schemas.openxmlformats.org/officeDocument/2006/relationships/slide" Target="slides/slide28.xml"/><Relationship Id="rId57" Type="http://schemas.openxmlformats.org/officeDocument/2006/relationships/slide" Target="slides/slide29.xml"/><Relationship Id="rId58" Type="http://schemas.openxmlformats.org/officeDocument/2006/relationships/slide" Target="slides/slide30.xml"/><Relationship Id="rId59" Type="http://schemas.openxmlformats.org/officeDocument/2006/relationships/slide" Target="slides/slide31.xml"/><Relationship Id="rId60" Type="http://schemas.openxmlformats.org/officeDocument/2006/relationships/slide" Target="slides/slide32.xml"/><Relationship Id="rId61" Type="http://schemas.openxmlformats.org/officeDocument/2006/relationships/slide" Target="slides/slide33.xml"/><Relationship Id="rId62" Type="http://schemas.openxmlformats.org/officeDocument/2006/relationships/slide" Target="slides/slide34.xml"/><Relationship Id="rId63" Type="http://schemas.openxmlformats.org/officeDocument/2006/relationships/slide" Target="slides/slide35.xml"/><Relationship Id="rId64" Type="http://schemas.openxmlformats.org/officeDocument/2006/relationships/slide" Target="slides/slide36.xml"/><Relationship Id="rId65" Type="http://schemas.openxmlformats.org/officeDocument/2006/relationships/slide" Target="slides/slide37.xml"/><Relationship Id="rId66" Type="http://schemas.openxmlformats.org/officeDocument/2006/relationships/slide" Target="slides/slide38.xml"/><Relationship Id="rId67" Type="http://schemas.openxmlformats.org/officeDocument/2006/relationships/slide" Target="slides/slide39.xml"/><Relationship Id="rId68" Type="http://schemas.openxmlformats.org/officeDocument/2006/relationships/slide" Target="slides/slide40.xml"/><Relationship Id="rId69" Type="http://schemas.openxmlformats.org/officeDocument/2006/relationships/slide" Target="slides/slide41.xml"/><Relationship Id="rId70" Type="http://schemas.openxmlformats.org/officeDocument/2006/relationships/slide" Target="slides/slide42.xml"/><Relationship Id="rId71" Type="http://schemas.openxmlformats.org/officeDocument/2006/relationships/slide" Target="slides/slide43.xml"/><Relationship Id="rId72" Type="http://schemas.openxmlformats.org/officeDocument/2006/relationships/slide" Target="slides/slide44.xml"/><Relationship Id="rId73" Type="http://schemas.openxmlformats.org/officeDocument/2006/relationships/slide" Target="slides/slide45.xml"/><Relationship Id="rId74" Type="http://schemas.openxmlformats.org/officeDocument/2006/relationships/slide" Target="slides/slide46.xml"/><Relationship Id="rId75" Type="http://schemas.openxmlformats.org/officeDocument/2006/relationships/slide" Target="slides/slide47.xml"/><Relationship Id="rId7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AFB28D0-101F-43BC-90FC-92D8D2F6435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CustomShape 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16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CustomShape 2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52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ustomShape 26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ustomShape 3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36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CustomShape 4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CustomShape 46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CustomShape 106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CustomShape 109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CustomShape 5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CustomShape 99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CustomShape 8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ustomShape 105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CustomShape 8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CustomShape 75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CustomShape 129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CustomShape 11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CustomShape 69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CustomShape 12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CustomShape 9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7280" cy="360072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ustomShape 6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10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05 - Grafos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Cegas (Sem Informação)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421" descr=""/>
          <p:cNvPicPr/>
          <p:nvPr/>
        </p:nvPicPr>
        <p:blipFill>
          <a:blip r:embed="rId1"/>
          <a:stretch/>
        </p:blipFill>
        <p:spPr>
          <a:xfrm>
            <a:off x="1328760" y="1980000"/>
            <a:ext cx="7629480" cy="4410360"/>
          </a:xfrm>
          <a:prstGeom prst="rect">
            <a:avLst/>
          </a:prstGeom>
          <a:ln w="0">
            <a:noFill/>
          </a:ln>
        </p:spPr>
      </p:pic>
      <p:sp>
        <p:nvSpPr>
          <p:cNvPr id="239" name="CustomShape 5"/>
          <p:cNvSpPr/>
          <p:nvPr/>
        </p:nvSpPr>
        <p:spPr>
          <a:xfrm>
            <a:off x="3356640" y="1645920"/>
            <a:ext cx="37627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Problema: Arad → Bucharest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Cegas (Sem Informação)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Imagem 427" descr=""/>
          <p:cNvPicPr/>
          <p:nvPr/>
        </p:nvPicPr>
        <p:blipFill>
          <a:blip r:embed="rId1"/>
          <a:stretch/>
        </p:blipFill>
        <p:spPr>
          <a:xfrm>
            <a:off x="4959360" y="4552200"/>
            <a:ext cx="4573080" cy="2100240"/>
          </a:xfrm>
          <a:prstGeom prst="rect">
            <a:avLst/>
          </a:prstGeom>
          <a:ln w="0">
            <a:noFill/>
          </a:ln>
        </p:spPr>
      </p:pic>
      <p:pic>
        <p:nvPicPr>
          <p:cNvPr id="245" name="Imagem 428" descr=""/>
          <p:cNvPicPr/>
          <p:nvPr/>
        </p:nvPicPr>
        <p:blipFill>
          <a:blip r:embed="rId2"/>
          <a:stretch/>
        </p:blipFill>
        <p:spPr>
          <a:xfrm>
            <a:off x="74160" y="1486080"/>
            <a:ext cx="6176520" cy="363312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6025320" y="2835000"/>
            <a:ext cx="35071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Problema: Qual nodo expandir?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9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Imagem 5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920" cy="5281920"/>
          </a:xfrm>
          <a:prstGeom prst="rect">
            <a:avLst/>
          </a:prstGeom>
          <a:ln w="0">
            <a:noFill/>
          </a:ln>
        </p:spPr>
      </p:pic>
      <p:sp>
        <p:nvSpPr>
          <p:cNvPr id="253" name=""/>
          <p:cNvSpPr/>
          <p:nvPr/>
        </p:nvSpPr>
        <p:spPr>
          <a:xfrm>
            <a:off x="1080000" y="2700000"/>
            <a:ext cx="4678920" cy="395892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2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1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Imagem 7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1440000" y="1440000"/>
            <a:ext cx="4104000" cy="5370840"/>
          </a:xfrm>
          <a:prstGeom prst="rect">
            <a:avLst/>
          </a:prstGeom>
          <a:ln w="0">
            <a:noFill/>
          </a:ln>
        </p:spPr>
      </p:pic>
      <p:sp>
        <p:nvSpPr>
          <p:cNvPr id="260" name=""/>
          <p:cNvSpPr/>
          <p:nvPr/>
        </p:nvSpPr>
        <p:spPr>
          <a:xfrm>
            <a:off x="1440000" y="3852000"/>
            <a:ext cx="4678920" cy="305892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7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18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19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20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Imagem 8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920" cy="528192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1080000" y="3960000"/>
            <a:ext cx="4678920" cy="269892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4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49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50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51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14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920" cy="5281920"/>
          </a:xfrm>
          <a:prstGeom prst="rect">
            <a:avLst/>
          </a:prstGeom>
          <a:ln w="0">
            <a:noFill/>
          </a:ln>
        </p:spPr>
      </p:pic>
      <p:sp>
        <p:nvSpPr>
          <p:cNvPr id="274" name=""/>
          <p:cNvSpPr/>
          <p:nvPr/>
        </p:nvSpPr>
        <p:spPr>
          <a:xfrm>
            <a:off x="1080000" y="4680000"/>
            <a:ext cx="4678920" cy="197892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22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2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Imagem 9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920" cy="528192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>
            <a:off x="1080000" y="5760000"/>
            <a:ext cx="4678920" cy="89892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27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8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29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30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Imagem 10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920" cy="528192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400000" y="4320000"/>
            <a:ext cx="359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 Garante a melhor solução!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Ciclos devem ser tratados!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m 6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920" cy="380772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/>
          <p:nvPr/>
        </p:nvSpPr>
        <p:spPr>
          <a:xfrm>
            <a:off x="360000" y="2520000"/>
            <a:ext cx="5758920" cy="395892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32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3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3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3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11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920" cy="3807720"/>
          </a:xfrm>
          <a:prstGeom prst="rect">
            <a:avLst/>
          </a:prstGeom>
          <a:ln w="0">
            <a:noFill/>
          </a:ln>
        </p:spPr>
      </p:pic>
      <p:sp>
        <p:nvSpPr>
          <p:cNvPr id="302" name=""/>
          <p:cNvSpPr/>
          <p:nvPr/>
        </p:nvSpPr>
        <p:spPr>
          <a:xfrm>
            <a:off x="360000" y="3240000"/>
            <a:ext cx="5758920" cy="323892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Grafos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Profundidade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Largura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A*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Dijkstra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37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8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39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40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Imagem 12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920" cy="3807720"/>
          </a:xfrm>
          <a:prstGeom prst="rect">
            <a:avLst/>
          </a:prstGeom>
          <a:ln w="0">
            <a:noFill/>
          </a:ln>
        </p:spPr>
      </p:pic>
      <p:sp>
        <p:nvSpPr>
          <p:cNvPr id="309" name=""/>
          <p:cNvSpPr/>
          <p:nvPr/>
        </p:nvSpPr>
        <p:spPr>
          <a:xfrm>
            <a:off x="360000" y="4500000"/>
            <a:ext cx="5758920" cy="197892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42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4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4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4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13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6240" cy="2527920"/>
          </a:xfrm>
          <a:prstGeom prst="rect">
            <a:avLst/>
          </a:prstGeom>
          <a:ln w="0">
            <a:noFill/>
          </a:ln>
        </p:spPr>
      </p:pic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920" cy="3807720"/>
          </a:xfrm>
          <a:prstGeom prst="rect">
            <a:avLst/>
          </a:prstGeom>
          <a:ln w="0">
            <a:noFill/>
          </a:ln>
        </p:spPr>
      </p:pic>
      <p:sp>
        <p:nvSpPr>
          <p:cNvPr id="316" name=""/>
          <p:cNvSpPr/>
          <p:nvPr/>
        </p:nvSpPr>
        <p:spPr>
          <a:xfrm>
            <a:off x="6480000" y="4320000"/>
            <a:ext cx="359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Garante a melhor solução!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Ciclos devem ser tratados!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Bons resultados para arvores com pouca profundidade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Caso contrário, o custo computacional é alto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Ramificação b=10, 1 M nodos/seg , 1 KB por node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Imagem 3" descr=""/>
          <p:cNvPicPr/>
          <p:nvPr/>
        </p:nvPicPr>
        <p:blipFill>
          <a:blip r:embed="rId1"/>
          <a:stretch/>
        </p:blipFill>
        <p:spPr>
          <a:xfrm>
            <a:off x="1904760" y="3568680"/>
            <a:ext cx="6638400" cy="288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Heuristica (Informada)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360000" y="185976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uma função heurística para determinar a próxima expansão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Problema: Procurar um barco no oceano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Cega: M2 por 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Heurística: Corrente Marítima, Ventos,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Picture 4" descr="Prevailing Westerlies and Trade Winds"/>
          <p:cNvPicPr/>
          <p:nvPr/>
        </p:nvPicPr>
        <p:blipFill>
          <a:blip r:embed="rId1"/>
          <a:stretch/>
        </p:blipFill>
        <p:spPr>
          <a:xfrm>
            <a:off x="2793600" y="3394800"/>
            <a:ext cx="4955760" cy="32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Picture 2" descr="Romania A* gif"/>
          <p:cNvPicPr/>
          <p:nvPr/>
        </p:nvPicPr>
        <p:blipFill>
          <a:blip r:embed="rId1"/>
          <a:stretch/>
        </p:blipFill>
        <p:spPr>
          <a:xfrm>
            <a:off x="1138320" y="1733040"/>
            <a:ext cx="7795800" cy="46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“Ambiciosa” (Greedy Search)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205560" y="169704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f(n) = h(n)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h(n): Custo de n até folha (n→destino)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Imagem 6" descr=""/>
          <p:cNvPicPr/>
          <p:nvPr/>
        </p:nvPicPr>
        <p:blipFill>
          <a:blip r:embed="rId1"/>
          <a:stretch/>
        </p:blipFill>
        <p:spPr>
          <a:xfrm>
            <a:off x="8310600" y="1355400"/>
            <a:ext cx="1408320" cy="3504240"/>
          </a:xfrm>
          <a:prstGeom prst="rect">
            <a:avLst/>
          </a:prstGeom>
          <a:ln w="0">
            <a:noFill/>
          </a:ln>
        </p:spPr>
      </p:pic>
      <p:pic>
        <p:nvPicPr>
          <p:cNvPr id="340" name="Imagem 2" descr=""/>
          <p:cNvPicPr/>
          <p:nvPr/>
        </p:nvPicPr>
        <p:blipFill>
          <a:blip r:embed="rId2"/>
          <a:stretch/>
        </p:blipFill>
        <p:spPr>
          <a:xfrm>
            <a:off x="173160" y="2745360"/>
            <a:ext cx="8055000" cy="3115800"/>
          </a:xfrm>
          <a:prstGeom prst="rect">
            <a:avLst/>
          </a:prstGeom>
          <a:ln w="0">
            <a:noFill/>
          </a:ln>
        </p:spPr>
      </p:pic>
      <p:pic>
        <p:nvPicPr>
          <p:cNvPr id="341" name="Imagem 1" descr=""/>
          <p:cNvPicPr/>
          <p:nvPr/>
        </p:nvPicPr>
        <p:blipFill>
          <a:blip r:embed="rId3"/>
          <a:stretch/>
        </p:blipFill>
        <p:spPr>
          <a:xfrm>
            <a:off x="4860000" y="4500000"/>
            <a:ext cx="406836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205560" y="169704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f(n) = g(n) + h(n)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Imagem 458" descr=""/>
          <p:cNvPicPr/>
          <p:nvPr/>
        </p:nvPicPr>
        <p:blipFill>
          <a:blip r:embed="rId1"/>
          <a:stretch/>
        </p:blipFill>
        <p:spPr>
          <a:xfrm>
            <a:off x="6012000" y="4629600"/>
            <a:ext cx="4068360" cy="2183040"/>
          </a:xfrm>
          <a:prstGeom prst="rect">
            <a:avLst/>
          </a:prstGeom>
          <a:ln w="0">
            <a:noFill/>
          </a:ln>
        </p:spPr>
      </p:pic>
      <p:pic>
        <p:nvPicPr>
          <p:cNvPr id="347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8320" cy="3504240"/>
          </a:xfrm>
          <a:prstGeom prst="rect">
            <a:avLst/>
          </a:prstGeom>
          <a:ln w="0">
            <a:noFill/>
          </a:ln>
        </p:spPr>
      </p:pic>
      <p:pic>
        <p:nvPicPr>
          <p:cNvPr id="348" name="Imagem 2" descr=""/>
          <p:cNvPicPr/>
          <p:nvPr/>
        </p:nvPicPr>
        <p:blipFill>
          <a:blip r:embed="rId3"/>
          <a:stretch/>
        </p:blipFill>
        <p:spPr>
          <a:xfrm>
            <a:off x="4015440" y="1721160"/>
            <a:ext cx="1256040" cy="54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205560" y="169704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360" cy="2183040"/>
          </a:xfrm>
          <a:prstGeom prst="rect">
            <a:avLst/>
          </a:prstGeom>
          <a:ln w="0">
            <a:noFill/>
          </a:ln>
        </p:spPr>
      </p:pic>
      <p:pic>
        <p:nvPicPr>
          <p:cNvPr id="354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8320" cy="3504240"/>
          </a:xfrm>
          <a:prstGeom prst="rect">
            <a:avLst/>
          </a:prstGeom>
          <a:ln w="0">
            <a:noFill/>
          </a:ln>
        </p:spPr>
      </p:pic>
      <p:pic>
        <p:nvPicPr>
          <p:cNvPr id="355" name="Imagem 2" descr=""/>
          <p:cNvPicPr/>
          <p:nvPr/>
        </p:nvPicPr>
        <p:blipFill>
          <a:blip r:embed="rId3"/>
          <a:stretch/>
        </p:blipFill>
        <p:spPr>
          <a:xfrm>
            <a:off x="4015440" y="1721160"/>
            <a:ext cx="1256040" cy="541440"/>
          </a:xfrm>
          <a:prstGeom prst="rect">
            <a:avLst/>
          </a:prstGeom>
          <a:ln w="0">
            <a:noFill/>
          </a:ln>
        </p:spPr>
      </p:pic>
      <p:pic>
        <p:nvPicPr>
          <p:cNvPr id="356" name="Imagem 3" descr=""/>
          <p:cNvPicPr/>
          <p:nvPr/>
        </p:nvPicPr>
        <p:blipFill>
          <a:blip r:embed="rId4"/>
          <a:stretch/>
        </p:blipFill>
        <p:spPr>
          <a:xfrm>
            <a:off x="1004400" y="1721160"/>
            <a:ext cx="7304760" cy="128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205560" y="169704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360" cy="2183040"/>
          </a:xfrm>
          <a:prstGeom prst="rect">
            <a:avLst/>
          </a:prstGeom>
          <a:ln w="0">
            <a:noFill/>
          </a:ln>
        </p:spPr>
      </p:pic>
      <p:pic>
        <p:nvPicPr>
          <p:cNvPr id="362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8320" cy="3504240"/>
          </a:xfrm>
          <a:prstGeom prst="rect">
            <a:avLst/>
          </a:prstGeom>
          <a:ln w="0">
            <a:noFill/>
          </a:ln>
        </p:spPr>
      </p:pic>
      <p:pic>
        <p:nvPicPr>
          <p:cNvPr id="363" name="Imagem 4" descr=""/>
          <p:cNvPicPr/>
          <p:nvPr/>
        </p:nvPicPr>
        <p:blipFill>
          <a:blip r:embed="rId3"/>
          <a:stretch/>
        </p:blipFill>
        <p:spPr>
          <a:xfrm>
            <a:off x="-5040" y="1737000"/>
            <a:ext cx="7973280" cy="17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205560" y="169704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360" cy="2183040"/>
          </a:xfrm>
          <a:prstGeom prst="rect">
            <a:avLst/>
          </a:prstGeom>
          <a:ln w="0">
            <a:noFill/>
          </a:ln>
        </p:spPr>
      </p:pic>
      <p:pic>
        <p:nvPicPr>
          <p:cNvPr id="369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8320" cy="3504240"/>
          </a:xfrm>
          <a:prstGeom prst="rect">
            <a:avLst/>
          </a:prstGeom>
          <a:ln w="0">
            <a:noFill/>
          </a:ln>
        </p:spPr>
      </p:pic>
      <p:pic>
        <p:nvPicPr>
          <p:cNvPr id="370" name="Imagem 4" descr=""/>
          <p:cNvPicPr/>
          <p:nvPr/>
        </p:nvPicPr>
        <p:blipFill>
          <a:blip r:embed="rId3"/>
          <a:stretch/>
        </p:blipFill>
        <p:spPr>
          <a:xfrm>
            <a:off x="0" y="1769040"/>
            <a:ext cx="8116560" cy="25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62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Conceitos Básicos e Aplicações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5"/>
          <p:cNvSpPr/>
          <p:nvPr/>
        </p:nvSpPr>
        <p:spPr>
          <a:xfrm>
            <a:off x="205560" y="169704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360" cy="2183040"/>
          </a:xfrm>
          <a:prstGeom prst="rect">
            <a:avLst/>
          </a:prstGeom>
          <a:ln w="0">
            <a:noFill/>
          </a:ln>
        </p:spPr>
      </p:pic>
      <p:pic>
        <p:nvPicPr>
          <p:cNvPr id="376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8320" cy="3504240"/>
          </a:xfrm>
          <a:prstGeom prst="rect">
            <a:avLst/>
          </a:prstGeom>
          <a:ln w="0">
            <a:noFill/>
          </a:ln>
        </p:spPr>
      </p:pic>
      <p:pic>
        <p:nvPicPr>
          <p:cNvPr id="377" name="Imagem 4" descr=""/>
          <p:cNvPicPr/>
          <p:nvPr/>
        </p:nvPicPr>
        <p:blipFill>
          <a:blip r:embed="rId3"/>
          <a:stretch/>
        </p:blipFill>
        <p:spPr>
          <a:xfrm>
            <a:off x="0" y="1769040"/>
            <a:ext cx="8116560" cy="2511720"/>
          </a:xfrm>
          <a:prstGeom prst="rect">
            <a:avLst/>
          </a:prstGeom>
          <a:ln w="0">
            <a:noFill/>
          </a:ln>
        </p:spPr>
      </p:pic>
      <p:pic>
        <p:nvPicPr>
          <p:cNvPr id="378" name="Imagem 2" descr=""/>
          <p:cNvPicPr/>
          <p:nvPr/>
        </p:nvPicPr>
        <p:blipFill>
          <a:blip r:embed="rId4"/>
          <a:stretch/>
        </p:blipFill>
        <p:spPr>
          <a:xfrm>
            <a:off x="93600" y="1697040"/>
            <a:ext cx="8215920" cy="274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205560" y="169704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Imagem 458" descr=""/>
          <p:cNvPicPr/>
          <p:nvPr/>
        </p:nvPicPr>
        <p:blipFill>
          <a:blip r:embed="rId1"/>
          <a:stretch/>
        </p:blipFill>
        <p:spPr>
          <a:xfrm>
            <a:off x="6289200" y="4964040"/>
            <a:ext cx="3790080" cy="1848600"/>
          </a:xfrm>
          <a:prstGeom prst="rect">
            <a:avLst/>
          </a:prstGeom>
          <a:ln w="0">
            <a:noFill/>
          </a:ln>
        </p:spPr>
      </p:pic>
      <p:pic>
        <p:nvPicPr>
          <p:cNvPr id="384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8320" cy="3504240"/>
          </a:xfrm>
          <a:prstGeom prst="rect">
            <a:avLst/>
          </a:prstGeom>
          <a:ln w="0">
            <a:noFill/>
          </a:ln>
        </p:spPr>
      </p:pic>
      <p:pic>
        <p:nvPicPr>
          <p:cNvPr id="385" name="Imagem 3" descr=""/>
          <p:cNvPicPr/>
          <p:nvPr/>
        </p:nvPicPr>
        <p:blipFill>
          <a:blip r:embed="rId3"/>
          <a:stretch/>
        </p:blipFill>
        <p:spPr>
          <a:xfrm>
            <a:off x="205560" y="1697040"/>
            <a:ext cx="8195400" cy="326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Edsger Dijskstra – 1959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Caminho mais curto em grafo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A para 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Imagem 470" descr=""/>
          <p:cNvPicPr/>
          <p:nvPr/>
        </p:nvPicPr>
        <p:blipFill>
          <a:blip r:embed="rId1"/>
          <a:stretch/>
        </p:blipFill>
        <p:spPr>
          <a:xfrm>
            <a:off x="704520" y="3693240"/>
            <a:ext cx="3904200" cy="1650600"/>
          </a:xfrm>
          <a:prstGeom prst="rect">
            <a:avLst/>
          </a:prstGeom>
          <a:ln w="0">
            <a:noFill/>
          </a:ln>
        </p:spPr>
      </p:pic>
      <p:pic>
        <p:nvPicPr>
          <p:cNvPr id="392" name="Imagem 471" descr=""/>
          <p:cNvPicPr/>
          <p:nvPr/>
        </p:nvPicPr>
        <p:blipFill>
          <a:blip r:embed="rId2"/>
          <a:stretch/>
        </p:blipFill>
        <p:spPr>
          <a:xfrm>
            <a:off x="5344200" y="3693240"/>
            <a:ext cx="3837600" cy="16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360000" y="1537200"/>
            <a:ext cx="395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Inicialização: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Distância do nó de origem = 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Demais nós = ∞;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1503720" y="2957400"/>
            <a:ext cx="8028720" cy="36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08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Caminho Mínimo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47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5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5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5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56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981000" y="1667160"/>
            <a:ext cx="8124120" cy="50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94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95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9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97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98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981000" y="1686240"/>
            <a:ext cx="8124120" cy="50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82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8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8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8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86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981000" y="1662480"/>
            <a:ext cx="8124120" cy="50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00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10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10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103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10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981000" y="1686240"/>
            <a:ext cx="8124120" cy="50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76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77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78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79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80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981000" y="1648080"/>
            <a:ext cx="8124120" cy="50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Vértices e Arestas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Direcionado ou Não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graus de relacionamento entre objetos (arestas e vértices)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Utilizado na modelagem de problemas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Sociais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Relacionamento entre Empresas, Pessoas, etc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Roteamento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de Computadores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Rotas Rodoviárias, Aéreas, Malha Elétrica….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Orientada a Objetos (Classes)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402" descr=""/>
          <p:cNvPicPr/>
          <p:nvPr/>
        </p:nvPicPr>
        <p:blipFill>
          <a:blip r:embed="rId1"/>
          <a:stretch/>
        </p:blipFill>
        <p:spPr>
          <a:xfrm>
            <a:off x="6858000" y="3875760"/>
            <a:ext cx="2740320" cy="2457360"/>
          </a:xfrm>
          <a:prstGeom prst="rect">
            <a:avLst/>
          </a:prstGeom>
          <a:ln w="0">
            <a:noFill/>
          </a:ln>
        </p:spPr>
      </p:pic>
      <p:pic>
        <p:nvPicPr>
          <p:cNvPr id="215" name="Imagem 403" descr=""/>
          <p:cNvPicPr/>
          <p:nvPr/>
        </p:nvPicPr>
        <p:blipFill>
          <a:blip r:embed="rId2"/>
          <a:stretch/>
        </p:blipFill>
        <p:spPr>
          <a:xfrm>
            <a:off x="7020000" y="720000"/>
            <a:ext cx="2466000" cy="191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70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7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CustomShape 7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73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7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960840" y="1726560"/>
            <a:ext cx="8124120" cy="50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24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125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12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127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128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1"/>
          <a:stretch/>
        </p:blipFill>
        <p:spPr>
          <a:xfrm>
            <a:off x="972000" y="1621800"/>
            <a:ext cx="8124120" cy="506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12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11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11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11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116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1027080" y="1728000"/>
            <a:ext cx="8152560" cy="50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64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65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6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67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68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906480" y="1589040"/>
            <a:ext cx="8152560" cy="50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10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11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CustomShape 118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119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120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906480" y="1589040"/>
            <a:ext cx="8152560" cy="50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8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ustomShape 89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CustomShape 90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91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9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1080000" y="1614600"/>
            <a:ext cx="8171640" cy="5037840"/>
          </a:xfrm>
          <a:prstGeom prst="rect">
            <a:avLst/>
          </a:prstGeom>
          <a:ln w="0">
            <a:noFill/>
          </a:ln>
        </p:spPr>
      </p:pic>
      <p:sp>
        <p:nvSpPr>
          <p:cNvPr id="467" name=""/>
          <p:cNvSpPr/>
          <p:nvPr/>
        </p:nvSpPr>
        <p:spPr>
          <a:xfrm>
            <a:off x="1828800" y="1980000"/>
            <a:ext cx="228600" cy="306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 - 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CustomShape 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3" name="Imagem 483" descr=""/>
          <p:cNvPicPr/>
          <p:nvPr/>
        </p:nvPicPr>
        <p:blipFill>
          <a:blip r:embed="rId1"/>
          <a:stretch/>
        </p:blipFill>
        <p:spPr>
          <a:xfrm>
            <a:off x="1080000" y="2520000"/>
            <a:ext cx="8360640" cy="354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CustomShape 5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6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Represente um problema real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 de buscas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Utilize a biblioteca </a:t>
            </a:r>
            <a:r>
              <a:rPr b="1" i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pyvis</a:t>
            </a: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 para ilustrar o grafo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Entrega via AVA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VERIFIQUE OS DETALHES E REQUISITOS NO AVA!!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"/>
          <p:cNvSpPr/>
          <p:nvPr/>
        </p:nvSpPr>
        <p:spPr>
          <a:xfrm rot="18036000">
            <a:off x="556920" y="5067720"/>
            <a:ext cx="672480" cy="294120"/>
          </a:xfrm>
          <a:custGeom>
            <a:avLst/>
            <a:gdLst>
              <a:gd name="textAreaLeft" fmla="*/ 0 w 672480"/>
              <a:gd name="textAreaRight" fmla="*/ 672840 w 672480"/>
              <a:gd name="textAreaTop" fmla="*/ 0 h 294120"/>
              <a:gd name="textAreaBottom" fmla="*/ 294480 h 294120"/>
            </a:gdLst>
            <a:ahLst/>
            <a:rect l="textAreaLeft" t="textAreaTop" r="textAreaRight" b="textAreaBottom"/>
            <a:pathLst>
              <a:path w="21600" h="21600">
                <a:moveTo>
                  <a:pt x="0" y="5330"/>
                </a:moveTo>
                <a:lnTo>
                  <a:pt x="13362" y="5330"/>
                </a:lnTo>
                <a:lnTo>
                  <a:pt x="13362" y="0"/>
                </a:lnTo>
                <a:lnTo>
                  <a:pt x="21600" y="10800"/>
                </a:lnTo>
                <a:lnTo>
                  <a:pt x="13362" y="21600"/>
                </a:lnTo>
                <a:lnTo>
                  <a:pt x="13362" y="16270"/>
                </a:lnTo>
                <a:lnTo>
                  <a:pt x="0" y="1627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(Relacionamentos)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m 407" descr=""/>
          <p:cNvPicPr/>
          <p:nvPr/>
        </p:nvPicPr>
        <p:blipFill>
          <a:blip r:embed="rId1"/>
          <a:stretch/>
        </p:blipFill>
        <p:spPr>
          <a:xfrm>
            <a:off x="1031760" y="1680480"/>
            <a:ext cx="8093160" cy="461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(Redes Sociais)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m 411" descr=""/>
          <p:cNvPicPr/>
          <p:nvPr/>
        </p:nvPicPr>
        <p:blipFill>
          <a:blip r:embed="rId1"/>
          <a:stretch/>
        </p:blipFill>
        <p:spPr>
          <a:xfrm>
            <a:off x="274320" y="1914480"/>
            <a:ext cx="4660560" cy="3672360"/>
          </a:xfrm>
          <a:prstGeom prst="rect">
            <a:avLst/>
          </a:prstGeom>
          <a:ln w="0">
            <a:noFill/>
          </a:ln>
        </p:spPr>
      </p:pic>
      <p:pic>
        <p:nvPicPr>
          <p:cNvPr id="224" name="Imagem 412" descr=""/>
          <p:cNvPicPr/>
          <p:nvPr/>
        </p:nvPicPr>
        <p:blipFill>
          <a:blip r:embed="rId2"/>
          <a:stretch/>
        </p:blipFill>
        <p:spPr>
          <a:xfrm>
            <a:off x="5239080" y="2194560"/>
            <a:ext cx="4450680" cy="356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(Roteamento)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Imagem 416" descr=""/>
          <p:cNvPicPr/>
          <p:nvPr/>
        </p:nvPicPr>
        <p:blipFill>
          <a:blip r:embed="rId1"/>
          <a:stretch/>
        </p:blipFill>
        <p:spPr>
          <a:xfrm>
            <a:off x="2436840" y="1645920"/>
            <a:ext cx="5698440" cy="471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5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Orientação a Objetos (i.e UML Class Diagram)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59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60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503000" y="1597320"/>
            <a:ext cx="7315200" cy="517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63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Buscas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Application>LibreOffice/24.2.7.2$Linux_X86_64 LibreOffice_project/420$Build-2</Application>
  <AppVersion>15.0000</AppVersion>
  <Words>778</Words>
  <Paragraphs>278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2025-09-05T13:01:19Z</cp:lastPrinted>
  <dcterms:modified xsi:type="dcterms:W3CDTF">2025-09-05T13:16:46Z</dcterms:modified>
  <cp:revision>151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