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slideMaster14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4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2.png" ContentType="image/png"/>
  <Override PartName="/ppt/media/image3.png" ContentType="image/png"/>
  <Override PartName="/ppt/media/image16.png" ContentType="image/png"/>
  <Override PartName="/ppt/media/image8.gif" ContentType="image/gif"/>
  <Override PartName="/ppt/media/image15.jpeg" ContentType="image/jpeg"/>
  <Override PartName="/ppt/media/image4.wmf" ContentType="image/x-wmf"/>
  <Override PartName="/ppt/media/image5.png" ContentType="image/png"/>
  <Override PartName="/ppt/media/image14.png" ContentType="image/png"/>
  <Override PartName="/ppt/media/image6.png" ContentType="image/png"/>
  <Override PartName="/ppt/media/image1.png" ContentType="image/png"/>
  <Override PartName="/ppt/media/image10.png" ContentType="image/png"/>
  <Override PartName="/ppt/media/image7.gif" ContentType="image/gif"/>
  <Override PartName="/ppt/media/image9.png" ContentType="image/png"/>
  <Override PartName="/ppt/media/image13.png" ContentType="image/png"/>
  <Override PartName="/ppt/media/image11.png" ContentType="image/png"/>
  <Override PartName="/ppt/media/image2.png" ContentType="image/png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</p:sldMasterIdLst>
  <p:notesMasterIdLst>
    <p:notesMasterId r:id="rId27"/>
  </p:notes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notesMaster" Target="notesMasters/notesMaster1.xml"/><Relationship Id="rId28" Type="http://schemas.openxmlformats.org/officeDocument/2006/relationships/slide" Target="slides/slide1.xml"/><Relationship Id="rId29" Type="http://schemas.openxmlformats.org/officeDocument/2006/relationships/slide" Target="slides/slide2.xml"/><Relationship Id="rId30" Type="http://schemas.openxmlformats.org/officeDocument/2006/relationships/slide" Target="slides/slide3.xml"/><Relationship Id="rId31" Type="http://schemas.openxmlformats.org/officeDocument/2006/relationships/slide" Target="slides/slide4.xml"/><Relationship Id="rId32" Type="http://schemas.openxmlformats.org/officeDocument/2006/relationships/slide" Target="slides/slide5.xml"/><Relationship Id="rId33" Type="http://schemas.openxmlformats.org/officeDocument/2006/relationships/slide" Target="slides/slide6.xml"/><Relationship Id="rId34" Type="http://schemas.openxmlformats.org/officeDocument/2006/relationships/slide" Target="slides/slide7.xml"/><Relationship Id="rId35" Type="http://schemas.openxmlformats.org/officeDocument/2006/relationships/slide" Target="slides/slide8.xml"/><Relationship Id="rId36" Type="http://schemas.openxmlformats.org/officeDocument/2006/relationships/slide" Target="slides/slide9.xml"/><Relationship Id="rId37" Type="http://schemas.openxmlformats.org/officeDocument/2006/relationships/slide" Target="slides/slide10.xml"/><Relationship Id="rId38" Type="http://schemas.openxmlformats.org/officeDocument/2006/relationships/slide" Target="slides/slide11.xml"/><Relationship Id="rId39" Type="http://schemas.openxmlformats.org/officeDocument/2006/relationships/slide" Target="slides/slide12.xml"/><Relationship Id="rId40" Type="http://schemas.openxmlformats.org/officeDocument/2006/relationships/slide" Target="slides/slide13.xml"/><Relationship Id="rId41" Type="http://schemas.openxmlformats.org/officeDocument/2006/relationships/slide" Target="slides/slide14.xml"/><Relationship Id="rId42" Type="http://schemas.openxmlformats.org/officeDocument/2006/relationships/slide" Target="slides/slide15.xml"/><Relationship Id="rId43" Type="http://schemas.openxmlformats.org/officeDocument/2006/relationships/slide" Target="slides/slide16.xml"/><Relationship Id="rId44" Type="http://schemas.openxmlformats.org/officeDocument/2006/relationships/slide" Target="slides/slide17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AE13BFA-D8D3-47E0-A46A-F6AF8BCFE16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19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9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14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playground.tensorflow.org/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ComputerVision/Lecture%2010%20-CNN%20Applications%20and%20Tricks/Lecture_10_CNN_Applications_and_Tricks.ipynb" TargetMode="Externa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60000" y="333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07 – CNN Applications and Tricks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40000" y="4680000"/>
            <a:ext cx="9174600" cy="25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Picture 2" descr=""/>
          <p:cNvPicPr/>
          <p:nvPr/>
        </p:nvPicPr>
        <p:blipFill>
          <a:blip r:embed="rId1"/>
          <a:stretch/>
        </p:blipFill>
        <p:spPr>
          <a:xfrm>
            <a:off x="1029960" y="3668760"/>
            <a:ext cx="3781080" cy="1939320"/>
          </a:xfrm>
          <a:prstGeom prst="rect">
            <a:avLst/>
          </a:prstGeom>
          <a:ln w="0">
            <a:noFill/>
          </a:ln>
        </p:spPr>
      </p:pic>
      <p:pic>
        <p:nvPicPr>
          <p:cNvPr id="259" name="Imagem 8" descr=""/>
          <p:cNvPicPr/>
          <p:nvPr/>
        </p:nvPicPr>
        <p:blipFill>
          <a:blip r:embed="rId2"/>
          <a:stretch/>
        </p:blipFill>
        <p:spPr>
          <a:xfrm>
            <a:off x="4494240" y="1541880"/>
            <a:ext cx="3834360" cy="1366200"/>
          </a:xfrm>
          <a:prstGeom prst="rect">
            <a:avLst/>
          </a:prstGeom>
          <a:ln w="0">
            <a:noFill/>
          </a:ln>
        </p:spPr>
      </p:pic>
      <p:sp>
        <p:nvSpPr>
          <p:cNvPr id="260" name="Retângulo 9"/>
          <p:cNvSpPr/>
          <p:nvPr/>
        </p:nvSpPr>
        <p:spPr>
          <a:xfrm flipH="1">
            <a:off x="7198200" y="1541880"/>
            <a:ext cx="1078560" cy="1366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261" name="Picture 4" descr="A pseudo-softmax function for hardware-based high speed image  classification | Scientific Reports"/>
          <p:cNvPicPr/>
          <p:nvPr/>
        </p:nvPicPr>
        <p:blipFill>
          <a:blip r:embed="rId3"/>
          <a:stretch/>
        </p:blipFill>
        <p:spPr>
          <a:xfrm>
            <a:off x="5483160" y="3679200"/>
            <a:ext cx="4051440" cy="1939320"/>
          </a:xfrm>
          <a:prstGeom prst="rect">
            <a:avLst/>
          </a:prstGeom>
          <a:ln w="0">
            <a:noFill/>
          </a:ln>
        </p:spPr>
      </p:pic>
      <p:sp>
        <p:nvSpPr>
          <p:cNvPr id="262" name="Text Box 3"/>
          <p:cNvSpPr/>
          <p:nvPr/>
        </p:nvSpPr>
        <p:spPr>
          <a:xfrm>
            <a:off x="360000" y="1636560"/>
            <a:ext cx="4794480" cy="23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Softmax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5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16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17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ustomShape 18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Text Box 2"/>
          <p:cNvSpPr/>
          <p:nvPr/>
        </p:nvSpPr>
        <p:spPr>
          <a:xfrm>
            <a:off x="360000" y="1636560"/>
            <a:ext cx="4794480" cy="23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Lets code our first CNN from scratch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Text Box 3"/>
          <p:cNvSpPr/>
          <p:nvPr/>
        </p:nvSpPr>
        <p:spPr>
          <a:xfrm>
            <a:off x="360000" y="1636560"/>
            <a:ext cx="4794480" cy="23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Tensorflow Playground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aixaDeTexto 10"/>
          <p:cNvSpPr/>
          <p:nvPr/>
        </p:nvSpPr>
        <p:spPr>
          <a:xfrm>
            <a:off x="717480" y="2226240"/>
            <a:ext cx="50400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https://playground.tensorflow.org/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Imagem 3" descr=""/>
          <p:cNvPicPr/>
          <p:nvPr/>
        </p:nvPicPr>
        <p:blipFill>
          <a:blip r:embed="rId2"/>
          <a:stretch/>
        </p:blipFill>
        <p:spPr>
          <a:xfrm>
            <a:off x="1969920" y="3142440"/>
            <a:ext cx="6370560" cy="277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Overfitting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4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9" name="Picture 2" descr="How to Identify Overfitting Machine Learning Models in Scikit-Learn"/>
          <p:cNvPicPr/>
          <p:nvPr/>
        </p:nvPicPr>
        <p:blipFill>
          <a:blip r:embed="rId1"/>
          <a:stretch/>
        </p:blipFill>
        <p:spPr>
          <a:xfrm>
            <a:off x="3561840" y="4145400"/>
            <a:ext cx="3602160" cy="2701440"/>
          </a:xfrm>
          <a:prstGeom prst="rect">
            <a:avLst/>
          </a:prstGeom>
          <a:ln w="0">
            <a:noFill/>
          </a:ln>
        </p:spPr>
      </p:pic>
      <p:pic>
        <p:nvPicPr>
          <p:cNvPr id="280" name="Picture 4" descr="Overfitting e underfitting em Machine Learning - ABRACD - ASSOCIAÇÃO  BRASILEIRA DE CIÊNCIA DE DADOS"/>
          <p:cNvPicPr/>
          <p:nvPr/>
        </p:nvPicPr>
        <p:blipFill>
          <a:blip r:embed="rId2"/>
          <a:stretch/>
        </p:blipFill>
        <p:spPr>
          <a:xfrm>
            <a:off x="2125440" y="2140200"/>
            <a:ext cx="6474960" cy="2249280"/>
          </a:xfrm>
          <a:prstGeom prst="rect">
            <a:avLst/>
          </a:prstGeom>
          <a:ln w="0">
            <a:noFill/>
          </a:ln>
        </p:spPr>
      </p:pic>
      <p:sp>
        <p:nvSpPr>
          <p:cNvPr id="281" name="Text Box 3"/>
          <p:cNvSpPr/>
          <p:nvPr/>
        </p:nvSpPr>
        <p:spPr>
          <a:xfrm>
            <a:off x="360000" y="1636560"/>
            <a:ext cx="4794480" cy="23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Bad generalization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Overfitting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Picture 2" descr="How to Identify Overfitting Machine Learning Models in Scikit-Learn"/>
          <p:cNvPicPr/>
          <p:nvPr/>
        </p:nvPicPr>
        <p:blipFill>
          <a:blip r:embed="rId1"/>
          <a:stretch/>
        </p:blipFill>
        <p:spPr>
          <a:xfrm>
            <a:off x="3561840" y="4145400"/>
            <a:ext cx="3602160" cy="270144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4" descr="Overfitting e underfitting em Machine Learning - ABRACD - ASSOCIAÇÃO  BRASILEIRA DE CIÊNCIA DE DADOS"/>
          <p:cNvPicPr/>
          <p:nvPr/>
        </p:nvPicPr>
        <p:blipFill>
          <a:blip r:embed="rId2"/>
          <a:stretch/>
        </p:blipFill>
        <p:spPr>
          <a:xfrm>
            <a:off x="2125440" y="2140200"/>
            <a:ext cx="6474960" cy="2249280"/>
          </a:xfrm>
          <a:prstGeom prst="rect">
            <a:avLst/>
          </a:prstGeom>
          <a:ln w="0">
            <a:noFill/>
          </a:ln>
        </p:spPr>
      </p:pic>
      <p:sp>
        <p:nvSpPr>
          <p:cNvPr id="288" name="Text Box 3"/>
          <p:cNvSpPr/>
          <p:nvPr/>
        </p:nvSpPr>
        <p:spPr>
          <a:xfrm>
            <a:off x="360000" y="1636560"/>
            <a:ext cx="4794480" cy="23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Bad generalization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Data Augmentation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3" name="Picture 2" descr="Data Augmentation. Data augmentation in data analysis are… | by Hamdi  Ghorbel | Medium"/>
          <p:cNvPicPr/>
          <p:nvPr/>
        </p:nvPicPr>
        <p:blipFill>
          <a:blip r:embed="rId1"/>
          <a:stretch/>
        </p:blipFill>
        <p:spPr>
          <a:xfrm>
            <a:off x="544320" y="3124080"/>
            <a:ext cx="5466240" cy="3161520"/>
          </a:xfrm>
          <a:prstGeom prst="rect">
            <a:avLst/>
          </a:prstGeom>
          <a:ln w="0">
            <a:noFill/>
          </a:ln>
        </p:spPr>
      </p:pic>
      <p:pic>
        <p:nvPicPr>
          <p:cNvPr id="294" name="Picture 6" descr="Data Augmentation | Papers With Code"/>
          <p:cNvPicPr/>
          <p:nvPr/>
        </p:nvPicPr>
        <p:blipFill>
          <a:blip r:embed="rId2"/>
          <a:stretch/>
        </p:blipFill>
        <p:spPr>
          <a:xfrm>
            <a:off x="6012000" y="2653200"/>
            <a:ext cx="3522600" cy="3522600"/>
          </a:xfrm>
          <a:prstGeom prst="rect">
            <a:avLst/>
          </a:prstGeom>
          <a:ln w="0">
            <a:noFill/>
          </a:ln>
        </p:spPr>
      </p:pic>
      <p:sp>
        <p:nvSpPr>
          <p:cNvPr id="295" name="Text Box 3"/>
          <p:cNvSpPr/>
          <p:nvPr/>
        </p:nvSpPr>
        <p:spPr>
          <a:xfrm>
            <a:off x="360000" y="1636560"/>
            <a:ext cx="4794480" cy="23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Enlarge the dataset with synthetic samples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Transfer Learning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 Box 3"/>
          <p:cNvSpPr/>
          <p:nvPr/>
        </p:nvSpPr>
        <p:spPr>
          <a:xfrm>
            <a:off x="360000" y="1636560"/>
            <a:ext cx="7080480" cy="23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Weight Sharing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Feature Extraction weights are frozen (or not...) during learning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1" name="Imagem 8" descr=""/>
          <p:cNvPicPr/>
          <p:nvPr/>
        </p:nvPicPr>
        <p:blipFill>
          <a:blip r:embed="rId1"/>
          <a:stretch/>
        </p:blipFill>
        <p:spPr>
          <a:xfrm>
            <a:off x="1119960" y="2565360"/>
            <a:ext cx="7834320" cy="412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Text Box 3"/>
          <p:cNvSpPr/>
          <p:nvPr/>
        </p:nvSpPr>
        <p:spPr>
          <a:xfrm>
            <a:off x="360000" y="1636560"/>
            <a:ext cx="7080480" cy="23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[LINK]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360000" y="198000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Convolutional Neural Network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Basic Concepts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Archicteture and Hiper Parameters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Data Augmentation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Transfer-Learning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Applications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308680" y="4268520"/>
            <a:ext cx="6217920" cy="2102760"/>
          </a:xfrm>
          <a:prstGeom prst="rect">
            <a:avLst/>
          </a:prstGeom>
          <a:ln w="0">
            <a:noFill/>
          </a:ln>
        </p:spPr>
      </p:pic>
      <p:sp>
        <p:nvSpPr>
          <p:cNvPr id="195" name=""/>
          <p:cNvSpPr/>
          <p:nvPr/>
        </p:nvSpPr>
        <p:spPr>
          <a:xfrm>
            <a:off x="2308680" y="6085080"/>
            <a:ext cx="232200" cy="2322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>
            <a:off x="2777040" y="6085440"/>
            <a:ext cx="232200" cy="2322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7" name=""/>
          <p:cNvSpPr/>
          <p:nvPr/>
        </p:nvSpPr>
        <p:spPr>
          <a:xfrm>
            <a:off x="3209400" y="6085800"/>
            <a:ext cx="232200" cy="2322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8" name=""/>
          <p:cNvSpPr/>
          <p:nvPr/>
        </p:nvSpPr>
        <p:spPr>
          <a:xfrm>
            <a:off x="4018680" y="6121080"/>
            <a:ext cx="232200" cy="2322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>
            <a:off x="4378680" y="6103080"/>
            <a:ext cx="232200" cy="2322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0" name=""/>
          <p:cNvSpPr/>
          <p:nvPr/>
        </p:nvSpPr>
        <p:spPr>
          <a:xfrm>
            <a:off x="4811040" y="6103440"/>
            <a:ext cx="232200" cy="2322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1" name=""/>
          <p:cNvSpPr/>
          <p:nvPr/>
        </p:nvSpPr>
        <p:spPr>
          <a:xfrm>
            <a:off x="5603400" y="6103800"/>
            <a:ext cx="232200" cy="2322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2" name=""/>
          <p:cNvSpPr/>
          <p:nvPr/>
        </p:nvSpPr>
        <p:spPr>
          <a:xfrm>
            <a:off x="5999400" y="6103800"/>
            <a:ext cx="232200" cy="23220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Deep Learning Pipeline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Imagem 2" descr=""/>
          <p:cNvPicPr/>
          <p:nvPr/>
        </p:nvPicPr>
        <p:blipFill>
          <a:blip r:embed="rId1"/>
          <a:stretch/>
        </p:blipFill>
        <p:spPr>
          <a:xfrm>
            <a:off x="1187280" y="3263040"/>
            <a:ext cx="7700040" cy="143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 Box 3"/>
          <p:cNvSpPr/>
          <p:nvPr/>
        </p:nvSpPr>
        <p:spPr>
          <a:xfrm>
            <a:off x="360000" y="1647720"/>
            <a:ext cx="8316720" cy="454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Imagem 2" descr=""/>
          <p:cNvPicPr/>
          <p:nvPr/>
        </p:nvPicPr>
        <p:blipFill>
          <a:blip r:embed="rId1"/>
          <a:stretch/>
        </p:blipFill>
        <p:spPr>
          <a:xfrm>
            <a:off x="912600" y="2632320"/>
            <a:ext cx="8069760" cy="287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Text Box 3"/>
          <p:cNvSpPr/>
          <p:nvPr/>
        </p:nvSpPr>
        <p:spPr>
          <a:xfrm>
            <a:off x="360000" y="1647720"/>
            <a:ext cx="8316720" cy="454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Feature Extraction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Imagem 2" descr=""/>
          <p:cNvPicPr/>
          <p:nvPr/>
        </p:nvPicPr>
        <p:blipFill>
          <a:blip r:embed="rId1"/>
          <a:stretch/>
        </p:blipFill>
        <p:spPr>
          <a:xfrm>
            <a:off x="4762440" y="1647720"/>
            <a:ext cx="3834360" cy="1366200"/>
          </a:xfrm>
          <a:prstGeom prst="rect">
            <a:avLst/>
          </a:prstGeom>
          <a:ln w="0">
            <a:noFill/>
          </a:ln>
        </p:spPr>
      </p:pic>
      <p:sp>
        <p:nvSpPr>
          <p:cNvPr id="219" name="Retângulo 7"/>
          <p:cNvSpPr/>
          <p:nvPr/>
        </p:nvSpPr>
        <p:spPr>
          <a:xfrm>
            <a:off x="4762440" y="1647720"/>
            <a:ext cx="2754000" cy="1366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2"/>
          <a:stretch/>
        </p:blipFill>
        <p:spPr>
          <a:xfrm>
            <a:off x="1143000" y="3200400"/>
            <a:ext cx="5542560" cy="258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5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8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Text Box 1"/>
          <p:cNvSpPr/>
          <p:nvPr/>
        </p:nvSpPr>
        <p:spPr>
          <a:xfrm>
            <a:off x="360000" y="1647720"/>
            <a:ext cx="8316720" cy="454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Convolutional Layer (Learnable Filters)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Padding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Kernel Size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Number of Filters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Imagem 1" descr=""/>
          <p:cNvPicPr/>
          <p:nvPr/>
        </p:nvPicPr>
        <p:blipFill>
          <a:blip r:embed="rId1"/>
          <a:stretch/>
        </p:blipFill>
        <p:spPr>
          <a:xfrm>
            <a:off x="4762440" y="1647720"/>
            <a:ext cx="3834360" cy="1366200"/>
          </a:xfrm>
          <a:prstGeom prst="rect">
            <a:avLst/>
          </a:prstGeom>
          <a:ln w="0">
            <a:noFill/>
          </a:ln>
        </p:spPr>
      </p:pic>
      <p:sp>
        <p:nvSpPr>
          <p:cNvPr id="227" name="Retângulo 1"/>
          <p:cNvSpPr/>
          <p:nvPr/>
        </p:nvSpPr>
        <p:spPr>
          <a:xfrm>
            <a:off x="4762440" y="1647720"/>
            <a:ext cx="2754000" cy="1366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2"/>
          <a:stretch/>
        </p:blipFill>
        <p:spPr>
          <a:xfrm>
            <a:off x="5257800" y="4529520"/>
            <a:ext cx="4469760" cy="1972800"/>
          </a:xfrm>
          <a:prstGeom prst="rect">
            <a:avLst/>
          </a:prstGeom>
          <a:ln w="0">
            <a:noFill/>
          </a:ln>
        </p:spPr>
      </p:pic>
      <p:pic>
        <p:nvPicPr>
          <p:cNvPr id="229" name="" descr=""/>
          <p:cNvPicPr/>
          <p:nvPr/>
        </p:nvPicPr>
        <p:blipFill>
          <a:blip r:embed="rId3"/>
          <a:stretch/>
        </p:blipFill>
        <p:spPr>
          <a:xfrm>
            <a:off x="457200" y="3228480"/>
            <a:ext cx="4343400" cy="202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0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11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ustomShape 12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ustomShape 13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Text Box 4"/>
          <p:cNvSpPr/>
          <p:nvPr/>
        </p:nvSpPr>
        <p:spPr>
          <a:xfrm>
            <a:off x="360000" y="1647720"/>
            <a:ext cx="8316720" cy="454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Pooling Layer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Reduce Spatial Dimensions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Translation-Invariant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Common Filter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Max: Preserve the “strongest” features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Average: Smooth features, preserves general representations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Imagem 5" descr=""/>
          <p:cNvPicPr/>
          <p:nvPr/>
        </p:nvPicPr>
        <p:blipFill>
          <a:blip r:embed="rId1"/>
          <a:stretch/>
        </p:blipFill>
        <p:spPr>
          <a:xfrm>
            <a:off x="5790240" y="1355400"/>
            <a:ext cx="3834360" cy="1366200"/>
          </a:xfrm>
          <a:prstGeom prst="rect">
            <a:avLst/>
          </a:prstGeom>
          <a:ln w="0">
            <a:noFill/>
          </a:ln>
        </p:spPr>
      </p:pic>
      <p:sp>
        <p:nvSpPr>
          <p:cNvPr id="236" name="Retângulo 3"/>
          <p:cNvSpPr/>
          <p:nvPr/>
        </p:nvSpPr>
        <p:spPr>
          <a:xfrm>
            <a:off x="5790240" y="1355400"/>
            <a:ext cx="2754000" cy="1366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2971800" y="3586320"/>
            <a:ext cx="4114800" cy="291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Text Box 3"/>
          <p:cNvSpPr/>
          <p:nvPr/>
        </p:nvSpPr>
        <p:spPr>
          <a:xfrm>
            <a:off x="360000" y="1638360"/>
            <a:ext cx="8316720" cy="454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16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Forward and Back Propagation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Imagem 4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3088440" y="3195720"/>
            <a:ext cx="4409640" cy="3306600"/>
          </a:xfrm>
          <a:prstGeom prst="rect">
            <a:avLst/>
          </a:prstGeom>
          <a:ln w="0">
            <a:noFill/>
          </a:ln>
        </p:spPr>
      </p:pic>
      <p:pic>
        <p:nvPicPr>
          <p:cNvPr id="244" name="Imagem 10" descr=""/>
          <p:cNvPicPr/>
          <p:nvPr/>
        </p:nvPicPr>
        <p:blipFill>
          <a:blip r:embed="rId2"/>
          <a:stretch/>
        </p:blipFill>
        <p:spPr>
          <a:xfrm>
            <a:off x="4494240" y="1541880"/>
            <a:ext cx="3834360" cy="1366200"/>
          </a:xfrm>
          <a:prstGeom prst="rect">
            <a:avLst/>
          </a:prstGeom>
          <a:ln w="0">
            <a:noFill/>
          </a:ln>
        </p:spPr>
      </p:pic>
      <p:sp>
        <p:nvSpPr>
          <p:cNvPr id="245" name="Retângulo 11"/>
          <p:cNvSpPr/>
          <p:nvPr/>
        </p:nvSpPr>
        <p:spPr>
          <a:xfrm flipH="1">
            <a:off x="7198200" y="1541880"/>
            <a:ext cx="1078560" cy="1366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360000" y="182772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Text Box 3"/>
          <p:cNvSpPr/>
          <p:nvPr/>
        </p:nvSpPr>
        <p:spPr>
          <a:xfrm>
            <a:off x="360000" y="1636560"/>
            <a:ext cx="8316720" cy="454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Forward and Back Propagation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Picture 2" descr="Backward Propagation | Backward Propagation Working in Neural Network"/>
          <p:cNvPicPr/>
          <p:nvPr/>
        </p:nvPicPr>
        <p:blipFill>
          <a:blip r:embed="rId1"/>
          <a:stretch/>
        </p:blipFill>
        <p:spPr>
          <a:xfrm>
            <a:off x="1777320" y="2619000"/>
            <a:ext cx="6970680" cy="4265280"/>
          </a:xfrm>
          <a:prstGeom prst="rect">
            <a:avLst/>
          </a:prstGeom>
          <a:ln w="0">
            <a:noFill/>
          </a:ln>
        </p:spPr>
      </p:pic>
      <p:pic>
        <p:nvPicPr>
          <p:cNvPr id="252" name="Imagem 8" descr=""/>
          <p:cNvPicPr/>
          <p:nvPr/>
        </p:nvPicPr>
        <p:blipFill>
          <a:blip r:embed="rId2"/>
          <a:stretch/>
        </p:blipFill>
        <p:spPr>
          <a:xfrm>
            <a:off x="4494240" y="1541880"/>
            <a:ext cx="3834360" cy="1366200"/>
          </a:xfrm>
          <a:prstGeom prst="rect">
            <a:avLst/>
          </a:prstGeom>
          <a:ln w="0">
            <a:noFill/>
          </a:ln>
        </p:spPr>
      </p:pic>
      <p:sp>
        <p:nvSpPr>
          <p:cNvPr id="253" name="Retângulo 9"/>
          <p:cNvSpPr/>
          <p:nvPr/>
        </p:nvSpPr>
        <p:spPr>
          <a:xfrm flipH="1">
            <a:off x="7198200" y="1541880"/>
            <a:ext cx="1078560" cy="1366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5941</TotalTime>
  <Application>LibreOffice/24.2.7.2$Linux_X86_64 LibreOffice_project/420$Build-2</Application>
  <AppVersion>15.0000</AppVersion>
  <Words>303</Words>
  <Paragraphs>131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2025-09-09T17:04:10Z</dcterms:modified>
  <cp:revision>157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