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27.xml" ContentType="application/vnd.openxmlformats-officedocument.theme+xml"/>
  <Override PartName="/ppt/theme/theme15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18.png" ContentType="image/png"/>
  <Override PartName="/ppt/media/image9.png" ContentType="image/png"/>
  <Override PartName="/ppt/media/image15.gif" ContentType="image/gif"/>
  <Override PartName="/ppt/media/image20.png" ContentType="image/png"/>
  <Override PartName="/ppt/media/image12.png" ContentType="image/png"/>
  <Override PartName="/ppt/media/image35.png" ContentType="image/png"/>
  <Override PartName="/ppt/media/image3.png" ContentType="image/png"/>
  <Override PartName="/ppt/media/image13.png" ContentType="image/png"/>
  <Override PartName="/ppt/media/image36.png" ContentType="image/png"/>
  <Override PartName="/ppt/media/image4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8.png" ContentType="image/png"/>
  <Override PartName="/ppt/media/image14.gif" ContentType="image/gif"/>
  <Override PartName="/ppt/media/image17.png" ContentType="image/png"/>
  <Override PartName="/ppt/media/image11.png" ContentType="image/png"/>
  <Override PartName="/ppt/media/image2.png" ContentType="image/png"/>
  <Override PartName="/ppt/media/image34.png" ContentType="image/png"/>
  <Override PartName="/ppt/media/image7.png" ContentType="image/png"/>
  <Override PartName="/ppt/media/image16.png" ContentType="image/png"/>
  <Override PartName="/ppt/media/image10.png" ContentType="image/png"/>
  <Override PartName="/ppt/media/image1.png" ContentType="image/png"/>
  <Override PartName="/ppt/media/image33.png" ContentType="image/png"/>
  <Override PartName="/ppt/media/image6.png" ContentType="image/png"/>
  <Override PartName="/ppt/media/image37.png" ContentType="image/png"/>
  <Override PartName="/ppt/media/image5.png" ContentType="image/png"/>
  <Override PartName="/ppt/media/image19.png" ContentType="image/png"/>
  <Override PartName="/ppt/media/image21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6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_rels/slide11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30.xml.rels" ContentType="application/vnd.openxmlformats-package.relationships+xml"/>
  <Override PartName="/ppt/slides/_rels/slide47.xml.rels" ContentType="application/vnd.openxmlformats-package.relationships+xml"/>
  <Override PartName="/ppt/slides/_rels/slide10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27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8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29.xml.rels" ContentType="application/vnd.openxmlformats-package.relationships+xml"/>
  <Override PartName="/ppt/slides/_rels/slide31.xml.rels" ContentType="application/vnd.openxmlformats-package.relationships+xml"/>
  <Override PartName="/ppt/slides/_rels/slide34.xml.rels" ContentType="application/vnd.openxmlformats-package.relationships+xml"/>
  <Override PartName="/ppt/slides/_rels/slide35.xml.rels" ContentType="application/vnd.openxmlformats-package.relationships+xml"/>
  <Override PartName="/ppt/slides/_rels/slide38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slide38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notesSlides/_rels/notesSlide2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notesSlide2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</p:sldMasterIdLst>
  <p:notesMasterIdLst>
    <p:notesMasterId r:id="rId28"/>
  </p:notesMasterIdLst>
  <p:sldIdLst>
    <p:sldId id="256" r:id="rId29"/>
    <p:sldId id="257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67" r:id="rId40"/>
    <p:sldId id="268" r:id="rId41"/>
    <p:sldId id="269" r:id="rId42"/>
    <p:sldId id="270" r:id="rId43"/>
    <p:sldId id="271" r:id="rId44"/>
    <p:sldId id="272" r:id="rId45"/>
    <p:sldId id="273" r:id="rId46"/>
    <p:sldId id="274" r:id="rId47"/>
    <p:sldId id="275" r:id="rId48"/>
    <p:sldId id="276" r:id="rId49"/>
    <p:sldId id="277" r:id="rId50"/>
    <p:sldId id="278" r:id="rId51"/>
    <p:sldId id="279" r:id="rId52"/>
    <p:sldId id="280" r:id="rId53"/>
    <p:sldId id="281" r:id="rId54"/>
    <p:sldId id="282" r:id="rId55"/>
    <p:sldId id="283" r:id="rId56"/>
    <p:sldId id="284" r:id="rId57"/>
    <p:sldId id="285" r:id="rId58"/>
    <p:sldId id="286" r:id="rId59"/>
    <p:sldId id="287" r:id="rId60"/>
    <p:sldId id="288" r:id="rId61"/>
    <p:sldId id="289" r:id="rId62"/>
    <p:sldId id="290" r:id="rId63"/>
    <p:sldId id="291" r:id="rId64"/>
    <p:sldId id="292" r:id="rId65"/>
    <p:sldId id="293" r:id="rId66"/>
    <p:sldId id="294" r:id="rId67"/>
    <p:sldId id="295" r:id="rId68"/>
    <p:sldId id="296" r:id="rId69"/>
    <p:sldId id="297" r:id="rId70"/>
    <p:sldId id="298" r:id="rId71"/>
    <p:sldId id="299" r:id="rId72"/>
    <p:sldId id="300" r:id="rId73"/>
    <p:sldId id="301" r:id="rId74"/>
    <p:sldId id="302" r:id="rId75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notesMaster" Target="notesMasters/notesMaster1.xml"/><Relationship Id="rId29" Type="http://schemas.openxmlformats.org/officeDocument/2006/relationships/slide" Target="slides/slide1.xml"/><Relationship Id="rId30" Type="http://schemas.openxmlformats.org/officeDocument/2006/relationships/slide" Target="slides/slide2.xml"/><Relationship Id="rId31" Type="http://schemas.openxmlformats.org/officeDocument/2006/relationships/slide" Target="slides/slide3.xml"/><Relationship Id="rId32" Type="http://schemas.openxmlformats.org/officeDocument/2006/relationships/slide" Target="slides/slide4.xml"/><Relationship Id="rId33" Type="http://schemas.openxmlformats.org/officeDocument/2006/relationships/slide" Target="slides/slide5.xml"/><Relationship Id="rId34" Type="http://schemas.openxmlformats.org/officeDocument/2006/relationships/slide" Target="slides/slide6.xml"/><Relationship Id="rId35" Type="http://schemas.openxmlformats.org/officeDocument/2006/relationships/slide" Target="slides/slide7.xml"/><Relationship Id="rId36" Type="http://schemas.openxmlformats.org/officeDocument/2006/relationships/slide" Target="slides/slide8.xml"/><Relationship Id="rId37" Type="http://schemas.openxmlformats.org/officeDocument/2006/relationships/slide" Target="slides/slide9.xml"/><Relationship Id="rId38" Type="http://schemas.openxmlformats.org/officeDocument/2006/relationships/slide" Target="slides/slide10.xml"/><Relationship Id="rId39" Type="http://schemas.openxmlformats.org/officeDocument/2006/relationships/slide" Target="slides/slide11.xml"/><Relationship Id="rId40" Type="http://schemas.openxmlformats.org/officeDocument/2006/relationships/slide" Target="slides/slide12.xml"/><Relationship Id="rId41" Type="http://schemas.openxmlformats.org/officeDocument/2006/relationships/slide" Target="slides/slide13.xml"/><Relationship Id="rId42" Type="http://schemas.openxmlformats.org/officeDocument/2006/relationships/slide" Target="slides/slide14.xml"/><Relationship Id="rId43" Type="http://schemas.openxmlformats.org/officeDocument/2006/relationships/slide" Target="slides/slide15.xml"/><Relationship Id="rId44" Type="http://schemas.openxmlformats.org/officeDocument/2006/relationships/slide" Target="slides/slide16.xml"/><Relationship Id="rId45" Type="http://schemas.openxmlformats.org/officeDocument/2006/relationships/slide" Target="slides/slide17.xml"/><Relationship Id="rId46" Type="http://schemas.openxmlformats.org/officeDocument/2006/relationships/slide" Target="slides/slide18.xml"/><Relationship Id="rId47" Type="http://schemas.openxmlformats.org/officeDocument/2006/relationships/slide" Target="slides/slide19.xml"/><Relationship Id="rId48" Type="http://schemas.openxmlformats.org/officeDocument/2006/relationships/slide" Target="slides/slide20.xml"/><Relationship Id="rId49" Type="http://schemas.openxmlformats.org/officeDocument/2006/relationships/slide" Target="slides/slide21.xml"/><Relationship Id="rId50" Type="http://schemas.openxmlformats.org/officeDocument/2006/relationships/slide" Target="slides/slide22.xml"/><Relationship Id="rId51" Type="http://schemas.openxmlformats.org/officeDocument/2006/relationships/slide" Target="slides/slide23.xml"/><Relationship Id="rId52" Type="http://schemas.openxmlformats.org/officeDocument/2006/relationships/slide" Target="slides/slide24.xml"/><Relationship Id="rId53" Type="http://schemas.openxmlformats.org/officeDocument/2006/relationships/slide" Target="slides/slide25.xml"/><Relationship Id="rId54" Type="http://schemas.openxmlformats.org/officeDocument/2006/relationships/slide" Target="slides/slide26.xml"/><Relationship Id="rId55" Type="http://schemas.openxmlformats.org/officeDocument/2006/relationships/slide" Target="slides/slide27.xml"/><Relationship Id="rId56" Type="http://schemas.openxmlformats.org/officeDocument/2006/relationships/slide" Target="slides/slide28.xml"/><Relationship Id="rId57" Type="http://schemas.openxmlformats.org/officeDocument/2006/relationships/slide" Target="slides/slide29.xml"/><Relationship Id="rId58" Type="http://schemas.openxmlformats.org/officeDocument/2006/relationships/slide" Target="slides/slide30.xml"/><Relationship Id="rId59" Type="http://schemas.openxmlformats.org/officeDocument/2006/relationships/slide" Target="slides/slide31.xml"/><Relationship Id="rId60" Type="http://schemas.openxmlformats.org/officeDocument/2006/relationships/slide" Target="slides/slide32.xml"/><Relationship Id="rId61" Type="http://schemas.openxmlformats.org/officeDocument/2006/relationships/slide" Target="slides/slide33.xml"/><Relationship Id="rId62" Type="http://schemas.openxmlformats.org/officeDocument/2006/relationships/slide" Target="slides/slide34.xml"/><Relationship Id="rId63" Type="http://schemas.openxmlformats.org/officeDocument/2006/relationships/slide" Target="slides/slide35.xml"/><Relationship Id="rId64" Type="http://schemas.openxmlformats.org/officeDocument/2006/relationships/slide" Target="slides/slide36.xml"/><Relationship Id="rId65" Type="http://schemas.openxmlformats.org/officeDocument/2006/relationships/slide" Target="slides/slide37.xml"/><Relationship Id="rId66" Type="http://schemas.openxmlformats.org/officeDocument/2006/relationships/slide" Target="slides/slide38.xml"/><Relationship Id="rId67" Type="http://schemas.openxmlformats.org/officeDocument/2006/relationships/slide" Target="slides/slide39.xml"/><Relationship Id="rId68" Type="http://schemas.openxmlformats.org/officeDocument/2006/relationships/slide" Target="slides/slide40.xml"/><Relationship Id="rId69" Type="http://schemas.openxmlformats.org/officeDocument/2006/relationships/slide" Target="slides/slide41.xml"/><Relationship Id="rId70" Type="http://schemas.openxmlformats.org/officeDocument/2006/relationships/slide" Target="slides/slide42.xml"/><Relationship Id="rId71" Type="http://schemas.openxmlformats.org/officeDocument/2006/relationships/slide" Target="slides/slide43.xml"/><Relationship Id="rId72" Type="http://schemas.openxmlformats.org/officeDocument/2006/relationships/slide" Target="slides/slide44.xml"/><Relationship Id="rId73" Type="http://schemas.openxmlformats.org/officeDocument/2006/relationships/slide" Target="slides/slide45.xml"/><Relationship Id="rId74" Type="http://schemas.openxmlformats.org/officeDocument/2006/relationships/slide" Target="slides/slide46.xml"/><Relationship Id="rId75" Type="http://schemas.openxmlformats.org/officeDocument/2006/relationships/slide" Target="slides/slide47.xml"/><Relationship Id="rId7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80E742D-3ACD-40A2-ABA9-1877F70705BD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CustomShape 7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50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CustomShape 16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CustomShape 21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CustomShape 52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51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CustomShape 26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CustomShape 31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52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CustomShape 36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52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CustomShape 41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53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CustomShape 46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53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54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54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55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55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CustomShape 106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55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56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6" name="CustomShape 109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56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sldImg"/>
          </p:nvPr>
        </p:nvSpPr>
        <p:spPr>
          <a:xfrm>
            <a:off x="572400" y="1336320"/>
            <a:ext cx="6406920" cy="3600360"/>
          </a:xfrm>
          <a:prstGeom prst="rect">
            <a:avLst/>
          </a:prstGeom>
          <a:ln w="0">
            <a:noFill/>
          </a:ln>
        </p:spPr>
      </p:sp>
      <p:sp>
        <p:nvSpPr>
          <p:cNvPr id="57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sldImg"/>
          </p:nvPr>
        </p:nvSpPr>
        <p:spPr>
          <a:xfrm>
            <a:off x="572400" y="1336320"/>
            <a:ext cx="6406920" cy="3600360"/>
          </a:xfrm>
          <a:prstGeom prst="rect">
            <a:avLst/>
          </a:prstGeom>
          <a:ln w="0">
            <a:noFill/>
          </a:ln>
        </p:spPr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CustomShape 57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sldImg"/>
          </p:nvPr>
        </p:nvSpPr>
        <p:spPr>
          <a:xfrm>
            <a:off x="572400" y="1336320"/>
            <a:ext cx="6406920" cy="3600360"/>
          </a:xfrm>
          <a:prstGeom prst="rect">
            <a:avLst/>
          </a:prstGeom>
          <a:ln w="0">
            <a:noFill/>
          </a:ln>
        </p:spPr>
      </p:sp>
      <p:sp>
        <p:nvSpPr>
          <p:cNvPr id="57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CustomShape 99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sldImg"/>
          </p:nvPr>
        </p:nvSpPr>
        <p:spPr>
          <a:xfrm>
            <a:off x="572400" y="1336320"/>
            <a:ext cx="6406920" cy="3600360"/>
          </a:xfrm>
          <a:prstGeom prst="rect">
            <a:avLst/>
          </a:prstGeom>
          <a:ln w="0">
            <a:noFill/>
          </a:ln>
        </p:spPr>
      </p:sp>
      <p:sp>
        <p:nvSpPr>
          <p:cNvPr id="58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CustomShape 87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sldImg"/>
          </p:nvPr>
        </p:nvSpPr>
        <p:spPr>
          <a:xfrm>
            <a:off x="572400" y="1336320"/>
            <a:ext cx="6406920" cy="3600360"/>
          </a:xfrm>
          <a:prstGeom prst="rect">
            <a:avLst/>
          </a:prstGeom>
          <a:ln w="0">
            <a:noFill/>
          </a:ln>
        </p:spPr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CustomShape 105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sldImg"/>
          </p:nvPr>
        </p:nvSpPr>
        <p:spPr>
          <a:xfrm>
            <a:off x="572400" y="1336320"/>
            <a:ext cx="6406920" cy="3600360"/>
          </a:xfrm>
          <a:prstGeom prst="rect">
            <a:avLst/>
          </a:prstGeom>
          <a:ln w="0">
            <a:noFill/>
          </a:ln>
        </p:spPr>
      </p:sp>
      <p:sp>
        <p:nvSpPr>
          <p:cNvPr id="58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CustomShape 81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sldImg"/>
          </p:nvPr>
        </p:nvSpPr>
        <p:spPr>
          <a:xfrm>
            <a:off x="572400" y="1336320"/>
            <a:ext cx="6406920" cy="3600360"/>
          </a:xfrm>
          <a:prstGeom prst="rect">
            <a:avLst/>
          </a:prstGeom>
          <a:ln w="0">
            <a:noFill/>
          </a:ln>
        </p:spPr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CustomShape 75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sldImg"/>
          </p:nvPr>
        </p:nvSpPr>
        <p:spPr>
          <a:xfrm>
            <a:off x="572400" y="1336320"/>
            <a:ext cx="6406920" cy="3600360"/>
          </a:xfrm>
          <a:prstGeom prst="rect">
            <a:avLst/>
          </a:prstGeom>
          <a:ln w="0">
            <a:noFill/>
          </a:ln>
        </p:spPr>
      </p:sp>
      <p:sp>
        <p:nvSpPr>
          <p:cNvPr id="59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CustomShape 129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sldImg"/>
          </p:nvPr>
        </p:nvSpPr>
        <p:spPr>
          <a:xfrm>
            <a:off x="572400" y="1336320"/>
            <a:ext cx="6406920" cy="3600360"/>
          </a:xfrm>
          <a:prstGeom prst="rect">
            <a:avLst/>
          </a:prstGeom>
          <a:ln w="0">
            <a:noFill/>
          </a:ln>
        </p:spPr>
      </p:sp>
      <p:sp>
        <p:nvSpPr>
          <p:cNvPr id="59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CustomShape 117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sldImg"/>
          </p:nvPr>
        </p:nvSpPr>
        <p:spPr>
          <a:xfrm>
            <a:off x="572400" y="1336320"/>
            <a:ext cx="6406920" cy="3600360"/>
          </a:xfrm>
          <a:prstGeom prst="rect">
            <a:avLst/>
          </a:prstGeom>
          <a:ln w="0">
            <a:noFill/>
          </a:ln>
        </p:spPr>
      </p:sp>
      <p:sp>
        <p:nvSpPr>
          <p:cNvPr id="59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CustomShape 69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sldImg"/>
          </p:nvPr>
        </p:nvSpPr>
        <p:spPr>
          <a:xfrm>
            <a:off x="572400" y="1336320"/>
            <a:ext cx="6406920" cy="3600360"/>
          </a:xfrm>
          <a:prstGeom prst="rect">
            <a:avLst/>
          </a:prstGeom>
          <a:ln w="0">
            <a:noFill/>
          </a:ln>
        </p:spPr>
      </p:sp>
      <p:sp>
        <p:nvSpPr>
          <p:cNvPr id="60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2" name="CustomShape 121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sldImg"/>
          </p:nvPr>
        </p:nvSpPr>
        <p:spPr>
          <a:xfrm>
            <a:off x="572400" y="1336320"/>
            <a:ext cx="6406920" cy="3600360"/>
          </a:xfrm>
          <a:prstGeom prst="rect">
            <a:avLst/>
          </a:prstGeom>
          <a:ln w="0">
            <a:noFill/>
          </a:ln>
        </p:spPr>
      </p:sp>
      <p:sp>
        <p:nvSpPr>
          <p:cNvPr id="60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CustomShape 9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sldImg"/>
          </p:nvPr>
        </p:nvSpPr>
        <p:spPr>
          <a:xfrm>
            <a:off x="572400" y="1336320"/>
            <a:ext cx="6406920" cy="3600360"/>
          </a:xfrm>
          <a:prstGeom prst="rect">
            <a:avLst/>
          </a:prstGeom>
          <a:ln w="0">
            <a:noFill/>
          </a:ln>
        </p:spPr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8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61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sldImg"/>
          </p:nvPr>
        </p:nvSpPr>
        <p:spPr>
          <a:xfrm>
            <a:off x="572400" y="1336320"/>
            <a:ext cx="6406920" cy="3600360"/>
          </a:xfrm>
          <a:prstGeom prst="rect">
            <a:avLst/>
          </a:prstGeom>
          <a:ln w="0">
            <a:noFill/>
          </a:ln>
        </p:spPr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sldImg"/>
          </p:nvPr>
        </p:nvSpPr>
        <p:spPr>
          <a:xfrm>
            <a:off x="572400" y="1336320"/>
            <a:ext cx="6406920" cy="3600360"/>
          </a:xfrm>
          <a:prstGeom prst="rect">
            <a:avLst/>
          </a:prstGeom>
          <a:ln w="0">
            <a:noFill/>
          </a:ln>
        </p:spPr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sldImg"/>
          </p:nvPr>
        </p:nvSpPr>
        <p:spPr>
          <a:xfrm>
            <a:off x="572400" y="1336320"/>
            <a:ext cx="6406920" cy="3600360"/>
          </a:xfrm>
          <a:prstGeom prst="rect">
            <a:avLst/>
          </a:prstGeom>
          <a:ln w="0">
            <a:noFill/>
          </a:ln>
        </p:spPr>
      </p:sp>
      <p:sp>
        <p:nvSpPr>
          <p:cNvPr id="49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CustomShape 61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CustomShape 107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1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7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4.gif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5.gif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7.xml"/><Relationship Id="rId5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6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7.xml"/><Relationship Id="rId5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6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7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6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7.xml"/><Relationship Id="rId5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6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7.xml"/><Relationship Id="rId5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6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17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6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7.xml"/><Relationship Id="rId5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26.xml"/><Relationship Id="rId3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60000" y="333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Fundamentos de Algoritmos e Estrutura de Dados – Aula 05 - Grafos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540000" y="4680000"/>
            <a:ext cx="9172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Cegas (Sem Informação)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Imagem 421" descr=""/>
          <p:cNvPicPr/>
          <p:nvPr/>
        </p:nvPicPr>
        <p:blipFill>
          <a:blip r:embed="rId1"/>
          <a:stretch/>
        </p:blipFill>
        <p:spPr>
          <a:xfrm>
            <a:off x="1328760" y="1980000"/>
            <a:ext cx="7629120" cy="4410000"/>
          </a:xfrm>
          <a:prstGeom prst="rect">
            <a:avLst/>
          </a:prstGeom>
          <a:ln w="0">
            <a:noFill/>
          </a:ln>
        </p:spPr>
      </p:pic>
      <p:sp>
        <p:nvSpPr>
          <p:cNvPr id="227" name="CustomShape 5"/>
          <p:cNvSpPr/>
          <p:nvPr/>
        </p:nvSpPr>
        <p:spPr>
          <a:xfrm>
            <a:off x="3356640" y="1645920"/>
            <a:ext cx="376236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Problema: Arad → Bucharest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Cegas (Sem Informação)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2" name="Imagem 427" descr=""/>
          <p:cNvPicPr/>
          <p:nvPr/>
        </p:nvPicPr>
        <p:blipFill>
          <a:blip r:embed="rId1"/>
          <a:stretch/>
        </p:blipFill>
        <p:spPr>
          <a:xfrm>
            <a:off x="4959360" y="4552200"/>
            <a:ext cx="4572720" cy="2099880"/>
          </a:xfrm>
          <a:prstGeom prst="rect">
            <a:avLst/>
          </a:prstGeom>
          <a:ln w="0">
            <a:noFill/>
          </a:ln>
        </p:spPr>
      </p:pic>
      <p:pic>
        <p:nvPicPr>
          <p:cNvPr id="233" name="Imagem 428" descr=""/>
          <p:cNvPicPr/>
          <p:nvPr/>
        </p:nvPicPr>
        <p:blipFill>
          <a:blip r:embed="rId2"/>
          <a:stretch/>
        </p:blipFill>
        <p:spPr>
          <a:xfrm>
            <a:off x="74160" y="1486080"/>
            <a:ext cx="6176160" cy="3632760"/>
          </a:xfrm>
          <a:prstGeom prst="rect">
            <a:avLst/>
          </a:prstGeom>
          <a:ln w="0">
            <a:noFill/>
          </a:ln>
        </p:spPr>
      </p:pic>
      <p:sp>
        <p:nvSpPr>
          <p:cNvPr id="234" name="CustomShape 5"/>
          <p:cNvSpPr/>
          <p:nvPr/>
        </p:nvSpPr>
        <p:spPr>
          <a:xfrm>
            <a:off x="6025320" y="2835000"/>
            <a:ext cx="350676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Problema: Qual nodo expandir?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8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Cega: Profundidade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CustomShape 9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CustomShape 10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CustomShape 11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9" name="Imagem 5" descr=""/>
          <p:cNvPicPr/>
          <p:nvPr/>
        </p:nvPicPr>
        <p:blipFill>
          <a:blip r:embed="rId1"/>
          <a:stretch/>
        </p:blipFill>
        <p:spPr>
          <a:xfrm>
            <a:off x="6126480" y="1486080"/>
            <a:ext cx="3665880" cy="2527560"/>
          </a:xfrm>
          <a:prstGeom prst="rect">
            <a:avLst/>
          </a:prstGeom>
          <a:ln w="0">
            <a:noFill/>
          </a:ln>
        </p:spPr>
      </p:pic>
      <p:pic>
        <p:nvPicPr>
          <p:cNvPr id="240" name="" descr=""/>
          <p:cNvPicPr/>
          <p:nvPr/>
        </p:nvPicPr>
        <p:blipFill>
          <a:blip r:embed="rId2"/>
          <a:stretch/>
        </p:blipFill>
        <p:spPr>
          <a:xfrm>
            <a:off x="1260000" y="1468080"/>
            <a:ext cx="4138560" cy="5281560"/>
          </a:xfrm>
          <a:prstGeom prst="rect">
            <a:avLst/>
          </a:prstGeom>
          <a:ln w="0">
            <a:noFill/>
          </a:ln>
        </p:spPr>
      </p:pic>
      <p:sp>
        <p:nvSpPr>
          <p:cNvPr id="241" name=""/>
          <p:cNvSpPr/>
          <p:nvPr/>
        </p:nvSpPr>
        <p:spPr>
          <a:xfrm>
            <a:off x="1080000" y="2700000"/>
            <a:ext cx="4678560" cy="3958560"/>
          </a:xfrm>
          <a:prstGeom prst="rect">
            <a:avLst/>
          </a:prstGeom>
          <a:solidFill>
            <a:srgbClr val="2a6099"/>
          </a:solidFill>
          <a:ln w="0">
            <a:solidFill>
              <a:srgbClr val="2a609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2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Cega: Profundidade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CustomShape 1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CustomShape 14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CustomShape 15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6" name="Imagem 7" descr=""/>
          <p:cNvPicPr/>
          <p:nvPr/>
        </p:nvPicPr>
        <p:blipFill>
          <a:blip r:embed="rId1"/>
          <a:stretch/>
        </p:blipFill>
        <p:spPr>
          <a:xfrm>
            <a:off x="6126480" y="1486080"/>
            <a:ext cx="3665880" cy="2527560"/>
          </a:xfrm>
          <a:prstGeom prst="rect">
            <a:avLst/>
          </a:prstGeom>
          <a:ln w="0">
            <a:noFill/>
          </a:ln>
        </p:spPr>
      </p:pic>
      <p:pic>
        <p:nvPicPr>
          <p:cNvPr id="247" name="" descr=""/>
          <p:cNvPicPr/>
          <p:nvPr/>
        </p:nvPicPr>
        <p:blipFill>
          <a:blip r:embed="rId2"/>
          <a:stretch/>
        </p:blipFill>
        <p:spPr>
          <a:xfrm>
            <a:off x="1440000" y="1440000"/>
            <a:ext cx="4103640" cy="5370480"/>
          </a:xfrm>
          <a:prstGeom prst="rect">
            <a:avLst/>
          </a:prstGeom>
          <a:ln w="0">
            <a:noFill/>
          </a:ln>
        </p:spPr>
      </p:pic>
      <p:sp>
        <p:nvSpPr>
          <p:cNvPr id="248" name=""/>
          <p:cNvSpPr/>
          <p:nvPr/>
        </p:nvSpPr>
        <p:spPr>
          <a:xfrm>
            <a:off x="1440000" y="3852000"/>
            <a:ext cx="4678560" cy="3058560"/>
          </a:xfrm>
          <a:prstGeom prst="rect">
            <a:avLst/>
          </a:prstGeom>
          <a:solidFill>
            <a:srgbClr val="2a6099"/>
          </a:solidFill>
          <a:ln w="0">
            <a:solidFill>
              <a:srgbClr val="2a609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249" name="Imagem 15" descr=""/>
          <p:cNvPicPr/>
          <p:nvPr/>
        </p:nvPicPr>
        <p:blipFill>
          <a:blip r:embed="rId3"/>
          <a:stretch/>
        </p:blipFill>
        <p:spPr>
          <a:xfrm>
            <a:off x="6126840" y="1486440"/>
            <a:ext cx="3665880" cy="252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7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Cega: Profundidade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CustomShape 18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CustomShape 19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CustomShape 20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4" name="Imagem 8" descr=""/>
          <p:cNvPicPr/>
          <p:nvPr/>
        </p:nvPicPr>
        <p:blipFill>
          <a:blip r:embed="rId1"/>
          <a:stretch/>
        </p:blipFill>
        <p:spPr>
          <a:xfrm>
            <a:off x="6126480" y="1486080"/>
            <a:ext cx="3665880" cy="2527560"/>
          </a:xfrm>
          <a:prstGeom prst="rect">
            <a:avLst/>
          </a:prstGeom>
          <a:ln w="0">
            <a:noFill/>
          </a:ln>
        </p:spPr>
      </p:pic>
      <p:pic>
        <p:nvPicPr>
          <p:cNvPr id="255" name="" descr=""/>
          <p:cNvPicPr/>
          <p:nvPr/>
        </p:nvPicPr>
        <p:blipFill>
          <a:blip r:embed="rId2"/>
          <a:stretch/>
        </p:blipFill>
        <p:spPr>
          <a:xfrm>
            <a:off x="1260000" y="1468080"/>
            <a:ext cx="4138560" cy="5281560"/>
          </a:xfrm>
          <a:prstGeom prst="rect">
            <a:avLst/>
          </a:prstGeom>
          <a:ln w="0">
            <a:noFill/>
          </a:ln>
        </p:spPr>
      </p:pic>
      <p:sp>
        <p:nvSpPr>
          <p:cNvPr id="256" name=""/>
          <p:cNvSpPr/>
          <p:nvPr/>
        </p:nvSpPr>
        <p:spPr>
          <a:xfrm>
            <a:off x="1080000" y="3960000"/>
            <a:ext cx="4678560" cy="2698560"/>
          </a:xfrm>
          <a:prstGeom prst="rect">
            <a:avLst/>
          </a:prstGeom>
          <a:solidFill>
            <a:srgbClr val="2a6099"/>
          </a:solidFill>
          <a:ln w="0">
            <a:solidFill>
              <a:srgbClr val="2a609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48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Cega: Profundidade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CustomShape 49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CustomShape 50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CustomShape 51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1" name="Imagem 14" descr=""/>
          <p:cNvPicPr/>
          <p:nvPr/>
        </p:nvPicPr>
        <p:blipFill>
          <a:blip r:embed="rId1"/>
          <a:stretch/>
        </p:blipFill>
        <p:spPr>
          <a:xfrm>
            <a:off x="6126480" y="1486080"/>
            <a:ext cx="3665880" cy="2527560"/>
          </a:xfrm>
          <a:prstGeom prst="rect">
            <a:avLst/>
          </a:prstGeom>
          <a:ln w="0">
            <a:noFill/>
          </a:ln>
        </p:spPr>
      </p:pic>
      <p:pic>
        <p:nvPicPr>
          <p:cNvPr id="262" name="" descr=""/>
          <p:cNvPicPr/>
          <p:nvPr/>
        </p:nvPicPr>
        <p:blipFill>
          <a:blip r:embed="rId2"/>
          <a:stretch/>
        </p:blipFill>
        <p:spPr>
          <a:xfrm>
            <a:off x="1260000" y="1468080"/>
            <a:ext cx="4138560" cy="5281560"/>
          </a:xfrm>
          <a:prstGeom prst="rect">
            <a:avLst/>
          </a:prstGeom>
          <a:ln w="0">
            <a:noFill/>
          </a:ln>
        </p:spPr>
      </p:pic>
      <p:sp>
        <p:nvSpPr>
          <p:cNvPr id="263" name=""/>
          <p:cNvSpPr/>
          <p:nvPr/>
        </p:nvSpPr>
        <p:spPr>
          <a:xfrm>
            <a:off x="1080000" y="4680000"/>
            <a:ext cx="4678560" cy="1978560"/>
          </a:xfrm>
          <a:prstGeom prst="rect">
            <a:avLst/>
          </a:prstGeom>
          <a:solidFill>
            <a:srgbClr val="2a6099"/>
          </a:solidFill>
          <a:ln w="0">
            <a:solidFill>
              <a:srgbClr val="2a609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22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Cega: Profundidade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CustomShape 2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CustomShape 24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CustomShape 25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8" name="Imagem 9" descr=""/>
          <p:cNvPicPr/>
          <p:nvPr/>
        </p:nvPicPr>
        <p:blipFill>
          <a:blip r:embed="rId1"/>
          <a:stretch/>
        </p:blipFill>
        <p:spPr>
          <a:xfrm>
            <a:off x="6126480" y="1486080"/>
            <a:ext cx="3665880" cy="2527560"/>
          </a:xfrm>
          <a:prstGeom prst="rect">
            <a:avLst/>
          </a:prstGeom>
          <a:ln w="0">
            <a:noFill/>
          </a:ln>
        </p:spPr>
      </p:pic>
      <p:pic>
        <p:nvPicPr>
          <p:cNvPr id="269" name="" descr=""/>
          <p:cNvPicPr/>
          <p:nvPr/>
        </p:nvPicPr>
        <p:blipFill>
          <a:blip r:embed="rId2"/>
          <a:stretch/>
        </p:blipFill>
        <p:spPr>
          <a:xfrm>
            <a:off x="1260000" y="1468080"/>
            <a:ext cx="4138560" cy="5281560"/>
          </a:xfrm>
          <a:prstGeom prst="rect">
            <a:avLst/>
          </a:prstGeom>
          <a:ln w="0">
            <a:noFill/>
          </a:ln>
        </p:spPr>
      </p:pic>
      <p:sp>
        <p:nvSpPr>
          <p:cNvPr id="270" name=""/>
          <p:cNvSpPr/>
          <p:nvPr/>
        </p:nvSpPr>
        <p:spPr>
          <a:xfrm>
            <a:off x="1080000" y="5760000"/>
            <a:ext cx="4678560" cy="898560"/>
          </a:xfrm>
          <a:prstGeom prst="rect">
            <a:avLst/>
          </a:prstGeom>
          <a:solidFill>
            <a:srgbClr val="2a6099"/>
          </a:solidFill>
          <a:ln w="0">
            <a:solidFill>
              <a:srgbClr val="2a609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27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Cega: Profundidade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CustomShape 28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CustomShape 29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CustomShape 30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5" name="Imagem 10" descr=""/>
          <p:cNvPicPr/>
          <p:nvPr/>
        </p:nvPicPr>
        <p:blipFill>
          <a:blip r:embed="rId1"/>
          <a:stretch/>
        </p:blipFill>
        <p:spPr>
          <a:xfrm>
            <a:off x="6126480" y="1486080"/>
            <a:ext cx="3665880" cy="2527560"/>
          </a:xfrm>
          <a:prstGeom prst="rect">
            <a:avLst/>
          </a:prstGeom>
          <a:ln w="0">
            <a:noFill/>
          </a:ln>
        </p:spPr>
      </p:pic>
      <p:pic>
        <p:nvPicPr>
          <p:cNvPr id="276" name="" descr=""/>
          <p:cNvPicPr/>
          <p:nvPr/>
        </p:nvPicPr>
        <p:blipFill>
          <a:blip r:embed="rId2"/>
          <a:stretch/>
        </p:blipFill>
        <p:spPr>
          <a:xfrm>
            <a:off x="1260000" y="1468080"/>
            <a:ext cx="4138560" cy="5281560"/>
          </a:xfrm>
          <a:prstGeom prst="rect">
            <a:avLst/>
          </a:prstGeom>
          <a:ln w="0">
            <a:noFill/>
          </a:ln>
        </p:spPr>
      </p:pic>
      <p:sp>
        <p:nvSpPr>
          <p:cNvPr id="277" name=""/>
          <p:cNvSpPr/>
          <p:nvPr/>
        </p:nvSpPr>
        <p:spPr>
          <a:xfrm>
            <a:off x="5400000" y="4320000"/>
            <a:ext cx="359856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Não Garante a melhor solução!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Ciclos devem ser tratados!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Cega: Largura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CustomShape 4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2" name="Imagem 6" descr=""/>
          <p:cNvPicPr/>
          <p:nvPr/>
        </p:nvPicPr>
        <p:blipFill>
          <a:blip r:embed="rId1"/>
          <a:stretch/>
        </p:blipFill>
        <p:spPr>
          <a:xfrm>
            <a:off x="6126480" y="1486080"/>
            <a:ext cx="3665880" cy="2527560"/>
          </a:xfrm>
          <a:prstGeom prst="rect">
            <a:avLst/>
          </a:prstGeom>
          <a:ln w="0">
            <a:noFill/>
          </a:ln>
        </p:spPr>
      </p:pic>
      <p:pic>
        <p:nvPicPr>
          <p:cNvPr id="283" name="" descr=""/>
          <p:cNvPicPr/>
          <p:nvPr/>
        </p:nvPicPr>
        <p:blipFill>
          <a:blip r:embed="rId2"/>
          <a:stretch/>
        </p:blipFill>
        <p:spPr>
          <a:xfrm>
            <a:off x="180000" y="1951200"/>
            <a:ext cx="6118560" cy="3807360"/>
          </a:xfrm>
          <a:prstGeom prst="rect">
            <a:avLst/>
          </a:prstGeom>
          <a:ln w="0">
            <a:noFill/>
          </a:ln>
        </p:spPr>
      </p:pic>
      <p:sp>
        <p:nvSpPr>
          <p:cNvPr id="284" name=""/>
          <p:cNvSpPr/>
          <p:nvPr/>
        </p:nvSpPr>
        <p:spPr>
          <a:xfrm>
            <a:off x="360000" y="2520000"/>
            <a:ext cx="5758560" cy="3958560"/>
          </a:xfrm>
          <a:prstGeom prst="rect">
            <a:avLst/>
          </a:prstGeom>
          <a:solidFill>
            <a:srgbClr val="2a6099"/>
          </a:solidFill>
          <a:ln w="0">
            <a:solidFill>
              <a:srgbClr val="2a609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32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Cega: Largura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CustomShape 3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CustomShape 34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CustomShape 35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9" name="Imagem 11" descr=""/>
          <p:cNvPicPr/>
          <p:nvPr/>
        </p:nvPicPr>
        <p:blipFill>
          <a:blip r:embed="rId1"/>
          <a:stretch/>
        </p:blipFill>
        <p:spPr>
          <a:xfrm>
            <a:off x="6126480" y="1486080"/>
            <a:ext cx="3665880" cy="2527560"/>
          </a:xfrm>
          <a:prstGeom prst="rect">
            <a:avLst/>
          </a:prstGeom>
          <a:ln w="0">
            <a:noFill/>
          </a:ln>
        </p:spPr>
      </p:pic>
      <p:pic>
        <p:nvPicPr>
          <p:cNvPr id="290" name="" descr=""/>
          <p:cNvPicPr/>
          <p:nvPr/>
        </p:nvPicPr>
        <p:blipFill>
          <a:blip r:embed="rId2"/>
          <a:stretch/>
        </p:blipFill>
        <p:spPr>
          <a:xfrm>
            <a:off x="180000" y="1951200"/>
            <a:ext cx="6118560" cy="3807360"/>
          </a:xfrm>
          <a:prstGeom prst="rect">
            <a:avLst/>
          </a:prstGeom>
          <a:ln w="0">
            <a:noFill/>
          </a:ln>
        </p:spPr>
      </p:pic>
      <p:sp>
        <p:nvSpPr>
          <p:cNvPr id="291" name=""/>
          <p:cNvSpPr/>
          <p:nvPr/>
        </p:nvSpPr>
        <p:spPr>
          <a:xfrm>
            <a:off x="360000" y="3240000"/>
            <a:ext cx="5758560" cy="3238560"/>
          </a:xfrm>
          <a:prstGeom prst="rect">
            <a:avLst/>
          </a:prstGeom>
          <a:solidFill>
            <a:srgbClr val="2a6099"/>
          </a:solidFill>
          <a:ln w="0">
            <a:solidFill>
              <a:srgbClr val="2a609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Grafos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Busca Profundidade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Busca Largura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Busca A*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Dijkstra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37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Cega: Largura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CustomShape 38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CustomShape 39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CustomShape 40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6" name="Imagem 12" descr=""/>
          <p:cNvPicPr/>
          <p:nvPr/>
        </p:nvPicPr>
        <p:blipFill>
          <a:blip r:embed="rId1"/>
          <a:stretch/>
        </p:blipFill>
        <p:spPr>
          <a:xfrm>
            <a:off x="6126480" y="1486080"/>
            <a:ext cx="3665880" cy="2527560"/>
          </a:xfrm>
          <a:prstGeom prst="rect">
            <a:avLst/>
          </a:prstGeom>
          <a:ln w="0">
            <a:noFill/>
          </a:ln>
        </p:spPr>
      </p:pic>
      <p:pic>
        <p:nvPicPr>
          <p:cNvPr id="297" name="" descr=""/>
          <p:cNvPicPr/>
          <p:nvPr/>
        </p:nvPicPr>
        <p:blipFill>
          <a:blip r:embed="rId2"/>
          <a:stretch/>
        </p:blipFill>
        <p:spPr>
          <a:xfrm>
            <a:off x="180000" y="1951200"/>
            <a:ext cx="6118560" cy="3807360"/>
          </a:xfrm>
          <a:prstGeom prst="rect">
            <a:avLst/>
          </a:prstGeom>
          <a:ln w="0">
            <a:noFill/>
          </a:ln>
        </p:spPr>
      </p:pic>
      <p:sp>
        <p:nvSpPr>
          <p:cNvPr id="298" name=""/>
          <p:cNvSpPr/>
          <p:nvPr/>
        </p:nvSpPr>
        <p:spPr>
          <a:xfrm>
            <a:off x="360000" y="4500000"/>
            <a:ext cx="5758560" cy="1978560"/>
          </a:xfrm>
          <a:prstGeom prst="rect">
            <a:avLst/>
          </a:prstGeom>
          <a:solidFill>
            <a:srgbClr val="2a6099"/>
          </a:solidFill>
          <a:ln w="0">
            <a:solidFill>
              <a:srgbClr val="2a609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42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Cega: Largura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CustomShape 4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CustomShape 44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CustomShape 45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3" name="Imagem 13" descr=""/>
          <p:cNvPicPr/>
          <p:nvPr/>
        </p:nvPicPr>
        <p:blipFill>
          <a:blip r:embed="rId1"/>
          <a:stretch/>
        </p:blipFill>
        <p:spPr>
          <a:xfrm>
            <a:off x="6126480" y="1486080"/>
            <a:ext cx="3665880" cy="2527560"/>
          </a:xfrm>
          <a:prstGeom prst="rect">
            <a:avLst/>
          </a:prstGeom>
          <a:ln w="0">
            <a:noFill/>
          </a:ln>
        </p:spPr>
      </p:pic>
      <p:pic>
        <p:nvPicPr>
          <p:cNvPr id="304" name="" descr=""/>
          <p:cNvPicPr/>
          <p:nvPr/>
        </p:nvPicPr>
        <p:blipFill>
          <a:blip r:embed="rId2"/>
          <a:stretch/>
        </p:blipFill>
        <p:spPr>
          <a:xfrm>
            <a:off x="180000" y="1951200"/>
            <a:ext cx="6118560" cy="3807360"/>
          </a:xfrm>
          <a:prstGeom prst="rect">
            <a:avLst/>
          </a:prstGeom>
          <a:ln w="0">
            <a:noFill/>
          </a:ln>
        </p:spPr>
      </p:pic>
      <p:sp>
        <p:nvSpPr>
          <p:cNvPr id="305" name=""/>
          <p:cNvSpPr/>
          <p:nvPr/>
        </p:nvSpPr>
        <p:spPr>
          <a:xfrm>
            <a:off x="6480000" y="4320000"/>
            <a:ext cx="359856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Garante a melhor solução!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Ciclos devem ser tratados!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Cega: Largura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CustomShape 4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CustomShape 5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Bons resultados para arvores com pouca profundidade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Caso contrário, o custo computacional é alto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Exemplo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Ramificação b=10, 1 M nodos/seg , 1 KB por node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1" name="Imagem 3" descr=""/>
          <p:cNvPicPr/>
          <p:nvPr/>
        </p:nvPicPr>
        <p:blipFill>
          <a:blip r:embed="rId1"/>
          <a:stretch/>
        </p:blipFill>
        <p:spPr>
          <a:xfrm>
            <a:off x="1904760" y="3568680"/>
            <a:ext cx="6638040" cy="288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Heurística (Informada)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CustomShape 4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CustomShape 5"/>
          <p:cNvSpPr/>
          <p:nvPr/>
        </p:nvSpPr>
        <p:spPr>
          <a:xfrm>
            <a:off x="360000" y="185976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Utiliza uma função heurística para determinar a próxima expansão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Problema: Procurar um barco no oceano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889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Cega: M2 por M2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889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Heurística: Corrente Marítima, Ventos, ...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7" name="Picture 4" descr="Prevailing Westerlies and Trade Winds"/>
          <p:cNvPicPr/>
          <p:nvPr/>
        </p:nvPicPr>
        <p:blipFill>
          <a:blip r:embed="rId1"/>
          <a:stretch/>
        </p:blipFill>
        <p:spPr>
          <a:xfrm>
            <a:off x="2793600" y="3394800"/>
            <a:ext cx="4955400" cy="325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Heurística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CustomShape 4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2" name="Picture 2" descr="Romania A* gif"/>
          <p:cNvPicPr/>
          <p:nvPr/>
        </p:nvPicPr>
        <p:blipFill>
          <a:blip r:embed="rId1"/>
          <a:stretch/>
        </p:blipFill>
        <p:spPr>
          <a:xfrm>
            <a:off x="1138320" y="1733040"/>
            <a:ext cx="7795440" cy="467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Heurística: “Ambiciosa” (Greedy Search)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CustomShape 4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CustomShape 5"/>
          <p:cNvSpPr/>
          <p:nvPr/>
        </p:nvSpPr>
        <p:spPr>
          <a:xfrm>
            <a:off x="205560" y="169704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f(n) = h(n)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h(n): Custo de n até folha (n→destino)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8" name="Imagem 6" descr=""/>
          <p:cNvPicPr/>
          <p:nvPr/>
        </p:nvPicPr>
        <p:blipFill>
          <a:blip r:embed="rId1"/>
          <a:stretch/>
        </p:blipFill>
        <p:spPr>
          <a:xfrm>
            <a:off x="8310600" y="1355400"/>
            <a:ext cx="1407960" cy="3503880"/>
          </a:xfrm>
          <a:prstGeom prst="rect">
            <a:avLst/>
          </a:prstGeom>
          <a:ln w="0">
            <a:noFill/>
          </a:ln>
        </p:spPr>
      </p:pic>
      <p:pic>
        <p:nvPicPr>
          <p:cNvPr id="329" name="Imagem 2" descr=""/>
          <p:cNvPicPr/>
          <p:nvPr/>
        </p:nvPicPr>
        <p:blipFill>
          <a:blip r:embed="rId2"/>
          <a:stretch/>
        </p:blipFill>
        <p:spPr>
          <a:xfrm>
            <a:off x="173160" y="2745360"/>
            <a:ext cx="8054640" cy="3115440"/>
          </a:xfrm>
          <a:prstGeom prst="rect">
            <a:avLst/>
          </a:prstGeom>
          <a:ln w="0">
            <a:noFill/>
          </a:ln>
        </p:spPr>
      </p:pic>
      <p:pic>
        <p:nvPicPr>
          <p:cNvPr id="330" name="Imagem 1" descr=""/>
          <p:cNvPicPr/>
          <p:nvPr/>
        </p:nvPicPr>
        <p:blipFill>
          <a:blip r:embed="rId3"/>
          <a:stretch/>
        </p:blipFill>
        <p:spPr>
          <a:xfrm>
            <a:off x="4860000" y="4500000"/>
            <a:ext cx="4068000" cy="218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Heurística: A*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CustomShape 5"/>
          <p:cNvSpPr/>
          <p:nvPr/>
        </p:nvSpPr>
        <p:spPr>
          <a:xfrm>
            <a:off x="205560" y="169704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f(n) = g(n) + h(n)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5" name="Imagem 458" descr=""/>
          <p:cNvPicPr/>
          <p:nvPr/>
        </p:nvPicPr>
        <p:blipFill>
          <a:blip r:embed="rId1"/>
          <a:stretch/>
        </p:blipFill>
        <p:spPr>
          <a:xfrm>
            <a:off x="6012000" y="4629600"/>
            <a:ext cx="4068000" cy="2182680"/>
          </a:xfrm>
          <a:prstGeom prst="rect">
            <a:avLst/>
          </a:prstGeom>
          <a:ln w="0">
            <a:noFill/>
          </a:ln>
        </p:spPr>
      </p:pic>
      <p:pic>
        <p:nvPicPr>
          <p:cNvPr id="336" name="Imagem 6" descr=""/>
          <p:cNvPicPr/>
          <p:nvPr/>
        </p:nvPicPr>
        <p:blipFill>
          <a:blip r:embed="rId2"/>
          <a:stretch/>
        </p:blipFill>
        <p:spPr>
          <a:xfrm>
            <a:off x="8310600" y="1536840"/>
            <a:ext cx="1407960" cy="3503880"/>
          </a:xfrm>
          <a:prstGeom prst="rect">
            <a:avLst/>
          </a:prstGeom>
          <a:ln w="0">
            <a:noFill/>
          </a:ln>
        </p:spPr>
      </p:pic>
      <p:pic>
        <p:nvPicPr>
          <p:cNvPr id="337" name="Imagem 2" descr=""/>
          <p:cNvPicPr/>
          <p:nvPr/>
        </p:nvPicPr>
        <p:blipFill>
          <a:blip r:embed="rId3"/>
          <a:stretch/>
        </p:blipFill>
        <p:spPr>
          <a:xfrm>
            <a:off x="4015440" y="1721160"/>
            <a:ext cx="1255680" cy="54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Heurística: A*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CustomShape 5"/>
          <p:cNvSpPr/>
          <p:nvPr/>
        </p:nvSpPr>
        <p:spPr>
          <a:xfrm>
            <a:off x="205560" y="169704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2" name="Imagem 458" descr=""/>
          <p:cNvPicPr/>
          <p:nvPr/>
        </p:nvPicPr>
        <p:blipFill>
          <a:blip r:embed="rId1"/>
          <a:stretch/>
        </p:blipFill>
        <p:spPr>
          <a:xfrm>
            <a:off x="6010920" y="4629600"/>
            <a:ext cx="4068000" cy="2182680"/>
          </a:xfrm>
          <a:prstGeom prst="rect">
            <a:avLst/>
          </a:prstGeom>
          <a:ln w="0">
            <a:noFill/>
          </a:ln>
        </p:spPr>
      </p:pic>
      <p:pic>
        <p:nvPicPr>
          <p:cNvPr id="343" name="Imagem 6" descr=""/>
          <p:cNvPicPr/>
          <p:nvPr/>
        </p:nvPicPr>
        <p:blipFill>
          <a:blip r:embed="rId2"/>
          <a:stretch/>
        </p:blipFill>
        <p:spPr>
          <a:xfrm>
            <a:off x="8310600" y="1536840"/>
            <a:ext cx="1407960" cy="3503880"/>
          </a:xfrm>
          <a:prstGeom prst="rect">
            <a:avLst/>
          </a:prstGeom>
          <a:ln w="0">
            <a:noFill/>
          </a:ln>
        </p:spPr>
      </p:pic>
      <p:pic>
        <p:nvPicPr>
          <p:cNvPr id="344" name="Imagem 2" descr=""/>
          <p:cNvPicPr/>
          <p:nvPr/>
        </p:nvPicPr>
        <p:blipFill>
          <a:blip r:embed="rId3"/>
          <a:stretch/>
        </p:blipFill>
        <p:spPr>
          <a:xfrm>
            <a:off x="4015440" y="1721160"/>
            <a:ext cx="1255680" cy="541080"/>
          </a:xfrm>
          <a:prstGeom prst="rect">
            <a:avLst/>
          </a:prstGeom>
          <a:ln w="0">
            <a:noFill/>
          </a:ln>
        </p:spPr>
      </p:pic>
      <p:pic>
        <p:nvPicPr>
          <p:cNvPr id="345" name="Imagem 3" descr=""/>
          <p:cNvPicPr/>
          <p:nvPr/>
        </p:nvPicPr>
        <p:blipFill>
          <a:blip r:embed="rId4"/>
          <a:stretch/>
        </p:blipFill>
        <p:spPr>
          <a:xfrm>
            <a:off x="1004400" y="1721160"/>
            <a:ext cx="7304400" cy="128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Heurística: A*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CustomShape 5"/>
          <p:cNvSpPr/>
          <p:nvPr/>
        </p:nvSpPr>
        <p:spPr>
          <a:xfrm>
            <a:off x="205560" y="169704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0" name="Imagem 458" descr=""/>
          <p:cNvPicPr/>
          <p:nvPr/>
        </p:nvPicPr>
        <p:blipFill>
          <a:blip r:embed="rId1"/>
          <a:stretch/>
        </p:blipFill>
        <p:spPr>
          <a:xfrm>
            <a:off x="6010920" y="4629600"/>
            <a:ext cx="4068000" cy="2182680"/>
          </a:xfrm>
          <a:prstGeom prst="rect">
            <a:avLst/>
          </a:prstGeom>
          <a:ln w="0">
            <a:noFill/>
          </a:ln>
        </p:spPr>
      </p:pic>
      <p:pic>
        <p:nvPicPr>
          <p:cNvPr id="351" name="Imagem 6" descr=""/>
          <p:cNvPicPr/>
          <p:nvPr/>
        </p:nvPicPr>
        <p:blipFill>
          <a:blip r:embed="rId2"/>
          <a:stretch/>
        </p:blipFill>
        <p:spPr>
          <a:xfrm>
            <a:off x="8310600" y="1536840"/>
            <a:ext cx="1407960" cy="3503880"/>
          </a:xfrm>
          <a:prstGeom prst="rect">
            <a:avLst/>
          </a:prstGeom>
          <a:ln w="0">
            <a:noFill/>
          </a:ln>
        </p:spPr>
      </p:pic>
      <p:pic>
        <p:nvPicPr>
          <p:cNvPr id="352" name="Imagem 4" descr=""/>
          <p:cNvPicPr/>
          <p:nvPr/>
        </p:nvPicPr>
        <p:blipFill>
          <a:blip r:embed="rId3"/>
          <a:stretch/>
        </p:blipFill>
        <p:spPr>
          <a:xfrm>
            <a:off x="-5040" y="1737000"/>
            <a:ext cx="7972920" cy="179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Heurística: A*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CustomShape 5"/>
          <p:cNvSpPr/>
          <p:nvPr/>
        </p:nvSpPr>
        <p:spPr>
          <a:xfrm>
            <a:off x="205560" y="169704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7" name="Imagem 458" descr=""/>
          <p:cNvPicPr/>
          <p:nvPr/>
        </p:nvPicPr>
        <p:blipFill>
          <a:blip r:embed="rId1"/>
          <a:stretch/>
        </p:blipFill>
        <p:spPr>
          <a:xfrm>
            <a:off x="6010920" y="4629600"/>
            <a:ext cx="4068000" cy="2182680"/>
          </a:xfrm>
          <a:prstGeom prst="rect">
            <a:avLst/>
          </a:prstGeom>
          <a:ln w="0">
            <a:noFill/>
          </a:ln>
        </p:spPr>
      </p:pic>
      <p:pic>
        <p:nvPicPr>
          <p:cNvPr id="358" name="Imagem 6" descr=""/>
          <p:cNvPicPr/>
          <p:nvPr/>
        </p:nvPicPr>
        <p:blipFill>
          <a:blip r:embed="rId2"/>
          <a:stretch/>
        </p:blipFill>
        <p:spPr>
          <a:xfrm>
            <a:off x="8310600" y="1536840"/>
            <a:ext cx="1407960" cy="3503880"/>
          </a:xfrm>
          <a:prstGeom prst="rect">
            <a:avLst/>
          </a:prstGeom>
          <a:ln w="0">
            <a:noFill/>
          </a:ln>
        </p:spPr>
      </p:pic>
      <p:pic>
        <p:nvPicPr>
          <p:cNvPr id="359" name="Imagem 4" descr=""/>
          <p:cNvPicPr/>
          <p:nvPr/>
        </p:nvPicPr>
        <p:blipFill>
          <a:blip r:embed="rId3"/>
          <a:stretch/>
        </p:blipFill>
        <p:spPr>
          <a:xfrm>
            <a:off x="0" y="1769040"/>
            <a:ext cx="8116200" cy="251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62"/>
          <p:cNvSpPr/>
          <p:nvPr/>
        </p:nvSpPr>
        <p:spPr>
          <a:xfrm>
            <a:off x="360000" y="333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Grafos – Conceitos Básicos e Aplicações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Heurística: A*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CustomShape 5"/>
          <p:cNvSpPr/>
          <p:nvPr/>
        </p:nvSpPr>
        <p:spPr>
          <a:xfrm>
            <a:off x="205560" y="169704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4" name="Imagem 458" descr=""/>
          <p:cNvPicPr/>
          <p:nvPr/>
        </p:nvPicPr>
        <p:blipFill>
          <a:blip r:embed="rId1"/>
          <a:stretch/>
        </p:blipFill>
        <p:spPr>
          <a:xfrm>
            <a:off x="6010920" y="4629600"/>
            <a:ext cx="4068000" cy="2182680"/>
          </a:xfrm>
          <a:prstGeom prst="rect">
            <a:avLst/>
          </a:prstGeom>
          <a:ln w="0">
            <a:noFill/>
          </a:ln>
        </p:spPr>
      </p:pic>
      <p:pic>
        <p:nvPicPr>
          <p:cNvPr id="365" name="Imagem 6" descr=""/>
          <p:cNvPicPr/>
          <p:nvPr/>
        </p:nvPicPr>
        <p:blipFill>
          <a:blip r:embed="rId2"/>
          <a:stretch/>
        </p:blipFill>
        <p:spPr>
          <a:xfrm>
            <a:off x="8310600" y="1536840"/>
            <a:ext cx="1407960" cy="3503880"/>
          </a:xfrm>
          <a:prstGeom prst="rect">
            <a:avLst/>
          </a:prstGeom>
          <a:ln w="0">
            <a:noFill/>
          </a:ln>
        </p:spPr>
      </p:pic>
      <p:pic>
        <p:nvPicPr>
          <p:cNvPr id="366" name="Imagem 4" descr=""/>
          <p:cNvPicPr/>
          <p:nvPr/>
        </p:nvPicPr>
        <p:blipFill>
          <a:blip r:embed="rId3"/>
          <a:stretch/>
        </p:blipFill>
        <p:spPr>
          <a:xfrm>
            <a:off x="0" y="1769040"/>
            <a:ext cx="8116200" cy="2511360"/>
          </a:xfrm>
          <a:prstGeom prst="rect">
            <a:avLst/>
          </a:prstGeom>
          <a:ln w="0">
            <a:noFill/>
          </a:ln>
        </p:spPr>
      </p:pic>
      <p:pic>
        <p:nvPicPr>
          <p:cNvPr id="367" name="Imagem 2" descr=""/>
          <p:cNvPicPr/>
          <p:nvPr/>
        </p:nvPicPr>
        <p:blipFill>
          <a:blip r:embed="rId4"/>
          <a:stretch/>
        </p:blipFill>
        <p:spPr>
          <a:xfrm>
            <a:off x="93600" y="1697040"/>
            <a:ext cx="8215560" cy="274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Heurística: A*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CustomShape 5"/>
          <p:cNvSpPr/>
          <p:nvPr/>
        </p:nvSpPr>
        <p:spPr>
          <a:xfrm>
            <a:off x="205560" y="169704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2" name="Imagem 458" descr=""/>
          <p:cNvPicPr/>
          <p:nvPr/>
        </p:nvPicPr>
        <p:blipFill>
          <a:blip r:embed="rId1"/>
          <a:stretch/>
        </p:blipFill>
        <p:spPr>
          <a:xfrm>
            <a:off x="6289200" y="4964040"/>
            <a:ext cx="3789720" cy="1848240"/>
          </a:xfrm>
          <a:prstGeom prst="rect">
            <a:avLst/>
          </a:prstGeom>
          <a:ln w="0">
            <a:noFill/>
          </a:ln>
        </p:spPr>
      </p:pic>
      <p:pic>
        <p:nvPicPr>
          <p:cNvPr id="373" name="Imagem 6" descr=""/>
          <p:cNvPicPr/>
          <p:nvPr/>
        </p:nvPicPr>
        <p:blipFill>
          <a:blip r:embed="rId2"/>
          <a:stretch/>
        </p:blipFill>
        <p:spPr>
          <a:xfrm>
            <a:off x="8310600" y="1536840"/>
            <a:ext cx="1407960" cy="3503880"/>
          </a:xfrm>
          <a:prstGeom prst="rect">
            <a:avLst/>
          </a:prstGeom>
          <a:ln w="0">
            <a:noFill/>
          </a:ln>
        </p:spPr>
      </p:pic>
      <p:pic>
        <p:nvPicPr>
          <p:cNvPr id="374" name="Imagem 3" descr=""/>
          <p:cNvPicPr/>
          <p:nvPr/>
        </p:nvPicPr>
        <p:blipFill>
          <a:blip r:embed="rId3"/>
          <a:stretch/>
        </p:blipFill>
        <p:spPr>
          <a:xfrm>
            <a:off x="205560" y="1697040"/>
            <a:ext cx="8195040" cy="326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08"/>
          <p:cNvSpPr/>
          <p:nvPr/>
        </p:nvSpPr>
        <p:spPr>
          <a:xfrm>
            <a:off x="360000" y="333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Grafos – Caminho Mínimo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Algoritmo de Dijkstra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CustomShape 4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CustomShape 5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Edsger Dijskstra – 1959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Caminho mais curto em grafo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 A para F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1" name="Imagem 470" descr=""/>
          <p:cNvPicPr/>
          <p:nvPr/>
        </p:nvPicPr>
        <p:blipFill>
          <a:blip r:embed="rId1"/>
          <a:stretch/>
        </p:blipFill>
        <p:spPr>
          <a:xfrm>
            <a:off x="704520" y="3693240"/>
            <a:ext cx="3903840" cy="1650240"/>
          </a:xfrm>
          <a:prstGeom prst="rect">
            <a:avLst/>
          </a:prstGeom>
          <a:ln w="0">
            <a:noFill/>
          </a:ln>
        </p:spPr>
      </p:pic>
      <p:pic>
        <p:nvPicPr>
          <p:cNvPr id="382" name="Imagem 471" descr=""/>
          <p:cNvPicPr/>
          <p:nvPr/>
        </p:nvPicPr>
        <p:blipFill>
          <a:blip r:embed="rId2"/>
          <a:stretch/>
        </p:blipFill>
        <p:spPr>
          <a:xfrm>
            <a:off x="5344200" y="3693240"/>
            <a:ext cx="3837240" cy="162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Algoritmo de Dijkstra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CustomShape 4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CustomShape 5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"/>
          <p:cNvSpPr/>
          <p:nvPr/>
        </p:nvSpPr>
        <p:spPr>
          <a:xfrm>
            <a:off x="360000" y="1537200"/>
            <a:ext cx="3959280" cy="11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Inicialização: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Distância do nó de origem = 0;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Demais nós = ∞;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9" name="" descr=""/>
          <p:cNvPicPr/>
          <p:nvPr/>
        </p:nvPicPr>
        <p:blipFill>
          <a:blip r:embed="rId1"/>
          <a:stretch/>
        </p:blipFill>
        <p:spPr>
          <a:xfrm>
            <a:off x="1503720" y="2957400"/>
            <a:ext cx="8028360" cy="369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47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Algoritmo de Dijkstra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CustomShape 5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CustomShape 54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CustomShape 55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CustomShape 56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5" name="" descr=""/>
          <p:cNvPicPr/>
          <p:nvPr/>
        </p:nvPicPr>
        <p:blipFill>
          <a:blip r:embed="rId1"/>
          <a:stretch/>
        </p:blipFill>
        <p:spPr>
          <a:xfrm>
            <a:off x="981000" y="1667160"/>
            <a:ext cx="8123760" cy="504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94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Algoritmo de Dijkstra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CustomShape 95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CustomShape 96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CustomShape 97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CustomShape 98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1" name="" descr=""/>
          <p:cNvPicPr/>
          <p:nvPr/>
        </p:nvPicPr>
        <p:blipFill>
          <a:blip r:embed="rId1"/>
          <a:stretch/>
        </p:blipFill>
        <p:spPr>
          <a:xfrm>
            <a:off x="981000" y="1686240"/>
            <a:ext cx="8123760" cy="500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82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Algoritmo de Dijkstra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CustomShape 8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CustomShape 84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CustomShape 85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CustomShape 86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7" name="" descr=""/>
          <p:cNvPicPr/>
          <p:nvPr/>
        </p:nvPicPr>
        <p:blipFill>
          <a:blip r:embed="rId1"/>
          <a:stretch/>
        </p:blipFill>
        <p:spPr>
          <a:xfrm>
            <a:off x="981000" y="1662480"/>
            <a:ext cx="8123760" cy="505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00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Algoritmo de Dijkstra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CustomShape 101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CustomShape 10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CustomShape 103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CustomShape 104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3" name="" descr=""/>
          <p:cNvPicPr/>
          <p:nvPr/>
        </p:nvPicPr>
        <p:blipFill>
          <a:blip r:embed="rId1"/>
          <a:stretch/>
        </p:blipFill>
        <p:spPr>
          <a:xfrm>
            <a:off x="981000" y="1686240"/>
            <a:ext cx="8123760" cy="500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76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Algoritmo de Dijkstra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CustomShape 77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CustomShape 78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CustomShape 79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CustomShape 80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9" name="" descr=""/>
          <p:cNvPicPr/>
          <p:nvPr/>
        </p:nvPicPr>
        <p:blipFill>
          <a:blip r:embed="rId1"/>
          <a:stretch/>
        </p:blipFill>
        <p:spPr>
          <a:xfrm>
            <a:off x="981000" y="1648080"/>
            <a:ext cx="8123760" cy="5085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Grafos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7222"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Conjunto de Vértices e Arestas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Direcionado ou Não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Define graus de relacionamento entre objetos (arestas e vértices)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Utilizado na modelagem de problemas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Redes Sociais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Relacionamento entre Empresas, Pessoas, etc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Roteamento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Redes de Computadores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Rotas Rodoviárias, Aéreas, Malha Elétrica….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Programação Orientada a Objetos (Classes)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2" name="Imagem 402" descr=""/>
          <p:cNvPicPr/>
          <p:nvPr/>
        </p:nvPicPr>
        <p:blipFill>
          <a:blip r:embed="rId1"/>
          <a:stretch/>
        </p:blipFill>
        <p:spPr>
          <a:xfrm>
            <a:off x="6858000" y="3875760"/>
            <a:ext cx="2739960" cy="2457000"/>
          </a:xfrm>
          <a:prstGeom prst="rect">
            <a:avLst/>
          </a:prstGeom>
          <a:ln w="0">
            <a:noFill/>
          </a:ln>
        </p:spPr>
      </p:pic>
      <p:pic>
        <p:nvPicPr>
          <p:cNvPr id="203" name="Imagem 403" descr=""/>
          <p:cNvPicPr/>
          <p:nvPr/>
        </p:nvPicPr>
        <p:blipFill>
          <a:blip r:embed="rId2"/>
          <a:stretch/>
        </p:blipFill>
        <p:spPr>
          <a:xfrm>
            <a:off x="7020000" y="720000"/>
            <a:ext cx="2465640" cy="191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70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Algoritmo de Dijkstra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CustomShape 71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CustomShape 7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CustomShape 73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CustomShape 74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5" name="" descr=""/>
          <p:cNvPicPr/>
          <p:nvPr/>
        </p:nvPicPr>
        <p:blipFill>
          <a:blip r:embed="rId1"/>
          <a:stretch/>
        </p:blipFill>
        <p:spPr>
          <a:xfrm>
            <a:off x="960840" y="1726560"/>
            <a:ext cx="8123760" cy="500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24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Algoritmo de Dijkstra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CustomShape 125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CustomShape 126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CustomShape 127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CustomShape 128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1" name="" descr=""/>
          <p:cNvPicPr/>
          <p:nvPr/>
        </p:nvPicPr>
        <p:blipFill>
          <a:blip r:embed="rId1"/>
          <a:stretch/>
        </p:blipFill>
        <p:spPr>
          <a:xfrm>
            <a:off x="972000" y="1621800"/>
            <a:ext cx="8123760" cy="506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12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Algoritmo de Dijkstra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CustomShape 11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CustomShape 114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CustomShape 115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CustomShape 116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7" name="" descr=""/>
          <p:cNvPicPr/>
          <p:nvPr/>
        </p:nvPicPr>
        <p:blipFill>
          <a:blip r:embed="rId1"/>
          <a:stretch/>
        </p:blipFill>
        <p:spPr>
          <a:xfrm>
            <a:off x="1027080" y="1728000"/>
            <a:ext cx="8152200" cy="500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64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Algoritmo de Dijkstra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CustomShape 65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CustomShape 66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CustomShape 67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CustomShape 68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3" name="" descr=""/>
          <p:cNvPicPr/>
          <p:nvPr/>
        </p:nvPicPr>
        <p:blipFill>
          <a:blip r:embed="rId1"/>
          <a:stretch/>
        </p:blipFill>
        <p:spPr>
          <a:xfrm>
            <a:off x="906480" y="1589040"/>
            <a:ext cx="8152200" cy="500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CustomShape 110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Algoritmo de Dijkstra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CustomShape 111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CustomShape 118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CustomShape 119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CustomShape 120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9" name="" descr=""/>
          <p:cNvPicPr/>
          <p:nvPr/>
        </p:nvPicPr>
        <p:blipFill>
          <a:blip r:embed="rId1"/>
          <a:stretch/>
        </p:blipFill>
        <p:spPr>
          <a:xfrm>
            <a:off x="906480" y="1589040"/>
            <a:ext cx="8152200" cy="500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CustomShape 88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Algoritmo de Dijkstra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CustomShape 89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CustomShape 90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CustomShape 91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CustomShape 92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5" name="" descr=""/>
          <p:cNvPicPr/>
          <p:nvPr/>
        </p:nvPicPr>
        <p:blipFill>
          <a:blip r:embed="rId1"/>
          <a:stretch/>
        </p:blipFill>
        <p:spPr>
          <a:xfrm>
            <a:off x="1080000" y="1614600"/>
            <a:ext cx="8171280" cy="5037480"/>
          </a:xfrm>
          <a:prstGeom prst="rect">
            <a:avLst/>
          </a:prstGeom>
          <a:ln w="0">
            <a:noFill/>
          </a:ln>
        </p:spPr>
      </p:pic>
      <p:sp>
        <p:nvSpPr>
          <p:cNvPr id="456" name=""/>
          <p:cNvSpPr/>
          <p:nvPr/>
        </p:nvSpPr>
        <p:spPr>
          <a:xfrm>
            <a:off x="1828800" y="1980000"/>
            <a:ext cx="228240" cy="305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Algoritmo de Dijkstra - Exercício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CustomShape 2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CustomShape 4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CustomShape 5"/>
          <p:cNvSpPr/>
          <p:nvPr/>
        </p:nvSpPr>
        <p:spPr>
          <a:xfrm>
            <a:off x="42912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2" name="Imagem 483" descr=""/>
          <p:cNvPicPr/>
          <p:nvPr/>
        </p:nvPicPr>
        <p:blipFill>
          <a:blip r:embed="rId1"/>
          <a:stretch/>
        </p:blipFill>
        <p:spPr>
          <a:xfrm>
            <a:off x="1080000" y="2520000"/>
            <a:ext cx="8360280" cy="3547440"/>
          </a:xfrm>
          <a:prstGeom prst="rect">
            <a:avLst/>
          </a:prstGeom>
          <a:ln w="0">
            <a:noFill/>
          </a:ln>
        </p:spPr>
      </p:pic>
      <p:sp>
        <p:nvSpPr>
          <p:cNvPr id="463" name=""/>
          <p:cNvSpPr txBox="1"/>
          <p:nvPr/>
        </p:nvSpPr>
        <p:spPr>
          <a:xfrm>
            <a:off x="1881360" y="1828800"/>
            <a:ext cx="611964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https://www.cs.usfca.edu/~galles/visualization/Dijkstra.html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Trabalho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CustomShape 2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CustomShape 4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CustomShape 5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CustomShape 6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Represente um problema real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Analise de buscas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030303"/>
                </a:solidFill>
                <a:latin typeface="YouTube Sans"/>
                <a:ea typeface="DejaVu Sans"/>
              </a:rPr>
              <a:t>Utilize a biblioteca </a:t>
            </a:r>
            <a:r>
              <a:rPr b="1" i="1" lang="pt-BR" sz="1600" spc="-1" strike="noStrike">
                <a:solidFill>
                  <a:srgbClr val="030303"/>
                </a:solidFill>
                <a:latin typeface="YouTube Sans"/>
                <a:ea typeface="DejaVu Sans"/>
              </a:rPr>
              <a:t>pyvis</a:t>
            </a:r>
            <a:r>
              <a:rPr b="1" lang="pt-BR" sz="1600" spc="-1" strike="noStrike">
                <a:solidFill>
                  <a:srgbClr val="030303"/>
                </a:solidFill>
                <a:latin typeface="YouTube Sans"/>
                <a:ea typeface="DejaVu Sans"/>
              </a:rPr>
              <a:t> para ilustrar o grafo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030303"/>
                </a:solidFill>
                <a:latin typeface="YouTube Sans"/>
                <a:ea typeface="DejaVu Sans"/>
              </a:rPr>
              <a:t>Entrega via AVA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030303"/>
                </a:solidFill>
                <a:latin typeface="YouTube Sans"/>
                <a:ea typeface="DejaVu Sans"/>
              </a:rPr>
              <a:t>VERIFIQUE OS DETALHES E REQUISITOS NO AVA!!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"/>
          <p:cNvSpPr/>
          <p:nvPr/>
        </p:nvSpPr>
        <p:spPr>
          <a:xfrm rot="18036000">
            <a:off x="556560" y="5067720"/>
            <a:ext cx="672120" cy="293760"/>
          </a:xfrm>
          <a:custGeom>
            <a:avLst/>
            <a:gdLst>
              <a:gd name="textAreaLeft" fmla="*/ 0 w 672120"/>
              <a:gd name="textAreaRight" fmla="*/ 672840 w 672120"/>
              <a:gd name="textAreaTop" fmla="*/ 0 h 293760"/>
              <a:gd name="textAreaBottom" fmla="*/ 294480 h 293760"/>
            </a:gdLst>
            <a:ahLst/>
            <a:rect l="textAreaLeft" t="textAreaTop" r="textAreaRight" b="textAreaBottom"/>
            <a:pathLst>
              <a:path w="21600" h="21600">
                <a:moveTo>
                  <a:pt x="0" y="5330"/>
                </a:moveTo>
                <a:lnTo>
                  <a:pt x="13362" y="5330"/>
                </a:lnTo>
                <a:lnTo>
                  <a:pt x="13362" y="0"/>
                </a:lnTo>
                <a:lnTo>
                  <a:pt x="21600" y="10800"/>
                </a:lnTo>
                <a:lnTo>
                  <a:pt x="13362" y="21600"/>
                </a:lnTo>
                <a:lnTo>
                  <a:pt x="13362" y="16270"/>
                </a:lnTo>
                <a:lnTo>
                  <a:pt x="0" y="1627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2a609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Grafos (Relacionamentos)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7" name="Imagem 407" descr=""/>
          <p:cNvPicPr/>
          <p:nvPr/>
        </p:nvPicPr>
        <p:blipFill>
          <a:blip r:embed="rId1"/>
          <a:stretch/>
        </p:blipFill>
        <p:spPr>
          <a:xfrm>
            <a:off x="1031760" y="1680480"/>
            <a:ext cx="8092800" cy="461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Grafos (Redes Sociais)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1" name="Imagem 411" descr=""/>
          <p:cNvPicPr/>
          <p:nvPr/>
        </p:nvPicPr>
        <p:blipFill>
          <a:blip r:embed="rId1"/>
          <a:stretch/>
        </p:blipFill>
        <p:spPr>
          <a:xfrm>
            <a:off x="274320" y="1914480"/>
            <a:ext cx="4660200" cy="3672000"/>
          </a:xfrm>
          <a:prstGeom prst="rect">
            <a:avLst/>
          </a:prstGeom>
          <a:ln w="0">
            <a:noFill/>
          </a:ln>
        </p:spPr>
      </p:pic>
      <p:pic>
        <p:nvPicPr>
          <p:cNvPr id="212" name="Imagem 412" descr=""/>
          <p:cNvPicPr/>
          <p:nvPr/>
        </p:nvPicPr>
        <p:blipFill>
          <a:blip r:embed="rId2"/>
          <a:stretch/>
        </p:blipFill>
        <p:spPr>
          <a:xfrm>
            <a:off x="5239080" y="2194560"/>
            <a:ext cx="4450320" cy="356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Grafos (Roteamento)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6" name="Imagem 416" descr=""/>
          <p:cNvPicPr/>
          <p:nvPr/>
        </p:nvPicPr>
        <p:blipFill>
          <a:blip r:embed="rId1"/>
          <a:stretch/>
        </p:blipFill>
        <p:spPr>
          <a:xfrm>
            <a:off x="2436840" y="1645920"/>
            <a:ext cx="5698080" cy="471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58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Orientação a Objetos (i.e UML Class Diagram)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CustomShape 59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CustomShape 60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1503000" y="1597320"/>
            <a:ext cx="7314840" cy="517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63"/>
          <p:cNvSpPr/>
          <p:nvPr/>
        </p:nvSpPr>
        <p:spPr>
          <a:xfrm>
            <a:off x="360000" y="333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Grafos – Buscas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1558</TotalTime>
  <Application>LibreOffice/24.2.7.2$Linux_X86_64 LibreOffice_project/420$Build-2</Application>
  <AppVersion>15.0000</AppVersion>
  <Words>778</Words>
  <Paragraphs>278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cp:lastPrinted>2025-09-05T14:46:44Z</cp:lastPrinted>
  <dcterms:modified xsi:type="dcterms:W3CDTF">2025-09-05T15:53:03Z</dcterms:modified>
  <cp:revision>153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25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