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0080625" cy="7559675"/>
  <p:notesSz cx="7559675" cy="10691813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18"/>
  </p:normalViewPr>
  <p:slideViewPr>
    <p:cSldViewPr snapToGrid="0">
      <p:cViewPr varScale="1">
        <p:scale>
          <a:sx n="191" d="100"/>
          <a:sy n="191" d="100"/>
        </p:scale>
        <p:origin x="1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5E84D70E-2E85-4B21-A76F-CB249366AC6F}" type="slidenum">
              <a:rPr lang="pt-BR" sz="1400" b="0" strike="noStrike" spc="-1">
                <a:latin typeface="Times New Roman"/>
              </a:r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2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5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280" y="1336680"/>
            <a:ext cx="4802760" cy="360252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960" cy="420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0" y="10155240"/>
            <a:ext cx="3271320" cy="531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3150000"/>
            <a:ext cx="9715320" cy="12553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5320" cy="125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5320" cy="5353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5320" cy="5353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5320" cy="53532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jpeg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gif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hochuli/teaching/blob/8c153c5b177d3004b5c2aac82d373d4bcec50289/ComputerVision/Lecture%2004%20-%20Finding%20Components/Lecture_04_Component_Segmentation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gif"/><Relationship Id="rId5" Type="http://schemas.openxmlformats.org/officeDocument/2006/relationships/image" Target="../media/image8.gif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6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Lecture 04 - Component Segmentation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5320" cy="251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2200" b="0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pt-BR" sz="2200" b="0" u="sng" strike="noStrike" spc="-1">
                <a:solidFill>
                  <a:srgbClr val="0000FF"/>
                </a:solidFill>
                <a:uFillTx/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2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68" name="Picture 8" descr="8-Pixel-Connectivity"/>
          <p:cNvPicPr/>
          <p:nvPr/>
        </p:nvPicPr>
        <p:blipFill>
          <a:blip r:embed="rId3"/>
          <a:stretch/>
        </p:blipFill>
        <p:spPr>
          <a:xfrm>
            <a:off x="2678760" y="3921840"/>
            <a:ext cx="669240" cy="660240"/>
          </a:xfrm>
          <a:prstGeom prst="rect">
            <a:avLst/>
          </a:prstGeom>
          <a:ln w="0">
            <a:noFill/>
          </a:ln>
          <a:effectLst>
            <a:reflection stA="0" endPos="65000" dist="50800" dir="5400000" sy="-100000" algn="bl" rotWithShape="0"/>
          </a:effectLst>
        </p:spPr>
      </p:pic>
      <p:pic>
        <p:nvPicPr>
          <p:cNvPr id="169" name="Picture 6"/>
          <p:cNvPicPr/>
          <p:nvPr/>
        </p:nvPicPr>
        <p:blipFill>
          <a:blip r:embed="rId4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pic>
        <p:nvPicPr>
          <p:cNvPr id="170" name="Picture 2"/>
          <p:cNvPicPr/>
          <p:nvPr/>
        </p:nvPicPr>
        <p:blipFill>
          <a:blip r:embed="rId5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sp>
        <p:nvSpPr>
          <p:cNvPr id="171" name="CaixaDeTexto 13"/>
          <p:cNvSpPr/>
          <p:nvPr/>
        </p:nvSpPr>
        <p:spPr>
          <a:xfrm>
            <a:off x="200160" y="1689840"/>
            <a:ext cx="9515160" cy="365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#2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75" name="Picture 8" descr="8-Pixel-Connectivity"/>
          <p:cNvPicPr/>
          <p:nvPr/>
        </p:nvPicPr>
        <p:blipFill>
          <a:blip r:embed="rId3"/>
          <a:stretch/>
        </p:blipFill>
        <p:spPr>
          <a:xfrm>
            <a:off x="2678760" y="4199400"/>
            <a:ext cx="669240" cy="660240"/>
          </a:xfrm>
          <a:prstGeom prst="rect">
            <a:avLst/>
          </a:prstGeom>
          <a:ln w="0">
            <a:noFill/>
          </a:ln>
          <a:effectLst>
            <a:reflection stA="0" endPos="65000" dist="50800" dir="5400000" sy="-100000" algn="bl" rotWithShape="0"/>
          </a:effectLst>
        </p:spPr>
      </p:pic>
      <p:pic>
        <p:nvPicPr>
          <p:cNvPr id="176" name="Picture 6"/>
          <p:cNvPicPr/>
          <p:nvPr/>
        </p:nvPicPr>
        <p:blipFill>
          <a:blip r:embed="rId4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2"/>
          <p:cNvPicPr/>
          <p:nvPr/>
        </p:nvPicPr>
        <p:blipFill>
          <a:blip r:embed="rId5"/>
          <a:stretch/>
        </p:blipFill>
        <p:spPr>
          <a:xfrm>
            <a:off x="3380040" y="3577680"/>
            <a:ext cx="4689360" cy="3125880"/>
          </a:xfrm>
          <a:prstGeom prst="rect">
            <a:avLst/>
          </a:prstGeom>
          <a:ln w="0">
            <a:noFill/>
          </a:ln>
        </p:spPr>
      </p:pic>
      <p:sp>
        <p:nvSpPr>
          <p:cNvPr id="178" name="Retângulo 2"/>
          <p:cNvSpPr/>
          <p:nvPr/>
        </p:nvSpPr>
        <p:spPr>
          <a:xfrm>
            <a:off x="6811560" y="3565440"/>
            <a:ext cx="2424240" cy="312588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79" name="CaixaDeTexto 3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80" name="Seta: para a Esquerda 10"/>
          <p:cNvSpPr/>
          <p:nvPr/>
        </p:nvSpPr>
        <p:spPr>
          <a:xfrm>
            <a:off x="7691040" y="4030920"/>
            <a:ext cx="819720" cy="3351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81" name="Seta: para Baixo 4"/>
          <p:cNvSpPr/>
          <p:nvPr/>
        </p:nvSpPr>
        <p:spPr>
          <a:xfrm>
            <a:off x="7971120" y="2885760"/>
            <a:ext cx="259560" cy="3682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82" name="CaixaDeTexto 5"/>
          <p:cNvSpPr/>
          <p:nvPr/>
        </p:nvSpPr>
        <p:spPr>
          <a:xfrm>
            <a:off x="7176960" y="2358360"/>
            <a:ext cx="18478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Adjacent labels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83" name="CaixaDeTexto 15"/>
          <p:cNvSpPr/>
          <p:nvPr/>
        </p:nvSpPr>
        <p:spPr>
          <a:xfrm>
            <a:off x="200160" y="1689840"/>
            <a:ext cx="9515160" cy="393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#3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87" name="Picture 8" descr="8-Pixel-Connectivity"/>
          <p:cNvPicPr/>
          <p:nvPr/>
        </p:nvPicPr>
        <p:blipFill>
          <a:blip r:embed="rId3"/>
          <a:stretch/>
        </p:blipFill>
        <p:spPr>
          <a:xfrm>
            <a:off x="2678760" y="4601520"/>
            <a:ext cx="669240" cy="660240"/>
          </a:xfrm>
          <a:prstGeom prst="rect">
            <a:avLst/>
          </a:prstGeom>
          <a:ln w="0">
            <a:noFill/>
          </a:ln>
          <a:effectLst>
            <a:reflection stA="0" endPos="65000" dist="50800" dir="5400000" sy="-100000" algn="bl" rotWithShape="0"/>
          </a:effectLst>
        </p:spPr>
      </p:pic>
      <p:pic>
        <p:nvPicPr>
          <p:cNvPr id="188" name="Picture 6"/>
          <p:cNvPicPr/>
          <p:nvPr/>
        </p:nvPicPr>
        <p:blipFill>
          <a:blip r:embed="rId4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pic>
        <p:nvPicPr>
          <p:cNvPr id="189" name="Imagem 3"/>
          <p:cNvPicPr/>
          <p:nvPr/>
        </p:nvPicPr>
        <p:blipFill>
          <a:blip r:embed="rId5"/>
          <a:stretch/>
        </p:blipFill>
        <p:spPr>
          <a:xfrm>
            <a:off x="3349080" y="3593160"/>
            <a:ext cx="4086360" cy="3122640"/>
          </a:xfrm>
          <a:prstGeom prst="rect">
            <a:avLst/>
          </a:prstGeom>
          <a:ln w="0">
            <a:noFill/>
          </a:ln>
        </p:spPr>
      </p:pic>
      <p:sp>
        <p:nvSpPr>
          <p:cNvPr id="190" name="Retângulo 10"/>
          <p:cNvSpPr/>
          <p:nvPr/>
        </p:nvSpPr>
        <p:spPr>
          <a:xfrm>
            <a:off x="6811560" y="3565440"/>
            <a:ext cx="2424240" cy="312588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91" name="CaixaDeTexto 13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92" name="CaixaDeTexto 15"/>
          <p:cNvSpPr/>
          <p:nvPr/>
        </p:nvSpPr>
        <p:spPr>
          <a:xfrm>
            <a:off x="200160" y="1689840"/>
            <a:ext cx="9515160" cy="4204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#4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96" name="Picture 8" descr="8-Pixel-Connectivity"/>
          <p:cNvPicPr/>
          <p:nvPr/>
        </p:nvPicPr>
        <p:blipFill>
          <a:blip r:embed="rId3"/>
          <a:stretch/>
        </p:blipFill>
        <p:spPr>
          <a:xfrm>
            <a:off x="2678760" y="4998240"/>
            <a:ext cx="669240" cy="660240"/>
          </a:xfrm>
          <a:prstGeom prst="rect">
            <a:avLst/>
          </a:prstGeom>
          <a:ln w="0">
            <a:noFill/>
          </a:ln>
          <a:effectLst>
            <a:reflection stA="0" endPos="65000" dist="50800" dir="5400000" sy="-100000" algn="bl" rotWithShape="0"/>
          </a:effectLst>
        </p:spPr>
      </p:pic>
      <p:pic>
        <p:nvPicPr>
          <p:cNvPr id="197" name="Picture 6"/>
          <p:cNvPicPr/>
          <p:nvPr/>
        </p:nvPicPr>
        <p:blipFill>
          <a:blip r:embed="rId4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pic>
        <p:nvPicPr>
          <p:cNvPr id="198" name="Imagem 3"/>
          <p:cNvPicPr/>
          <p:nvPr/>
        </p:nvPicPr>
        <p:blipFill>
          <a:blip r:embed="rId5"/>
          <a:stretch/>
        </p:blipFill>
        <p:spPr>
          <a:xfrm>
            <a:off x="3349080" y="3593160"/>
            <a:ext cx="4086360" cy="3122640"/>
          </a:xfrm>
          <a:prstGeom prst="rect">
            <a:avLst/>
          </a:prstGeom>
          <a:ln w="0">
            <a:noFill/>
          </a:ln>
        </p:spPr>
      </p:pic>
      <p:pic>
        <p:nvPicPr>
          <p:cNvPr id="199" name="Imagem 4"/>
          <p:cNvPicPr/>
          <p:nvPr/>
        </p:nvPicPr>
        <p:blipFill>
          <a:blip r:embed="rId6"/>
          <a:stretch/>
        </p:blipFill>
        <p:spPr>
          <a:xfrm>
            <a:off x="3349080" y="3596400"/>
            <a:ext cx="4086360" cy="3168360"/>
          </a:xfrm>
          <a:prstGeom prst="rect">
            <a:avLst/>
          </a:prstGeom>
          <a:ln w="0">
            <a:noFill/>
          </a:ln>
        </p:spPr>
      </p:pic>
      <p:sp>
        <p:nvSpPr>
          <p:cNvPr id="200" name="Retângulo 13"/>
          <p:cNvSpPr/>
          <p:nvPr/>
        </p:nvSpPr>
        <p:spPr>
          <a:xfrm>
            <a:off x="6811560" y="3565440"/>
            <a:ext cx="2424240" cy="312588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201" name="CaixaDeTexto 14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02" name="CaixaDeTexto 16"/>
          <p:cNvSpPr/>
          <p:nvPr/>
        </p:nvSpPr>
        <p:spPr>
          <a:xfrm>
            <a:off x="200160" y="1689840"/>
            <a:ext cx="9515160" cy="475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#5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206" name="Picture 8" descr="8-Pixel-Connectivity"/>
          <p:cNvPicPr/>
          <p:nvPr/>
        </p:nvPicPr>
        <p:blipFill>
          <a:blip r:embed="rId3"/>
          <a:stretch/>
        </p:blipFill>
        <p:spPr>
          <a:xfrm>
            <a:off x="2678760" y="5430240"/>
            <a:ext cx="669240" cy="660240"/>
          </a:xfrm>
          <a:prstGeom prst="rect">
            <a:avLst/>
          </a:prstGeom>
          <a:ln w="0">
            <a:noFill/>
          </a:ln>
          <a:effectLst>
            <a:reflection stA="0" endPos="65000" dist="50800" dir="5400000" sy="-100000" algn="bl" rotWithShape="0"/>
          </a:effectLst>
        </p:spPr>
      </p:pic>
      <p:pic>
        <p:nvPicPr>
          <p:cNvPr id="207" name="Picture 6"/>
          <p:cNvPicPr/>
          <p:nvPr/>
        </p:nvPicPr>
        <p:blipFill>
          <a:blip r:embed="rId4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pic>
        <p:nvPicPr>
          <p:cNvPr id="208" name="Imagem 3"/>
          <p:cNvPicPr/>
          <p:nvPr/>
        </p:nvPicPr>
        <p:blipFill>
          <a:blip r:embed="rId5"/>
          <a:stretch/>
        </p:blipFill>
        <p:spPr>
          <a:xfrm>
            <a:off x="3349080" y="3593160"/>
            <a:ext cx="4086360" cy="3122640"/>
          </a:xfrm>
          <a:prstGeom prst="rect">
            <a:avLst/>
          </a:prstGeom>
          <a:ln w="0">
            <a:noFill/>
          </a:ln>
        </p:spPr>
      </p:pic>
      <p:pic>
        <p:nvPicPr>
          <p:cNvPr id="209" name="Imagem 4"/>
          <p:cNvPicPr/>
          <p:nvPr/>
        </p:nvPicPr>
        <p:blipFill>
          <a:blip r:embed="rId6"/>
          <a:stretch/>
        </p:blipFill>
        <p:spPr>
          <a:xfrm>
            <a:off x="3349080" y="3596400"/>
            <a:ext cx="4086360" cy="3168360"/>
          </a:xfrm>
          <a:prstGeom prst="rect">
            <a:avLst/>
          </a:prstGeom>
          <a:ln w="0">
            <a:noFill/>
          </a:ln>
        </p:spPr>
      </p:pic>
      <p:pic>
        <p:nvPicPr>
          <p:cNvPr id="210" name="Imagem 5"/>
          <p:cNvPicPr/>
          <p:nvPr/>
        </p:nvPicPr>
        <p:blipFill>
          <a:blip r:embed="rId7"/>
          <a:stretch/>
        </p:blipFill>
        <p:spPr>
          <a:xfrm>
            <a:off x="3349080" y="3593160"/>
            <a:ext cx="3179160" cy="3168360"/>
          </a:xfrm>
          <a:prstGeom prst="rect">
            <a:avLst/>
          </a:prstGeom>
          <a:ln w="0">
            <a:noFill/>
          </a:ln>
        </p:spPr>
      </p:pic>
      <p:sp>
        <p:nvSpPr>
          <p:cNvPr id="211" name="Retângulo 11"/>
          <p:cNvSpPr/>
          <p:nvPr/>
        </p:nvSpPr>
        <p:spPr>
          <a:xfrm>
            <a:off x="6811560" y="3565440"/>
            <a:ext cx="2424240" cy="312588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212" name="CaixaDeTexto 13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3" name="CaixaDeTexto 16"/>
          <p:cNvSpPr/>
          <p:nvPr/>
        </p:nvSpPr>
        <p:spPr>
          <a:xfrm>
            <a:off x="200160" y="1689840"/>
            <a:ext cx="9515160" cy="502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#6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217" name="Picture 8" descr="8-Pixel-Connectivity"/>
          <p:cNvPicPr/>
          <p:nvPr/>
        </p:nvPicPr>
        <p:blipFill>
          <a:blip r:embed="rId3"/>
          <a:stretch/>
        </p:blipFill>
        <p:spPr>
          <a:xfrm>
            <a:off x="2671920" y="5869800"/>
            <a:ext cx="669240" cy="660240"/>
          </a:xfrm>
          <a:prstGeom prst="rect">
            <a:avLst/>
          </a:prstGeom>
          <a:ln w="0">
            <a:noFill/>
          </a:ln>
          <a:effectLst>
            <a:reflection stA="0" endPos="65000" dist="50800" dir="5400000" sy="-100000" algn="bl" rotWithShape="0"/>
          </a:effectLst>
        </p:spPr>
      </p:pic>
      <p:pic>
        <p:nvPicPr>
          <p:cNvPr id="218" name="Picture 6"/>
          <p:cNvPicPr/>
          <p:nvPr/>
        </p:nvPicPr>
        <p:blipFill>
          <a:blip r:embed="rId4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pic>
        <p:nvPicPr>
          <p:cNvPr id="219" name="Imagem 3"/>
          <p:cNvPicPr/>
          <p:nvPr/>
        </p:nvPicPr>
        <p:blipFill>
          <a:blip r:embed="rId5"/>
          <a:stretch/>
        </p:blipFill>
        <p:spPr>
          <a:xfrm>
            <a:off x="3349080" y="3593160"/>
            <a:ext cx="4086360" cy="3122640"/>
          </a:xfrm>
          <a:prstGeom prst="rect">
            <a:avLst/>
          </a:prstGeom>
          <a:ln w="0">
            <a:noFill/>
          </a:ln>
        </p:spPr>
      </p:pic>
      <p:pic>
        <p:nvPicPr>
          <p:cNvPr id="220" name="Imagem 4"/>
          <p:cNvPicPr/>
          <p:nvPr/>
        </p:nvPicPr>
        <p:blipFill>
          <a:blip r:embed="rId6"/>
          <a:stretch/>
        </p:blipFill>
        <p:spPr>
          <a:xfrm>
            <a:off x="3349080" y="3596400"/>
            <a:ext cx="4086360" cy="3168360"/>
          </a:xfrm>
          <a:prstGeom prst="rect">
            <a:avLst/>
          </a:prstGeom>
          <a:ln w="0">
            <a:noFill/>
          </a:ln>
        </p:spPr>
      </p:pic>
      <p:pic>
        <p:nvPicPr>
          <p:cNvPr id="221" name="Picture 2"/>
          <p:cNvPicPr/>
          <p:nvPr/>
        </p:nvPicPr>
        <p:blipFill>
          <a:blip r:embed="rId7"/>
          <a:stretch/>
        </p:blipFill>
        <p:spPr>
          <a:xfrm>
            <a:off x="3342240" y="3593160"/>
            <a:ext cx="4806720" cy="3204360"/>
          </a:xfrm>
          <a:prstGeom prst="rect">
            <a:avLst/>
          </a:prstGeom>
          <a:ln w="0">
            <a:noFill/>
          </a:ln>
        </p:spPr>
      </p:pic>
      <p:sp>
        <p:nvSpPr>
          <p:cNvPr id="222" name="Seta: para a Esquerda 2"/>
          <p:cNvSpPr/>
          <p:nvPr/>
        </p:nvSpPr>
        <p:spPr>
          <a:xfrm>
            <a:off x="7739640" y="5198400"/>
            <a:ext cx="819720" cy="3351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223" name="Retângulo 15"/>
          <p:cNvSpPr/>
          <p:nvPr/>
        </p:nvSpPr>
        <p:spPr>
          <a:xfrm>
            <a:off x="6811560" y="3565440"/>
            <a:ext cx="2424240" cy="312588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224" name="CaixaDeTexto 16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25" name="CaixaDeTexto 17"/>
          <p:cNvSpPr/>
          <p:nvPr/>
        </p:nvSpPr>
        <p:spPr>
          <a:xfrm>
            <a:off x="200160" y="1689840"/>
            <a:ext cx="9515160" cy="557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#7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229" name="Picture 8" descr="8-Pixel-Connectivity"/>
          <p:cNvPicPr/>
          <p:nvPr/>
        </p:nvPicPr>
        <p:blipFill>
          <a:blip r:embed="rId3"/>
          <a:stretch/>
        </p:blipFill>
        <p:spPr>
          <a:xfrm>
            <a:off x="2690640" y="6193440"/>
            <a:ext cx="669240" cy="660240"/>
          </a:xfrm>
          <a:prstGeom prst="rect">
            <a:avLst/>
          </a:prstGeom>
          <a:ln w="0">
            <a:noFill/>
          </a:ln>
          <a:effectLst>
            <a:reflection stA="0" endPos="65000" dist="50800" dir="5400000" sy="-100000" algn="bl" rotWithShape="0"/>
          </a:effectLst>
        </p:spPr>
      </p:pic>
      <p:pic>
        <p:nvPicPr>
          <p:cNvPr id="230" name="Picture 6"/>
          <p:cNvPicPr/>
          <p:nvPr/>
        </p:nvPicPr>
        <p:blipFill>
          <a:blip r:embed="rId4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pic>
        <p:nvPicPr>
          <p:cNvPr id="231" name="Imagem 3"/>
          <p:cNvPicPr/>
          <p:nvPr/>
        </p:nvPicPr>
        <p:blipFill>
          <a:blip r:embed="rId5"/>
          <a:stretch/>
        </p:blipFill>
        <p:spPr>
          <a:xfrm>
            <a:off x="3349080" y="3593160"/>
            <a:ext cx="4086360" cy="3122640"/>
          </a:xfrm>
          <a:prstGeom prst="rect">
            <a:avLst/>
          </a:prstGeom>
          <a:ln w="0">
            <a:noFill/>
          </a:ln>
        </p:spPr>
      </p:pic>
      <p:pic>
        <p:nvPicPr>
          <p:cNvPr id="232" name="Imagem 4"/>
          <p:cNvPicPr/>
          <p:nvPr/>
        </p:nvPicPr>
        <p:blipFill>
          <a:blip r:embed="rId6"/>
          <a:stretch/>
        </p:blipFill>
        <p:spPr>
          <a:xfrm>
            <a:off x="3349080" y="3596400"/>
            <a:ext cx="4086360" cy="3168360"/>
          </a:xfrm>
          <a:prstGeom prst="rect">
            <a:avLst/>
          </a:prstGeom>
          <a:ln w="0">
            <a:noFill/>
          </a:ln>
        </p:spPr>
      </p:pic>
      <p:pic>
        <p:nvPicPr>
          <p:cNvPr id="233" name="Picture 2"/>
          <p:cNvPicPr/>
          <p:nvPr/>
        </p:nvPicPr>
        <p:blipFill>
          <a:blip r:embed="rId7"/>
          <a:stretch/>
        </p:blipFill>
        <p:spPr>
          <a:xfrm>
            <a:off x="3342240" y="3593160"/>
            <a:ext cx="4806720" cy="3204360"/>
          </a:xfrm>
          <a:prstGeom prst="rect">
            <a:avLst/>
          </a:prstGeom>
          <a:ln w="0">
            <a:noFill/>
          </a:ln>
        </p:spPr>
      </p:pic>
      <p:sp>
        <p:nvSpPr>
          <p:cNvPr id="234" name="Seta: para a Esquerda 2"/>
          <p:cNvSpPr/>
          <p:nvPr/>
        </p:nvSpPr>
        <p:spPr>
          <a:xfrm>
            <a:off x="7581240" y="6025320"/>
            <a:ext cx="819720" cy="3351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235" name="CaixaDeTexto 16"/>
          <p:cNvSpPr/>
          <p:nvPr/>
        </p:nvSpPr>
        <p:spPr>
          <a:xfrm>
            <a:off x="7346160" y="322236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236" name="Imagem 6"/>
          <p:cNvPicPr/>
          <p:nvPr/>
        </p:nvPicPr>
        <p:blipFill>
          <a:blip r:embed="rId8"/>
          <a:stretch/>
        </p:blipFill>
        <p:spPr>
          <a:xfrm>
            <a:off x="3351960" y="3591720"/>
            <a:ext cx="4077360" cy="3169800"/>
          </a:xfrm>
          <a:prstGeom prst="rect">
            <a:avLst/>
          </a:prstGeom>
          <a:ln w="0">
            <a:noFill/>
          </a:ln>
        </p:spPr>
      </p:pic>
      <p:sp>
        <p:nvSpPr>
          <p:cNvPr id="237" name="Retângulo 17"/>
          <p:cNvSpPr/>
          <p:nvPr/>
        </p:nvSpPr>
        <p:spPr>
          <a:xfrm>
            <a:off x="6811560" y="3565440"/>
            <a:ext cx="2424240" cy="312588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238" name="CaixaDeTexto 15"/>
          <p:cNvSpPr/>
          <p:nvPr/>
        </p:nvSpPr>
        <p:spPr>
          <a:xfrm>
            <a:off x="200160" y="1689840"/>
            <a:ext cx="9515160" cy="585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#8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42" name="CaixaDeTexto 1"/>
          <p:cNvSpPr/>
          <p:nvPr/>
        </p:nvSpPr>
        <p:spPr>
          <a:xfrm>
            <a:off x="200160" y="1689840"/>
            <a:ext cx="9515160" cy="283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#2: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Resolve Union-Find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43" name="CaixaDeTexto 16"/>
          <p:cNvSpPr/>
          <p:nvPr/>
        </p:nvSpPr>
        <p:spPr>
          <a:xfrm>
            <a:off x="5344200" y="3461040"/>
            <a:ext cx="13914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Union-Find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244" name="Imagem 6"/>
          <p:cNvPicPr/>
          <p:nvPr/>
        </p:nvPicPr>
        <p:blipFill>
          <a:blip r:embed="rId3"/>
          <a:stretch/>
        </p:blipFill>
        <p:spPr>
          <a:xfrm>
            <a:off x="2627280" y="3835800"/>
            <a:ext cx="3490560" cy="2713680"/>
          </a:xfrm>
          <a:prstGeom prst="rect">
            <a:avLst/>
          </a:prstGeom>
          <a:ln w="0">
            <a:noFill/>
          </a:ln>
        </p:spPr>
      </p:pic>
      <p:sp>
        <p:nvSpPr>
          <p:cNvPr id="245" name="Retângulo 14"/>
          <p:cNvSpPr/>
          <p:nvPr/>
        </p:nvSpPr>
        <p:spPr>
          <a:xfrm>
            <a:off x="5828040" y="3981600"/>
            <a:ext cx="298440" cy="2523960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rgbClr val="3A5F8B">
                <a:alpha val="4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pic>
        <p:nvPicPr>
          <p:cNvPr id="246" name="Imagem 7"/>
          <p:cNvPicPr/>
          <p:nvPr/>
        </p:nvPicPr>
        <p:blipFill>
          <a:blip r:embed="rId4"/>
          <a:stretch/>
        </p:blipFill>
        <p:spPr>
          <a:xfrm>
            <a:off x="6651720" y="3791880"/>
            <a:ext cx="2746440" cy="2713680"/>
          </a:xfrm>
          <a:prstGeom prst="rect">
            <a:avLst/>
          </a:prstGeom>
          <a:ln w="0">
            <a:noFill/>
          </a:ln>
        </p:spPr>
      </p:pic>
      <p:sp>
        <p:nvSpPr>
          <p:cNvPr id="247" name="Seta: para a Direita 10"/>
          <p:cNvSpPr/>
          <p:nvPr/>
        </p:nvSpPr>
        <p:spPr>
          <a:xfrm>
            <a:off x="4123800" y="4463280"/>
            <a:ext cx="4067280" cy="1482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>
              <a:alpha val="9000"/>
            </a:schemeClr>
          </a:solidFill>
          <a:ln>
            <a:solidFill>
              <a:srgbClr val="C00000"/>
            </a:solidFill>
            <a:round/>
          </a:ln>
          <a:effectLst>
            <a:outerShdw blurRad="50760" dist="50760" dir="5400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Let’s Code!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251" name="CaixaDeTexto 1"/>
          <p:cNvSpPr/>
          <p:nvPr/>
        </p:nvSpPr>
        <p:spPr>
          <a:xfrm>
            <a:off x="200160" y="1689840"/>
            <a:ext cx="9515160" cy="502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In our pratice, we will implement an algorithm to segment characters in a license plate. 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Besides, we will introduce the cv2.connectedComponent() that implements the component labeling method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Checkout it here: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ea typeface="DejaVu Sans"/>
                <a:hlinkClick r:id="rId3"/>
              </a:rPr>
              <a:t>Lecture 04 - Finding Components.ipynb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252" name="Imagem 5"/>
          <p:cNvPicPr/>
          <p:nvPr/>
        </p:nvPicPr>
        <p:blipFill>
          <a:blip r:embed="rId4"/>
          <a:stretch/>
        </p:blipFill>
        <p:spPr>
          <a:xfrm>
            <a:off x="3236760" y="4493880"/>
            <a:ext cx="2855160" cy="631440"/>
          </a:xfrm>
          <a:prstGeom prst="rect">
            <a:avLst/>
          </a:prstGeom>
          <a:ln w="0">
            <a:noFill/>
          </a:ln>
        </p:spPr>
      </p:pic>
      <p:pic>
        <p:nvPicPr>
          <p:cNvPr id="253" name="Imagem 6"/>
          <p:cNvPicPr/>
          <p:nvPr/>
        </p:nvPicPr>
        <p:blipFill>
          <a:blip r:embed="rId5"/>
          <a:stretch/>
        </p:blipFill>
        <p:spPr>
          <a:xfrm>
            <a:off x="3173040" y="2122200"/>
            <a:ext cx="2918880" cy="592920"/>
          </a:xfrm>
          <a:prstGeom prst="rect">
            <a:avLst/>
          </a:prstGeom>
          <a:ln w="0">
            <a:noFill/>
          </a:ln>
        </p:spPr>
      </p:pic>
      <p:pic>
        <p:nvPicPr>
          <p:cNvPr id="254" name="Imagem 7"/>
          <p:cNvPicPr/>
          <p:nvPr/>
        </p:nvPicPr>
        <p:blipFill>
          <a:blip r:embed="rId6"/>
          <a:stretch/>
        </p:blipFill>
        <p:spPr>
          <a:xfrm>
            <a:off x="3236760" y="3304440"/>
            <a:ext cx="2767320" cy="532800"/>
          </a:xfrm>
          <a:prstGeom prst="rect">
            <a:avLst/>
          </a:prstGeom>
          <a:ln w="0">
            <a:noFill/>
          </a:ln>
        </p:spPr>
      </p:pic>
      <p:sp>
        <p:nvSpPr>
          <p:cNvPr id="255" name="Seta: para Baixo 11"/>
          <p:cNvSpPr/>
          <p:nvPr/>
        </p:nvSpPr>
        <p:spPr>
          <a:xfrm>
            <a:off x="4498920" y="3885120"/>
            <a:ext cx="219960" cy="52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256" name="Seta: para Baixo 12"/>
          <p:cNvSpPr/>
          <p:nvPr/>
        </p:nvSpPr>
        <p:spPr>
          <a:xfrm>
            <a:off x="4502520" y="2734560"/>
            <a:ext cx="219960" cy="52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648082"/>
            <a:ext cx="9175320" cy="467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1C1C1C"/>
                </a:solidFill>
                <a:latin typeface="Calibri"/>
                <a:ea typeface="DejaVu Sans"/>
              </a:rPr>
              <a:t>Discussion of Practice 03</a:t>
            </a:r>
            <a:endParaRPr lang="pt-BR" sz="1800" b="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1C1C1C"/>
                </a:solidFill>
                <a:latin typeface="Calibri"/>
                <a:ea typeface="DejaVu Sans"/>
              </a:rPr>
              <a:t>Component Segmentation</a:t>
            </a:r>
            <a:endParaRPr lang="pt-BR" sz="1800" b="0" strike="noStrike" spc="-1" dirty="0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1C1C1C"/>
                </a:solidFill>
                <a:latin typeface="Calibri"/>
                <a:ea typeface="DejaVu Sans"/>
              </a:rPr>
              <a:t>Finding Connected Components</a:t>
            </a:r>
            <a:endParaRPr lang="pt-BR" sz="1800" b="0" strike="noStrike" spc="-1" dirty="0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1C1C1C"/>
                </a:solidFill>
                <a:latin typeface="Calibri"/>
                <a:ea typeface="DejaVu Sans"/>
              </a:rPr>
              <a:t>Filtering Components</a:t>
            </a:r>
            <a:endParaRPr lang="pt-BR" sz="1800" b="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lang="pt-BR" sz="1800" b="0" strike="noStrike" spc="-1" dirty="0">
              <a:latin typeface="Arial"/>
            </a:endParaRPr>
          </a:p>
          <a:p>
            <a:pPr marL="6732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1C1C1C"/>
                </a:solidFill>
                <a:latin typeface="Calibri"/>
                <a:ea typeface="DejaVu Sans"/>
              </a:rPr>
              <a:t>License Plate Characters Segmentation</a:t>
            </a:r>
            <a:r>
              <a:rPr lang="en-US" sz="2000" b="0" strike="noStrike" spc="-1" dirty="0">
                <a:solidFill>
                  <a:srgbClr val="1C1C1C"/>
                </a:solidFill>
                <a:latin typeface="Calibri"/>
                <a:ea typeface="DejaVu Sans"/>
              </a:rPr>
              <a:t> 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9166E7-01F4-795D-6CA5-AFF040833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4888" y="4058407"/>
            <a:ext cx="5958037" cy="276343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E7559A4-C365-6310-4C44-9EC061E1B98C}"/>
              </a:ext>
            </a:extLst>
          </p:cNvPr>
          <p:cNvSpPr/>
          <p:nvPr/>
        </p:nvSpPr>
        <p:spPr>
          <a:xfrm>
            <a:off x="2359428" y="6476712"/>
            <a:ext cx="274234" cy="2308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92B899-D53C-C188-EB14-0F1B42606685}"/>
              </a:ext>
            </a:extLst>
          </p:cNvPr>
          <p:cNvSpPr/>
          <p:nvPr/>
        </p:nvSpPr>
        <p:spPr>
          <a:xfrm>
            <a:off x="2741550" y="6485339"/>
            <a:ext cx="274234" cy="2308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052389-1D54-886C-4AE3-77FCEF956C2C}"/>
              </a:ext>
            </a:extLst>
          </p:cNvPr>
          <p:cNvSpPr/>
          <p:nvPr/>
        </p:nvSpPr>
        <p:spPr>
          <a:xfrm>
            <a:off x="3155976" y="6476711"/>
            <a:ext cx="274234" cy="2308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Component Segmentation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0" name="CaixaDeTexto 1"/>
          <p:cNvSpPr/>
          <p:nvPr/>
        </p:nvSpPr>
        <p:spPr>
          <a:xfrm>
            <a:off x="200160" y="1689840"/>
            <a:ext cx="9515160" cy="1735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A.K.A Connected Component Extraction, Blob Extraction, …..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Its application comes from Graph Theory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Social Networks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Biology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Pattern Recognition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01" name="Picture 4" descr="3-Connected-Components-Graph"/>
          <p:cNvPicPr/>
          <p:nvPr/>
        </p:nvPicPr>
        <p:blipFill>
          <a:blip r:embed="rId3"/>
          <a:stretch/>
        </p:blipFill>
        <p:spPr>
          <a:xfrm>
            <a:off x="1506600" y="3780000"/>
            <a:ext cx="2611080" cy="2262960"/>
          </a:xfrm>
          <a:prstGeom prst="rect">
            <a:avLst/>
          </a:prstGeom>
          <a:ln w="0">
            <a:noFill/>
          </a:ln>
        </p:spPr>
      </p:pic>
      <p:pic>
        <p:nvPicPr>
          <p:cNvPr id="102" name="Imagem 13"/>
          <p:cNvPicPr/>
          <p:nvPr/>
        </p:nvPicPr>
        <p:blipFill>
          <a:blip r:embed="rId4"/>
          <a:stretch/>
        </p:blipFill>
        <p:spPr>
          <a:xfrm>
            <a:off x="5930280" y="5444280"/>
            <a:ext cx="3374640" cy="821160"/>
          </a:xfrm>
          <a:prstGeom prst="rect">
            <a:avLst/>
          </a:prstGeom>
          <a:ln w="0">
            <a:noFill/>
          </a:ln>
        </p:spPr>
      </p:pic>
      <p:pic>
        <p:nvPicPr>
          <p:cNvPr id="103" name="Imagem 15"/>
          <p:cNvPicPr/>
          <p:nvPr/>
        </p:nvPicPr>
        <p:blipFill>
          <a:blip r:embed="rId5"/>
          <a:stretch/>
        </p:blipFill>
        <p:spPr>
          <a:xfrm>
            <a:off x="5796000" y="2768040"/>
            <a:ext cx="3792240" cy="847440"/>
          </a:xfrm>
          <a:prstGeom prst="rect">
            <a:avLst/>
          </a:prstGeom>
          <a:ln w="0">
            <a:noFill/>
          </a:ln>
        </p:spPr>
      </p:pic>
      <p:pic>
        <p:nvPicPr>
          <p:cNvPr id="104" name="Imagem 19"/>
          <p:cNvPicPr/>
          <p:nvPr/>
        </p:nvPicPr>
        <p:blipFill>
          <a:blip r:embed="rId6"/>
          <a:stretch/>
        </p:blipFill>
        <p:spPr>
          <a:xfrm>
            <a:off x="5724000" y="4093560"/>
            <a:ext cx="3832920" cy="812520"/>
          </a:xfrm>
          <a:prstGeom prst="rect">
            <a:avLst/>
          </a:prstGeom>
          <a:ln w="0">
            <a:noFill/>
          </a:ln>
        </p:spPr>
      </p:pic>
      <p:sp>
        <p:nvSpPr>
          <p:cNvPr id="105" name="Seta: para Baixo 20"/>
          <p:cNvSpPr/>
          <p:nvPr/>
        </p:nvSpPr>
        <p:spPr>
          <a:xfrm>
            <a:off x="7467480" y="3650760"/>
            <a:ext cx="242640" cy="419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06" name="Seta: para Baixo 23"/>
          <p:cNvSpPr/>
          <p:nvPr/>
        </p:nvSpPr>
        <p:spPr>
          <a:xfrm>
            <a:off x="7503480" y="4989960"/>
            <a:ext cx="242640" cy="4190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Connected Component Labelling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0" name="CaixaDeTexto 1"/>
          <p:cNvSpPr/>
          <p:nvPr/>
        </p:nvSpPr>
        <p:spPr>
          <a:xfrm>
            <a:off x="200160" y="1689840"/>
            <a:ext cx="9515160" cy="14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Analyzes the non-zero pixel's neighborhood (foreground)</a:t>
            </a: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 each connected pixel with a label (1,2,3,4….)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Kernels: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11" name="Picture 2"/>
          <p:cNvPicPr/>
          <p:nvPr/>
        </p:nvPicPr>
        <p:blipFill>
          <a:blip r:embed="rId3"/>
          <a:stretch/>
        </p:blipFill>
        <p:spPr>
          <a:xfrm>
            <a:off x="2684880" y="4089240"/>
            <a:ext cx="2352240" cy="2352240"/>
          </a:xfrm>
          <a:prstGeom prst="rect">
            <a:avLst/>
          </a:prstGeom>
          <a:ln w="0">
            <a:noFill/>
          </a:ln>
        </p:spPr>
      </p:pic>
      <p:pic>
        <p:nvPicPr>
          <p:cNvPr id="112" name="Picture 4"/>
          <p:cNvPicPr/>
          <p:nvPr/>
        </p:nvPicPr>
        <p:blipFill>
          <a:blip r:embed="rId4"/>
          <a:stretch/>
        </p:blipFill>
        <p:spPr>
          <a:xfrm>
            <a:off x="6324480" y="4074480"/>
            <a:ext cx="2352240" cy="2352240"/>
          </a:xfrm>
          <a:prstGeom prst="rect">
            <a:avLst/>
          </a:prstGeom>
          <a:ln w="0">
            <a:noFill/>
          </a:ln>
        </p:spPr>
      </p:pic>
      <p:pic>
        <p:nvPicPr>
          <p:cNvPr id="113" name="Picture 6" descr="Four-Pixel-Connectivity"/>
          <p:cNvPicPr/>
          <p:nvPr/>
        </p:nvPicPr>
        <p:blipFill>
          <a:blip r:embed="rId5"/>
          <a:stretch/>
        </p:blipFill>
        <p:spPr>
          <a:xfrm>
            <a:off x="1672560" y="2622960"/>
            <a:ext cx="684720" cy="703800"/>
          </a:xfrm>
          <a:prstGeom prst="rect">
            <a:avLst/>
          </a:prstGeom>
          <a:ln w="0">
            <a:noFill/>
          </a:ln>
        </p:spPr>
      </p:pic>
      <p:pic>
        <p:nvPicPr>
          <p:cNvPr id="114" name="Picture 8" descr="8-Pixel-Connectivity"/>
          <p:cNvPicPr/>
          <p:nvPr/>
        </p:nvPicPr>
        <p:blipFill>
          <a:blip r:embed="rId6"/>
          <a:stretch/>
        </p:blipFill>
        <p:spPr>
          <a:xfrm>
            <a:off x="3395160" y="2613240"/>
            <a:ext cx="722880" cy="713160"/>
          </a:xfrm>
          <a:prstGeom prst="rect">
            <a:avLst/>
          </a:prstGeom>
          <a:ln w="0">
            <a:noFill/>
          </a:ln>
        </p:spPr>
      </p:pic>
      <p:sp>
        <p:nvSpPr>
          <p:cNvPr id="115" name="CaixaDeTexto 10"/>
          <p:cNvSpPr/>
          <p:nvPr/>
        </p:nvSpPr>
        <p:spPr>
          <a:xfrm>
            <a:off x="1262160" y="3361680"/>
            <a:ext cx="15062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4-Neighboors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6" name="CaixaDeTexto 11"/>
          <p:cNvSpPr/>
          <p:nvPr/>
        </p:nvSpPr>
        <p:spPr>
          <a:xfrm>
            <a:off x="3003480" y="3358800"/>
            <a:ext cx="150624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8-Neighboors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17" name="Seta: para a Direita 2"/>
          <p:cNvSpPr/>
          <p:nvPr/>
        </p:nvSpPr>
        <p:spPr>
          <a:xfrm>
            <a:off x="5247720" y="5327280"/>
            <a:ext cx="754200" cy="208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pic>
        <p:nvPicPr>
          <p:cNvPr id="118" name="Picture 8" descr="8-Pixel-Connectivity"/>
          <p:cNvPicPr/>
          <p:nvPr/>
        </p:nvPicPr>
        <p:blipFill>
          <a:blip r:embed="rId6"/>
          <a:stretch/>
        </p:blipFill>
        <p:spPr>
          <a:xfrm>
            <a:off x="900000" y="5084640"/>
            <a:ext cx="722880" cy="713160"/>
          </a:xfrm>
          <a:prstGeom prst="rect">
            <a:avLst/>
          </a:prstGeom>
          <a:ln w="0">
            <a:noFill/>
          </a:ln>
        </p:spPr>
      </p:pic>
      <p:sp>
        <p:nvSpPr>
          <p:cNvPr id="119" name="Seta: para a Direita 15"/>
          <p:cNvSpPr/>
          <p:nvPr/>
        </p:nvSpPr>
        <p:spPr>
          <a:xfrm flipV="1">
            <a:off x="1748880" y="5290920"/>
            <a:ext cx="722880" cy="243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23" name="Picture 2"/>
          <p:cNvPicPr/>
          <p:nvPr/>
        </p:nvPicPr>
        <p:blipFill>
          <a:blip r:embed="rId3"/>
          <a:stretch/>
        </p:blipFill>
        <p:spPr>
          <a:xfrm>
            <a:off x="2088360" y="361800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2"/>
          <p:cNvPicPr/>
          <p:nvPr/>
        </p:nvPicPr>
        <p:blipFill>
          <a:blip r:embed="rId4"/>
          <a:stretch/>
        </p:blipFill>
        <p:spPr>
          <a:xfrm>
            <a:off x="6050880" y="361008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25" name="Imagem 4"/>
          <p:cNvPicPr/>
          <p:nvPr/>
        </p:nvPicPr>
        <p:blipFill>
          <a:blip r:embed="rId5"/>
          <a:stretch/>
        </p:blipFill>
        <p:spPr>
          <a:xfrm>
            <a:off x="6069960" y="3618720"/>
            <a:ext cx="413640" cy="429120"/>
          </a:xfrm>
          <a:prstGeom prst="rect">
            <a:avLst/>
          </a:prstGeom>
          <a:ln w="0">
            <a:noFill/>
          </a:ln>
        </p:spPr>
      </p:pic>
      <p:pic>
        <p:nvPicPr>
          <p:cNvPr id="126" name="Imagem 7"/>
          <p:cNvPicPr/>
          <p:nvPr/>
        </p:nvPicPr>
        <p:blipFill>
          <a:blip r:embed="rId6"/>
          <a:stretch/>
        </p:blipFill>
        <p:spPr>
          <a:xfrm>
            <a:off x="1939320" y="3474360"/>
            <a:ext cx="777240" cy="766080"/>
          </a:xfrm>
          <a:prstGeom prst="rect">
            <a:avLst/>
          </a:prstGeom>
          <a:ln w="0">
            <a:noFill/>
          </a:ln>
          <a:effectLst>
            <a:glow rad="127080">
              <a:srgbClr val="4F81BD">
                <a:alpha val="0"/>
              </a:srgbClr>
            </a:glow>
            <a:outerShdw blurRad="50760" dist="5076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27" name="Seta: para a Direita 10"/>
          <p:cNvSpPr/>
          <p:nvPr/>
        </p:nvSpPr>
        <p:spPr>
          <a:xfrm>
            <a:off x="5262480" y="5015160"/>
            <a:ext cx="679680" cy="27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sp>
        <p:nvSpPr>
          <p:cNvPr id="128" name="CaixaDeTexto 12"/>
          <p:cNvSpPr/>
          <p:nvPr/>
        </p:nvSpPr>
        <p:spPr>
          <a:xfrm>
            <a:off x="200160" y="1473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32" name="Picture 2"/>
          <p:cNvPicPr/>
          <p:nvPr/>
        </p:nvPicPr>
        <p:blipFill>
          <a:blip r:embed="rId3"/>
          <a:stretch/>
        </p:blipFill>
        <p:spPr>
          <a:xfrm>
            <a:off x="2088360" y="361800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2"/>
          <p:cNvPicPr/>
          <p:nvPr/>
        </p:nvPicPr>
        <p:blipFill>
          <a:blip r:embed="rId4"/>
          <a:stretch/>
        </p:blipFill>
        <p:spPr>
          <a:xfrm>
            <a:off x="6050880" y="361008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34" name="Imagem 7"/>
          <p:cNvPicPr/>
          <p:nvPr/>
        </p:nvPicPr>
        <p:blipFill>
          <a:blip r:embed="rId5"/>
          <a:stretch/>
        </p:blipFill>
        <p:spPr>
          <a:xfrm>
            <a:off x="2336760" y="3474360"/>
            <a:ext cx="777240" cy="766080"/>
          </a:xfrm>
          <a:prstGeom prst="rect">
            <a:avLst/>
          </a:prstGeom>
          <a:ln w="0">
            <a:noFill/>
          </a:ln>
          <a:effectLst>
            <a:glow rad="127080">
              <a:srgbClr val="4F81BD">
                <a:alpha val="0"/>
              </a:srgbClr>
            </a:glow>
            <a:outerShdw blurRad="50760" dist="5076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35" name="Seta: para a Direita 10"/>
          <p:cNvSpPr/>
          <p:nvPr/>
        </p:nvSpPr>
        <p:spPr>
          <a:xfrm>
            <a:off x="5262480" y="5015160"/>
            <a:ext cx="679680" cy="27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pic>
        <p:nvPicPr>
          <p:cNvPr id="136" name="Imagem 14"/>
          <p:cNvPicPr/>
          <p:nvPr/>
        </p:nvPicPr>
        <p:blipFill>
          <a:blip r:embed="rId6"/>
          <a:stretch/>
        </p:blipFill>
        <p:spPr>
          <a:xfrm>
            <a:off x="6066000" y="3624840"/>
            <a:ext cx="824040" cy="435240"/>
          </a:xfrm>
          <a:prstGeom prst="rect">
            <a:avLst/>
          </a:prstGeom>
          <a:ln w="0">
            <a:noFill/>
          </a:ln>
        </p:spPr>
      </p:pic>
      <p:sp>
        <p:nvSpPr>
          <p:cNvPr id="137" name="CaixaDeTexto 15"/>
          <p:cNvSpPr/>
          <p:nvPr/>
        </p:nvSpPr>
        <p:spPr>
          <a:xfrm>
            <a:off x="200160" y="1437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41" name="Picture 2"/>
          <p:cNvPicPr/>
          <p:nvPr/>
        </p:nvPicPr>
        <p:blipFill>
          <a:blip r:embed="rId3"/>
          <a:stretch/>
        </p:blipFill>
        <p:spPr>
          <a:xfrm>
            <a:off x="2088360" y="361800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2"/>
          <p:cNvPicPr/>
          <p:nvPr/>
        </p:nvPicPr>
        <p:blipFill>
          <a:blip r:embed="rId4"/>
          <a:stretch/>
        </p:blipFill>
        <p:spPr>
          <a:xfrm>
            <a:off x="6050880" y="361008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43" name="Imagem 7"/>
          <p:cNvPicPr/>
          <p:nvPr/>
        </p:nvPicPr>
        <p:blipFill>
          <a:blip r:embed="rId5"/>
          <a:stretch/>
        </p:blipFill>
        <p:spPr>
          <a:xfrm>
            <a:off x="3045960" y="3436560"/>
            <a:ext cx="777240" cy="766080"/>
          </a:xfrm>
          <a:prstGeom prst="rect">
            <a:avLst/>
          </a:prstGeom>
          <a:ln w="0">
            <a:noFill/>
          </a:ln>
          <a:effectLst>
            <a:glow rad="127080">
              <a:srgbClr val="4F81BD">
                <a:alpha val="0"/>
              </a:srgbClr>
            </a:glow>
            <a:outerShdw blurRad="50760" dist="5076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44" name="Seta: para a Direita 10"/>
          <p:cNvSpPr/>
          <p:nvPr/>
        </p:nvSpPr>
        <p:spPr>
          <a:xfrm>
            <a:off x="5262480" y="5015160"/>
            <a:ext cx="679680" cy="27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pic>
        <p:nvPicPr>
          <p:cNvPr id="145" name="Imagem 14"/>
          <p:cNvPicPr/>
          <p:nvPr/>
        </p:nvPicPr>
        <p:blipFill>
          <a:blip r:embed="rId6"/>
          <a:stretch/>
        </p:blipFill>
        <p:spPr>
          <a:xfrm>
            <a:off x="6066000" y="3624840"/>
            <a:ext cx="824040" cy="43524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2"/>
          <p:cNvPicPr/>
          <p:nvPr/>
        </p:nvPicPr>
        <p:blipFill>
          <a:blip r:embed="rId7"/>
          <a:stretch/>
        </p:blipFill>
        <p:spPr>
          <a:xfrm>
            <a:off x="6066000" y="3624840"/>
            <a:ext cx="3050280" cy="3050280"/>
          </a:xfrm>
          <a:prstGeom prst="rect">
            <a:avLst/>
          </a:prstGeom>
          <a:ln w="0">
            <a:noFill/>
          </a:ln>
        </p:spPr>
      </p:pic>
      <p:sp>
        <p:nvSpPr>
          <p:cNvPr id="147" name="CaixaDeTexto 13"/>
          <p:cNvSpPr/>
          <p:nvPr/>
        </p:nvSpPr>
        <p:spPr>
          <a:xfrm>
            <a:off x="200160" y="1509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51" name="Picture 2"/>
          <p:cNvPicPr/>
          <p:nvPr/>
        </p:nvPicPr>
        <p:blipFill>
          <a:blip r:embed="rId3"/>
          <a:stretch/>
        </p:blipFill>
        <p:spPr>
          <a:xfrm>
            <a:off x="2088360" y="361800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2"/>
          <p:cNvPicPr/>
          <p:nvPr/>
        </p:nvPicPr>
        <p:blipFill>
          <a:blip r:embed="rId4"/>
          <a:stretch/>
        </p:blipFill>
        <p:spPr>
          <a:xfrm>
            <a:off x="6050880" y="3610080"/>
            <a:ext cx="3065400" cy="3065400"/>
          </a:xfrm>
          <a:prstGeom prst="rect">
            <a:avLst/>
          </a:prstGeom>
          <a:ln w="0">
            <a:noFill/>
          </a:ln>
        </p:spPr>
      </p:pic>
      <p:pic>
        <p:nvPicPr>
          <p:cNvPr id="153" name="Imagem 7"/>
          <p:cNvPicPr/>
          <p:nvPr/>
        </p:nvPicPr>
        <p:blipFill>
          <a:blip r:embed="rId5"/>
          <a:stretch/>
        </p:blipFill>
        <p:spPr>
          <a:xfrm>
            <a:off x="4569120" y="3459600"/>
            <a:ext cx="777240" cy="766080"/>
          </a:xfrm>
          <a:prstGeom prst="rect">
            <a:avLst/>
          </a:prstGeom>
          <a:ln w="0">
            <a:noFill/>
          </a:ln>
          <a:effectLst>
            <a:glow rad="127080">
              <a:srgbClr val="4F81BD">
                <a:alpha val="0"/>
              </a:srgbClr>
            </a:glow>
            <a:outerShdw blurRad="50760" dist="5076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54" name="Seta: para a Direita 10"/>
          <p:cNvSpPr/>
          <p:nvPr/>
        </p:nvSpPr>
        <p:spPr>
          <a:xfrm>
            <a:off x="5262480" y="5015160"/>
            <a:ext cx="679680" cy="2710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BR"/>
          </a:p>
        </p:txBody>
      </p:sp>
      <p:pic>
        <p:nvPicPr>
          <p:cNvPr id="155" name="Imagem 14"/>
          <p:cNvPicPr/>
          <p:nvPr/>
        </p:nvPicPr>
        <p:blipFill>
          <a:blip r:embed="rId6"/>
          <a:stretch/>
        </p:blipFill>
        <p:spPr>
          <a:xfrm>
            <a:off x="6066000" y="3624840"/>
            <a:ext cx="824040" cy="435240"/>
          </a:xfrm>
          <a:prstGeom prst="rect">
            <a:avLst/>
          </a:prstGeom>
          <a:ln w="0">
            <a:noFill/>
          </a:ln>
        </p:spPr>
      </p:pic>
      <p:pic>
        <p:nvPicPr>
          <p:cNvPr id="156" name="Picture 2"/>
          <p:cNvPicPr/>
          <p:nvPr/>
        </p:nvPicPr>
        <p:blipFill>
          <a:blip r:embed="rId7"/>
          <a:stretch/>
        </p:blipFill>
        <p:spPr>
          <a:xfrm>
            <a:off x="6066000" y="3624840"/>
            <a:ext cx="3050280" cy="3050280"/>
          </a:xfrm>
          <a:prstGeom prst="rect">
            <a:avLst/>
          </a:prstGeom>
          <a:ln w="0">
            <a:noFill/>
          </a:ln>
        </p:spPr>
      </p:pic>
      <p:pic>
        <p:nvPicPr>
          <p:cNvPr id="157" name="Picture 2"/>
          <p:cNvPicPr/>
          <p:nvPr/>
        </p:nvPicPr>
        <p:blipFill>
          <a:blip r:embed="rId8"/>
          <a:stretch/>
        </p:blipFill>
        <p:spPr>
          <a:xfrm>
            <a:off x="6104160" y="3634920"/>
            <a:ext cx="3012480" cy="3012480"/>
          </a:xfrm>
          <a:prstGeom prst="rect">
            <a:avLst/>
          </a:prstGeom>
          <a:ln w="0">
            <a:noFill/>
          </a:ln>
        </p:spPr>
      </p:pic>
      <p:sp>
        <p:nvSpPr>
          <p:cNvPr id="158" name="CaixaDeTexto 16"/>
          <p:cNvSpPr/>
          <p:nvPr/>
        </p:nvSpPr>
        <p:spPr>
          <a:xfrm>
            <a:off x="200160" y="1473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60000" y="360000"/>
            <a:ext cx="9355320" cy="8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Row by Row Algorithm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897120" y="6886080"/>
            <a:ext cx="644256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7608600" y="6886080"/>
            <a:ext cx="2280600" cy="36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 04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162" name="Picture 8" descr="8-Pixel-Connectivity"/>
          <p:cNvPicPr/>
          <p:nvPr/>
        </p:nvPicPr>
        <p:blipFill>
          <a:blip r:embed="rId3"/>
          <a:stretch/>
        </p:blipFill>
        <p:spPr>
          <a:xfrm>
            <a:off x="2678760" y="3449160"/>
            <a:ext cx="669240" cy="660240"/>
          </a:xfrm>
          <a:prstGeom prst="rect">
            <a:avLst/>
          </a:prstGeom>
          <a:ln w="0">
            <a:noFill/>
          </a:ln>
          <a:effectLst>
            <a:reflection stA="0" endPos="65000" dist="50800" dir="5400000" sy="-100000" algn="bl" rotWithShape="0"/>
          </a:effectLst>
        </p:spPr>
      </p:pic>
      <p:pic>
        <p:nvPicPr>
          <p:cNvPr id="163" name="Picture 6"/>
          <p:cNvPicPr/>
          <p:nvPr/>
        </p:nvPicPr>
        <p:blipFill>
          <a:blip r:embed="rId4"/>
          <a:stretch/>
        </p:blipFill>
        <p:spPr>
          <a:xfrm>
            <a:off x="3349080" y="3577680"/>
            <a:ext cx="3138120" cy="3138120"/>
          </a:xfrm>
          <a:prstGeom prst="rect">
            <a:avLst/>
          </a:prstGeom>
          <a:ln w="0">
            <a:noFill/>
          </a:ln>
        </p:spPr>
      </p:pic>
      <p:sp>
        <p:nvSpPr>
          <p:cNvPr id="164" name="CaixaDeTexto 13"/>
          <p:cNvSpPr/>
          <p:nvPr/>
        </p:nvSpPr>
        <p:spPr>
          <a:xfrm>
            <a:off x="200160" y="1581840"/>
            <a:ext cx="9515160" cy="3381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Sliding a connectivity kernel , row by row ( 2 passes)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 center falls in a non-zero pixel, label it!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Labeling: 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If there are no labeled pixels connected, attribute a new label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Otherwise, attribute to it the neighbor´s label.</a:t>
            </a:r>
            <a:endParaRPr lang="pt-BR" sz="1800" b="0" strike="noStrike" spc="-1">
              <a:latin typeface="Arial"/>
            </a:endParaRPr>
          </a:p>
          <a:p>
            <a:pPr marL="1200240" lvl="2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DejaVu Sans"/>
              </a:rPr>
              <a:t>A Union-Find structure control adjacent labels (Union-Find)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Pass #1:</a:t>
            </a:r>
            <a:endParaRPr lang="pt-BR" sz="1800" b="0" strike="noStrike" spc="-1">
              <a:latin typeface="Arial"/>
            </a:endParaRPr>
          </a:p>
          <a:p>
            <a:pPr marL="743040" lvl="1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DejaVu Sans"/>
              </a:rPr>
              <a:t>Row #1</a:t>
            </a: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1924</TotalTime>
  <Words>1269</Words>
  <Application>Microsoft Macintosh PowerPoint</Application>
  <PresentationFormat>Custom</PresentationFormat>
  <Paragraphs>285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Latin Modern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128</cp:revision>
  <dcterms:created xsi:type="dcterms:W3CDTF">2021-04-28T18:38:02Z</dcterms:created>
  <dcterms:modified xsi:type="dcterms:W3CDTF">2025-09-03T13:04:30Z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