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notesMasterIdLst>
    <p:notesMasterId r:id="rId52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81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B35A24-CC76-4E16-9D23-B006197B211D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2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0600" cy="3602038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2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3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4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4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4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5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1"/>
          <p:cNvSpPr/>
          <p:nvPr/>
        </p:nvSpPr>
        <p:spPr>
          <a:xfrm>
            <a:off x="200160" y="1689840"/>
            <a:ext cx="9513720" cy="131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77" name="Retângulo 2"/>
          <p:cNvSpPr/>
          <p:nvPr/>
        </p:nvSpPr>
        <p:spPr>
          <a:xfrm>
            <a:off x="3891240" y="32403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Retângulo 12"/>
          <p:cNvSpPr/>
          <p:nvPr/>
        </p:nvSpPr>
        <p:spPr>
          <a:xfrm>
            <a:off x="704088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Retângulo 13"/>
          <p:cNvSpPr/>
          <p:nvPr/>
        </p:nvSpPr>
        <p:spPr>
          <a:xfrm>
            <a:off x="78480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Retângulo 14"/>
          <p:cNvSpPr/>
          <p:nvPr/>
        </p:nvSpPr>
        <p:spPr>
          <a:xfrm>
            <a:off x="86418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Retângulo 15"/>
          <p:cNvSpPr/>
          <p:nvPr/>
        </p:nvSpPr>
        <p:spPr>
          <a:xfrm>
            <a:off x="5594040" y="567648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Retângulo 16"/>
          <p:cNvSpPr/>
          <p:nvPr/>
        </p:nvSpPr>
        <p:spPr>
          <a:xfrm>
            <a:off x="468252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Retângulo 17"/>
          <p:cNvSpPr/>
          <p:nvPr/>
        </p:nvSpPr>
        <p:spPr>
          <a:xfrm>
            <a:off x="546624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Retângulo 18"/>
          <p:cNvSpPr/>
          <p:nvPr/>
        </p:nvSpPr>
        <p:spPr>
          <a:xfrm>
            <a:off x="5685480" y="61797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aixaDeTexto 3"/>
          <p:cNvSpPr/>
          <p:nvPr/>
        </p:nvSpPr>
        <p:spPr>
          <a:xfrm>
            <a:off x="7320600" y="5525280"/>
            <a:ext cx="2084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Seta: para a Direita 4"/>
          <p:cNvSpPr/>
          <p:nvPr/>
        </p:nvSpPr>
        <p:spPr>
          <a:xfrm rot="10800000">
            <a:off x="6774840" y="5872320"/>
            <a:ext cx="1073160" cy="19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19"/>
          <p:cNvPicPr/>
          <p:nvPr/>
        </p:nvPicPr>
        <p:blipFill>
          <a:blip r:embed="rId3"/>
          <a:stretch/>
        </p:blipFill>
        <p:spPr>
          <a:xfrm>
            <a:off x="1500120" y="3444480"/>
            <a:ext cx="7073280" cy="303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5"/>
          <p:cNvPicPr/>
          <p:nvPr/>
        </p:nvPicPr>
        <p:blipFill>
          <a:blip r:embed="rId3"/>
          <a:stretch/>
        </p:blipFill>
        <p:spPr>
          <a:xfrm>
            <a:off x="3674160" y="4583880"/>
            <a:ext cx="2966400" cy="225180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3"/>
          <p:cNvPicPr/>
          <p:nvPr/>
        </p:nvPicPr>
        <p:blipFill>
          <a:blip r:embed="rId4"/>
          <a:stretch/>
        </p:blipFill>
        <p:spPr>
          <a:xfrm>
            <a:off x="3555720" y="1864080"/>
            <a:ext cx="3084840" cy="221220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779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discriminating are features?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1" name="Imagem 14"/>
          <p:cNvPicPr/>
          <p:nvPr/>
        </p:nvPicPr>
        <p:blipFill>
          <a:blip r:embed="rId5"/>
          <a:stretch/>
        </p:blipFill>
        <p:spPr>
          <a:xfrm>
            <a:off x="360000" y="4531680"/>
            <a:ext cx="3201120" cy="215244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8"/>
          <p:cNvPicPr/>
          <p:nvPr/>
        </p:nvPicPr>
        <p:blipFill>
          <a:blip r:embed="rId6"/>
          <a:stretch/>
        </p:blipFill>
        <p:spPr>
          <a:xfrm>
            <a:off x="6795720" y="4609800"/>
            <a:ext cx="3042360" cy="212184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21"/>
          <p:cNvSpPr/>
          <p:nvPr/>
        </p:nvSpPr>
        <p:spPr>
          <a:xfrm>
            <a:off x="2085840" y="2667600"/>
            <a:ext cx="1393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Input Space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4" name="CaixaDeTexto 22"/>
          <p:cNvSpPr/>
          <p:nvPr/>
        </p:nvSpPr>
        <p:spPr>
          <a:xfrm>
            <a:off x="199440" y="4264560"/>
            <a:ext cx="1828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Space’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5" name="CaixaDeTexto 25"/>
          <p:cNvSpPr/>
          <p:nvPr/>
        </p:nvSpPr>
        <p:spPr>
          <a:xfrm>
            <a:off x="3481560" y="4290120"/>
            <a:ext cx="5037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Space’’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aixaDeTexto 27"/>
          <p:cNvSpPr/>
          <p:nvPr/>
        </p:nvSpPr>
        <p:spPr>
          <a:xfrm>
            <a:off x="6641640" y="4273920"/>
            <a:ext cx="5037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 Space ’’’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onector reto 29"/>
          <p:cNvSpPr/>
          <p:nvPr/>
        </p:nvSpPr>
        <p:spPr>
          <a:xfrm>
            <a:off x="360000" y="4171680"/>
            <a:ext cx="93564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6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Shape/Edges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aixaDeTexto 4"/>
          <p:cNvSpPr/>
          <p:nvPr/>
        </p:nvSpPr>
        <p:spPr>
          <a:xfrm>
            <a:off x="200160" y="1689840"/>
            <a:ext cx="951408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7"/>
          <p:cNvPicPr/>
          <p:nvPr/>
        </p:nvPicPr>
        <p:blipFill>
          <a:blip r:embed="rId3"/>
          <a:stretch/>
        </p:blipFill>
        <p:spPr>
          <a:xfrm>
            <a:off x="1671480" y="4975200"/>
            <a:ext cx="6516360" cy="1681200"/>
          </a:xfrm>
          <a:prstGeom prst="rect">
            <a:avLst/>
          </a:prstGeom>
          <a:ln w="0">
            <a:noFill/>
          </a:ln>
        </p:spPr>
      </p:pic>
      <p:pic>
        <p:nvPicPr>
          <p:cNvPr id="297" name="Imagem 8"/>
          <p:cNvPicPr/>
          <p:nvPr/>
        </p:nvPicPr>
        <p:blipFill>
          <a:blip r:embed="rId4"/>
          <a:stretch/>
        </p:blipFill>
        <p:spPr>
          <a:xfrm>
            <a:off x="1671480" y="2608920"/>
            <a:ext cx="6477480" cy="174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aixaDeTexto 1"/>
          <p:cNvSpPr/>
          <p:nvPr/>
        </p:nvSpPr>
        <p:spPr>
          <a:xfrm>
            <a:off x="200160" y="1689840"/>
            <a:ext cx="95137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2" descr="Projection Histogram of image using Python and Opencv | by Felipe Meganha |  Medium"/>
          <p:cNvPicPr/>
          <p:nvPr/>
        </p:nvPicPr>
        <p:blipFill>
          <a:blip r:embed="rId3"/>
          <a:stretch/>
        </p:blipFill>
        <p:spPr>
          <a:xfrm>
            <a:off x="512640" y="2760120"/>
            <a:ext cx="4443120" cy="132804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6" descr="computer vision - OpenCV Color Concentration Histogram - Stack Overflow"/>
          <p:cNvPicPr/>
          <p:nvPr/>
        </p:nvPicPr>
        <p:blipFill>
          <a:blip r:embed="rId4"/>
          <a:stretch/>
        </p:blipFill>
        <p:spPr>
          <a:xfrm>
            <a:off x="5485320" y="2487600"/>
            <a:ext cx="4080240" cy="2998080"/>
          </a:xfrm>
          <a:prstGeom prst="rect">
            <a:avLst/>
          </a:prstGeom>
          <a:ln w="0">
            <a:noFill/>
          </a:ln>
        </p:spPr>
      </p:pic>
      <p:sp>
        <p:nvSpPr>
          <p:cNvPr id="304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Imagem 12"/>
          <p:cNvPicPr/>
          <p:nvPr/>
        </p:nvPicPr>
        <p:blipFill>
          <a:blip r:embed="rId5"/>
          <a:stretch/>
        </p:blipFill>
        <p:spPr>
          <a:xfrm>
            <a:off x="789840" y="4894920"/>
            <a:ext cx="3942000" cy="1210320"/>
          </a:xfrm>
          <a:prstGeom prst="rect">
            <a:avLst/>
          </a:prstGeom>
          <a:ln w="0">
            <a:noFill/>
          </a:ln>
        </p:spPr>
      </p:pic>
      <p:sp>
        <p:nvSpPr>
          <p:cNvPr id="306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1735200" y="6400800"/>
            <a:ext cx="672300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6"/>
              </a:rPr>
              <a:t>Lecture_05_Feature_Extraction_Projections.ipynb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"/>
          <p:cNvPicPr/>
          <p:nvPr/>
        </p:nvPicPr>
        <p:blipFill>
          <a:blip r:embed="rId3"/>
          <a:stretch/>
        </p:blipFill>
        <p:spPr>
          <a:xfrm>
            <a:off x="617760" y="1904400"/>
            <a:ext cx="5133600" cy="138636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4" descr="The vertical and horizontal projection histograms for the letter “a”. |  Download Scientific Diagram"/>
          <p:cNvPicPr/>
          <p:nvPr/>
        </p:nvPicPr>
        <p:blipFill>
          <a:blip r:embed="rId4"/>
          <a:stretch/>
        </p:blipFill>
        <p:spPr>
          <a:xfrm>
            <a:off x="6910200" y="1640160"/>
            <a:ext cx="2550600" cy="1788480"/>
          </a:xfrm>
          <a:prstGeom prst="rect">
            <a:avLst/>
          </a:prstGeom>
          <a:ln w="0">
            <a:noFill/>
          </a:ln>
        </p:spPr>
      </p:pic>
      <p:pic>
        <p:nvPicPr>
          <p:cNvPr id="313" name="Imagem 2"/>
          <p:cNvPicPr/>
          <p:nvPr/>
        </p:nvPicPr>
        <p:blipFill>
          <a:blip r:embed="rId5"/>
          <a:stretch/>
        </p:blipFill>
        <p:spPr>
          <a:xfrm>
            <a:off x="2743200" y="3998520"/>
            <a:ext cx="4114440" cy="217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aixaDeTexto 1"/>
          <p:cNvSpPr/>
          <p:nvPr/>
        </p:nvSpPr>
        <p:spPr>
          <a:xfrm>
            <a:off x="200160" y="1689840"/>
            <a:ext cx="951372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0" name="Picture 6"/>
          <p:cNvPicPr/>
          <p:nvPr/>
        </p:nvPicPr>
        <p:blipFill>
          <a:blip r:embed="rId3"/>
          <a:stretch/>
        </p:blipFill>
        <p:spPr>
          <a:xfrm>
            <a:off x="592920" y="3590280"/>
            <a:ext cx="4446360" cy="311292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8"/>
          <p:cNvPicPr/>
          <p:nvPr/>
        </p:nvPicPr>
        <p:blipFill>
          <a:blip r:embed="rId4"/>
          <a:stretch/>
        </p:blipFill>
        <p:spPr>
          <a:xfrm>
            <a:off x="5267520" y="3627360"/>
            <a:ext cx="4446360" cy="308844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6"/>
          <p:cNvPicPr/>
          <p:nvPr/>
        </p:nvPicPr>
        <p:blipFill>
          <a:blip r:embed="rId5"/>
          <a:stretch/>
        </p:blipFill>
        <p:spPr>
          <a:xfrm>
            <a:off x="5486400" y="788400"/>
            <a:ext cx="4183920" cy="286884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3"/>
          <p:cNvPicPr/>
          <p:nvPr/>
        </p:nvPicPr>
        <p:blipFill>
          <a:blip r:embed="rId6"/>
          <a:stretch/>
        </p:blipFill>
        <p:spPr>
          <a:xfrm>
            <a:off x="200160" y="2057400"/>
            <a:ext cx="4969440" cy="914040"/>
          </a:xfrm>
          <a:prstGeom prst="rect">
            <a:avLst/>
          </a:prstGeom>
          <a:ln w="0">
            <a:noFill/>
          </a:ln>
        </p:spPr>
      </p:pic>
      <p:sp>
        <p:nvSpPr>
          <p:cNvPr id="324" name="Rectangle 323"/>
          <p:cNvSpPr/>
          <p:nvPr/>
        </p:nvSpPr>
        <p:spPr>
          <a:xfrm>
            <a:off x="5943600" y="788400"/>
            <a:ext cx="2556360" cy="36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aixaDeTexto 5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9"/>
          <p:cNvPicPr/>
          <p:nvPr/>
        </p:nvPicPr>
        <p:blipFill>
          <a:blip r:embed="rId3"/>
          <a:stretch/>
        </p:blipFill>
        <p:spPr>
          <a:xfrm>
            <a:off x="3362760" y="215496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0"/>
          <p:cNvPicPr/>
          <p:nvPr/>
        </p:nvPicPr>
        <p:blipFill>
          <a:blip r:embed="rId4"/>
          <a:stretch/>
        </p:blipFill>
        <p:spPr>
          <a:xfrm>
            <a:off x="897120" y="4350960"/>
            <a:ext cx="8654040" cy="2375640"/>
          </a:xfrm>
          <a:prstGeom prst="rect">
            <a:avLst/>
          </a:prstGeom>
          <a:ln w="0">
            <a:noFill/>
          </a:ln>
        </p:spPr>
      </p:pic>
      <p:sp>
        <p:nvSpPr>
          <p:cNvPr id="331" name="TextBox 330"/>
          <p:cNvSpPr txBox="1"/>
          <p:nvPr/>
        </p:nvSpPr>
        <p:spPr>
          <a:xfrm>
            <a:off x="3200400" y="145476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Lecture_05_Image_Descriptors_Edges.ipynb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aixaDeTexto 6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m 13"/>
          <p:cNvPicPr/>
          <p:nvPr/>
        </p:nvPicPr>
        <p:blipFill>
          <a:blip r:embed="rId3"/>
          <a:stretch/>
        </p:blipFill>
        <p:spPr>
          <a:xfrm>
            <a:off x="1148040" y="303624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4"/>
          <p:cNvPicPr/>
          <p:nvPr/>
        </p:nvPicPr>
        <p:blipFill>
          <a:blip r:embed="rId4"/>
          <a:stretch/>
        </p:blipFill>
        <p:spPr>
          <a:xfrm>
            <a:off x="6225480" y="1554480"/>
            <a:ext cx="3042000" cy="518580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1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2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aixaDeTexto 7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Imagem 15"/>
          <p:cNvPicPr/>
          <p:nvPr/>
        </p:nvPicPr>
        <p:blipFill>
          <a:blip r:embed="rId3"/>
          <a:stretch/>
        </p:blipFill>
        <p:spPr>
          <a:xfrm>
            <a:off x="614160" y="3474000"/>
            <a:ext cx="1636200" cy="127440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16"/>
          <p:cNvPicPr/>
          <p:nvPr/>
        </p:nvPicPr>
        <p:blipFill>
          <a:blip r:embed="rId4"/>
          <a:stretch/>
        </p:blipFill>
        <p:spPr>
          <a:xfrm>
            <a:off x="5639760" y="1523880"/>
            <a:ext cx="3120120" cy="517428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2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60000" y="16488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[Recap] Lecture 04 – Finding Components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Lecture 05 - Feature Extraction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Vector / Embeddings / Representations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Descriptors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1CF52-8F09-972B-3AE3-BD53E4EF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484" y="3779837"/>
            <a:ext cx="6125696" cy="28411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A9F1FC4-8095-930F-F472-1CAF6F79F784}"/>
              </a:ext>
            </a:extLst>
          </p:cNvPr>
          <p:cNvSpPr/>
          <p:nvPr/>
        </p:nvSpPr>
        <p:spPr>
          <a:xfrm>
            <a:off x="2729827" y="6274325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EB64B0-A8FE-0BBA-6DF5-AF879CC1C3AF}"/>
              </a:ext>
            </a:extLst>
          </p:cNvPr>
          <p:cNvSpPr/>
          <p:nvPr/>
        </p:nvSpPr>
        <p:spPr>
          <a:xfrm>
            <a:off x="3122677" y="6279082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08919C-FFCA-929E-6FB8-719154CF15C2}"/>
              </a:ext>
            </a:extLst>
          </p:cNvPr>
          <p:cNvSpPr/>
          <p:nvPr/>
        </p:nvSpPr>
        <p:spPr>
          <a:xfrm>
            <a:off x="3547915" y="6273899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DA2A9F-147B-3951-94BA-BB40F2AC97D1}"/>
              </a:ext>
            </a:extLst>
          </p:cNvPr>
          <p:cNvSpPr/>
          <p:nvPr/>
        </p:nvSpPr>
        <p:spPr>
          <a:xfrm>
            <a:off x="3976360" y="6274325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0233F6-D11C-D4D8-81B9-D12929996C77}"/>
              </a:ext>
            </a:extLst>
          </p:cNvPr>
          <p:cNvSpPr/>
          <p:nvPr/>
        </p:nvSpPr>
        <p:spPr>
          <a:xfrm>
            <a:off x="4369210" y="6279082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2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aixaDeTexto 8"/>
          <p:cNvSpPr/>
          <p:nvPr/>
        </p:nvSpPr>
        <p:spPr>
          <a:xfrm>
            <a:off x="200160" y="1689840"/>
            <a:ext cx="9514080" cy="48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Canny </a:t>
            </a:r>
            <a:r>
              <a:rPr lang="en-US" sz="20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(John F. Canny 1986)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Imagem 17"/>
          <p:cNvPicPr/>
          <p:nvPr/>
        </p:nvPicPr>
        <p:blipFill>
          <a:blip r:embed="rId3"/>
          <a:stretch/>
        </p:blipFill>
        <p:spPr>
          <a:xfrm>
            <a:off x="1143000" y="3886200"/>
            <a:ext cx="4143240" cy="199044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18"/>
          <p:cNvPicPr/>
          <p:nvPr/>
        </p:nvPicPr>
        <p:blipFill>
          <a:blip r:embed="rId4"/>
          <a:stretch/>
        </p:blipFill>
        <p:spPr>
          <a:xfrm>
            <a:off x="6305760" y="1532880"/>
            <a:ext cx="3161160" cy="5257440"/>
          </a:xfrm>
          <a:prstGeom prst="rect">
            <a:avLst/>
          </a:prstGeom>
          <a:ln w="0">
            <a:noFill/>
          </a:ln>
        </p:spPr>
      </p:pic>
      <p:sp>
        <p:nvSpPr>
          <p:cNvPr id="349" name="CustomShape 2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2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aixaDeTexto 9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20"/>
          <p:cNvPicPr/>
          <p:nvPr/>
        </p:nvPicPr>
        <p:blipFill>
          <a:blip r:embed="rId3"/>
          <a:stretch/>
        </p:blipFill>
        <p:spPr>
          <a:xfrm>
            <a:off x="2001960" y="1542960"/>
            <a:ext cx="6296400" cy="5054400"/>
          </a:xfrm>
          <a:prstGeom prst="rect">
            <a:avLst/>
          </a:prstGeom>
          <a:ln w="0">
            <a:noFill/>
          </a:ln>
        </p:spPr>
      </p:pic>
      <p:sp>
        <p:nvSpPr>
          <p:cNvPr id="354" name="CustomShape 3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3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aixaDeTexto 10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Imagem 21"/>
          <p:cNvPicPr/>
          <p:nvPr/>
        </p:nvPicPr>
        <p:blipFill>
          <a:blip r:embed="rId3"/>
          <a:stretch/>
        </p:blipFill>
        <p:spPr>
          <a:xfrm>
            <a:off x="614880" y="1829160"/>
            <a:ext cx="8684640" cy="2239920"/>
          </a:xfrm>
          <a:prstGeom prst="rect">
            <a:avLst/>
          </a:prstGeom>
          <a:ln w="0">
            <a:noFill/>
          </a:ln>
        </p:spPr>
      </p:pic>
      <p:pic>
        <p:nvPicPr>
          <p:cNvPr id="359" name="Imagem 22"/>
          <p:cNvPicPr/>
          <p:nvPr/>
        </p:nvPicPr>
        <p:blipFill>
          <a:blip r:embed="rId4"/>
          <a:stretch/>
        </p:blipFill>
        <p:spPr>
          <a:xfrm>
            <a:off x="614880" y="4563720"/>
            <a:ext cx="8684640" cy="1164600"/>
          </a:xfrm>
          <a:prstGeom prst="rect">
            <a:avLst/>
          </a:prstGeom>
          <a:ln w="0">
            <a:noFill/>
          </a:ln>
        </p:spPr>
      </p:pic>
      <p:sp>
        <p:nvSpPr>
          <p:cNvPr id="360" name="CustomShape 3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057400" y="594360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Lecture_05_Image_Descriptors_Edges.ipynb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3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3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aixaDeTexto 11"/>
          <p:cNvSpPr/>
          <p:nvPr/>
        </p:nvSpPr>
        <p:spPr>
          <a:xfrm>
            <a:off x="200160" y="1689840"/>
            <a:ext cx="951408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m 23"/>
          <p:cNvPicPr/>
          <p:nvPr/>
        </p:nvPicPr>
        <p:blipFill>
          <a:blip r:embed="rId3"/>
          <a:stretch/>
        </p:blipFill>
        <p:spPr>
          <a:xfrm>
            <a:off x="897120" y="4313520"/>
            <a:ext cx="7722000" cy="2229120"/>
          </a:xfrm>
          <a:prstGeom prst="rect">
            <a:avLst/>
          </a:prstGeom>
          <a:ln w="0">
            <a:noFill/>
          </a:ln>
        </p:spPr>
      </p:pic>
      <p:pic>
        <p:nvPicPr>
          <p:cNvPr id="367" name="Imagem 24"/>
          <p:cNvPicPr/>
          <p:nvPr/>
        </p:nvPicPr>
        <p:blipFill>
          <a:blip r:embed="rId4"/>
          <a:stretch/>
        </p:blipFill>
        <p:spPr>
          <a:xfrm>
            <a:off x="6025680" y="4028400"/>
            <a:ext cx="2447640" cy="636480"/>
          </a:xfrm>
          <a:prstGeom prst="rect">
            <a:avLst/>
          </a:prstGeom>
          <a:ln w="0">
            <a:noFill/>
          </a:ln>
        </p:spPr>
      </p:pic>
      <p:sp>
        <p:nvSpPr>
          <p:cNvPr id="368" name="TextBox 367"/>
          <p:cNvSpPr txBox="1"/>
          <p:nvPr/>
        </p:nvSpPr>
        <p:spPr>
          <a:xfrm>
            <a:off x="503640" y="348732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https://github.com/andrehochuli/teaching/blob/main/ComputerVision/Lecture%2005%20-%20Feature%20Extraction/Lecture_05_Image_Descriptors_Texture_and_Others.ipynb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2216880" y="13716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Lecture_05_Image_Descriptors_Texture_and_Others.ipynb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4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4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4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aixaDeTexto 12"/>
          <p:cNvSpPr/>
          <p:nvPr/>
        </p:nvSpPr>
        <p:spPr>
          <a:xfrm>
            <a:off x="200160" y="1742760"/>
            <a:ext cx="95140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Picture 5" descr="hog_feature"/>
          <p:cNvPicPr/>
          <p:nvPr/>
        </p:nvPicPr>
        <p:blipFill>
          <a:blip r:embed="rId3"/>
          <a:stretch/>
        </p:blipFill>
        <p:spPr>
          <a:xfrm>
            <a:off x="1737720" y="3024360"/>
            <a:ext cx="1977120" cy="3242160"/>
          </a:xfrm>
          <a:prstGeom prst="rect">
            <a:avLst/>
          </a:prstGeom>
          <a:ln w="0">
            <a:noFill/>
          </a:ln>
        </p:spPr>
      </p:pic>
      <p:pic>
        <p:nvPicPr>
          <p:cNvPr id="375" name="Imagem 25"/>
          <p:cNvPicPr/>
          <p:nvPr/>
        </p:nvPicPr>
        <p:blipFill>
          <a:blip r:embed="rId4"/>
          <a:stretch/>
        </p:blipFill>
        <p:spPr>
          <a:xfrm>
            <a:off x="5707080" y="3112200"/>
            <a:ext cx="1558440" cy="3066840"/>
          </a:xfrm>
          <a:prstGeom prst="rect">
            <a:avLst/>
          </a:prstGeom>
          <a:ln w="0">
            <a:noFill/>
          </a:ln>
        </p:spPr>
      </p:pic>
      <p:sp>
        <p:nvSpPr>
          <p:cNvPr id="376" name="Seta: para a Direita 2"/>
          <p:cNvSpPr/>
          <p:nvPr/>
        </p:nvSpPr>
        <p:spPr>
          <a:xfrm>
            <a:off x="4119120" y="4339800"/>
            <a:ext cx="1133640" cy="35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4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4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aixaDeTexto 14"/>
          <p:cNvSpPr/>
          <p:nvPr/>
        </p:nvSpPr>
        <p:spPr>
          <a:xfrm>
            <a:off x="200160" y="174276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1"/>
          <p:cNvPicPr/>
          <p:nvPr/>
        </p:nvPicPr>
        <p:blipFill>
          <a:blip r:embed="rId3"/>
          <a:stretch/>
        </p:blipFill>
        <p:spPr>
          <a:xfrm>
            <a:off x="36000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9"/>
          <p:cNvPicPr/>
          <p:nvPr/>
        </p:nvPicPr>
        <p:blipFill>
          <a:blip r:embed="rId4"/>
          <a:stretch/>
        </p:blipFill>
        <p:spPr>
          <a:xfrm>
            <a:off x="604764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11"/>
          <p:cNvPicPr/>
          <p:nvPr/>
        </p:nvPicPr>
        <p:blipFill>
          <a:blip r:embed="rId5"/>
          <a:stretch/>
        </p:blipFill>
        <p:spPr>
          <a:xfrm>
            <a:off x="4276080" y="4191840"/>
            <a:ext cx="1526040" cy="1016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4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5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5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aixaDeTexto 15"/>
          <p:cNvSpPr/>
          <p:nvPr/>
        </p:nvSpPr>
        <p:spPr>
          <a:xfrm>
            <a:off x="228600" y="137160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Picture 7"/>
          <p:cNvPicPr/>
          <p:nvPr/>
        </p:nvPicPr>
        <p:blipFill>
          <a:blip r:embed="rId3"/>
          <a:stretch/>
        </p:blipFill>
        <p:spPr>
          <a:xfrm>
            <a:off x="7544520" y="1742760"/>
            <a:ext cx="2285280" cy="75348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26"/>
          <p:cNvPicPr/>
          <p:nvPr/>
        </p:nvPicPr>
        <p:blipFill>
          <a:blip r:embed="rId4"/>
          <a:stretch/>
        </p:blipFill>
        <p:spPr>
          <a:xfrm>
            <a:off x="566640" y="2347200"/>
            <a:ext cx="7205760" cy="35964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389"/>
          <p:cNvSpPr txBox="1"/>
          <p:nvPr/>
        </p:nvSpPr>
        <p:spPr>
          <a:xfrm>
            <a:off x="1875240" y="61722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Lecture_05_Image_Descriptors_Texture_and_Others.ipynb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2" descr="Pattern recognition: Overview and applications"/>
          <p:cNvPicPr/>
          <p:nvPr/>
        </p:nvPicPr>
        <p:blipFill>
          <a:blip r:embed="rId3"/>
          <a:stretch/>
        </p:blipFill>
        <p:spPr>
          <a:xfrm>
            <a:off x="546480" y="2473560"/>
            <a:ext cx="8980920" cy="2432160"/>
          </a:xfrm>
          <a:prstGeom prst="rect">
            <a:avLst/>
          </a:prstGeom>
          <a:ln w="0">
            <a:noFill/>
          </a:ln>
        </p:spPr>
      </p:pic>
      <p:sp>
        <p:nvSpPr>
          <p:cNvPr id="203" name="Retângulo 2"/>
          <p:cNvSpPr/>
          <p:nvPr/>
        </p:nvSpPr>
        <p:spPr>
          <a:xfrm>
            <a:off x="546480" y="3098880"/>
            <a:ext cx="4317840" cy="139968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6"/>
          <p:cNvPicPr/>
          <p:nvPr/>
        </p:nvPicPr>
        <p:blipFill>
          <a:blip r:embed="rId3"/>
          <a:stretch/>
        </p:blipFill>
        <p:spPr>
          <a:xfrm>
            <a:off x="1738800" y="3416400"/>
            <a:ext cx="6596640" cy="94824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10"/>
          <p:cNvPicPr/>
          <p:nvPr/>
        </p:nvPicPr>
        <p:blipFill>
          <a:blip r:embed="rId4"/>
          <a:stretch/>
        </p:blipFill>
        <p:spPr>
          <a:xfrm>
            <a:off x="464040" y="4828320"/>
            <a:ext cx="3986640" cy="15865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8"/>
          <p:cNvPicPr/>
          <p:nvPr/>
        </p:nvPicPr>
        <p:blipFill>
          <a:blip r:embed="rId5"/>
          <a:stretch/>
        </p:blipFill>
        <p:spPr>
          <a:xfrm>
            <a:off x="5410800" y="5667120"/>
            <a:ext cx="3117240" cy="92772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12"/>
          <p:cNvPicPr/>
          <p:nvPr/>
        </p:nvPicPr>
        <p:blipFill>
          <a:blip r:embed="rId6"/>
          <a:stretch/>
        </p:blipFill>
        <p:spPr>
          <a:xfrm>
            <a:off x="4836600" y="4413240"/>
            <a:ext cx="4610880" cy="1024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aixaDeTexto 1"/>
          <p:cNvSpPr/>
          <p:nvPr/>
        </p:nvSpPr>
        <p:spPr>
          <a:xfrm>
            <a:off x="200160" y="1689840"/>
            <a:ext cx="9513720" cy="158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Let us represent an image by its dimensions. Thus, an image ‘I’ belonging to class ‘X’ can be represented as: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2"/>
          <p:cNvPicPr/>
          <p:nvPr/>
        </p:nvPicPr>
        <p:blipFill>
          <a:blip r:embed="rId3"/>
          <a:stretch/>
        </p:blipFill>
        <p:spPr>
          <a:xfrm>
            <a:off x="579240" y="289224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4"/>
          <p:cNvPicPr/>
          <p:nvPr/>
        </p:nvPicPr>
        <p:blipFill>
          <a:blip r:embed="rId4"/>
          <a:stretch/>
        </p:blipFill>
        <p:spPr>
          <a:xfrm>
            <a:off x="635400" y="54676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18" name="Seta: para Baixo 3"/>
          <p:cNvSpPr/>
          <p:nvPr/>
        </p:nvSpPr>
        <p:spPr>
          <a:xfrm>
            <a:off x="8971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Seta: para Baixo 12"/>
          <p:cNvSpPr/>
          <p:nvPr/>
        </p:nvSpPr>
        <p:spPr>
          <a:xfrm>
            <a:off x="16999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Seta: para Baixo 13"/>
          <p:cNvSpPr/>
          <p:nvPr/>
        </p:nvSpPr>
        <p:spPr>
          <a:xfrm>
            <a:off x="250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Seta: para Baixo 14"/>
          <p:cNvSpPr/>
          <p:nvPr/>
        </p:nvSpPr>
        <p:spPr>
          <a:xfrm>
            <a:off x="33051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Seta: para Baixo 15"/>
          <p:cNvSpPr/>
          <p:nvPr/>
        </p:nvSpPr>
        <p:spPr>
          <a:xfrm>
            <a:off x="40395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Seta: para Baixo 16"/>
          <p:cNvSpPr/>
          <p:nvPr/>
        </p:nvSpPr>
        <p:spPr>
          <a:xfrm>
            <a:off x="484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Seta: para Baixo 17"/>
          <p:cNvSpPr/>
          <p:nvPr/>
        </p:nvSpPr>
        <p:spPr>
          <a:xfrm>
            <a:off x="56448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Seta: para Baixo 18"/>
          <p:cNvSpPr/>
          <p:nvPr/>
        </p:nvSpPr>
        <p:spPr>
          <a:xfrm>
            <a:off x="64476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Seta: para Baixo 19"/>
          <p:cNvSpPr/>
          <p:nvPr/>
        </p:nvSpPr>
        <p:spPr>
          <a:xfrm>
            <a:off x="71510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Seta: para Baixo 20"/>
          <p:cNvSpPr/>
          <p:nvPr/>
        </p:nvSpPr>
        <p:spPr>
          <a:xfrm>
            <a:off x="79538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Seta: para Baixo 21"/>
          <p:cNvSpPr/>
          <p:nvPr/>
        </p:nvSpPr>
        <p:spPr>
          <a:xfrm>
            <a:off x="875628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57200" y="594360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LET’S CODE: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hlinkClick r:id="rId5"/>
              </a:rPr>
              <a:t>Lecture_05_Feature_Extraction_Projections.ipynb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 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36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37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38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4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6"/>
          <p:cNvPicPr/>
          <p:nvPr/>
        </p:nvPicPr>
        <p:blipFill>
          <a:blip r:embed="rId7"/>
          <a:stretch/>
        </p:blipFill>
        <p:spPr>
          <a:xfrm>
            <a:off x="5932080" y="5432040"/>
            <a:ext cx="693000" cy="273600"/>
          </a:xfrm>
          <a:prstGeom prst="rect">
            <a:avLst/>
          </a:prstGeom>
          <a:ln w="0">
            <a:noFill/>
          </a:ln>
        </p:spPr>
      </p:pic>
      <p:pic>
        <p:nvPicPr>
          <p:cNvPr id="248" name="Imagem 12"/>
          <p:cNvPicPr/>
          <p:nvPr/>
        </p:nvPicPr>
        <p:blipFill>
          <a:blip r:embed="rId8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5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5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57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55"/>
          <p:cNvPicPr/>
          <p:nvPr/>
        </p:nvPicPr>
        <p:blipFill>
          <a:blip r:embed="rId8"/>
          <a:stretch/>
        </p:blipFill>
        <p:spPr>
          <a:xfrm>
            <a:off x="5934600" y="5286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65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66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5"/>
          <p:cNvPicPr/>
          <p:nvPr/>
        </p:nvPicPr>
        <p:blipFill>
          <a:blip r:embed="rId8"/>
          <a:stretch/>
        </p:blipFill>
        <p:spPr>
          <a:xfrm>
            <a:off x="5933160" y="5075640"/>
            <a:ext cx="683280" cy="19764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66"/>
          <p:cNvPicPr/>
          <p:nvPr/>
        </p:nvPicPr>
        <p:blipFill>
          <a:blip r:embed="rId9"/>
          <a:stretch/>
        </p:blipFill>
        <p:spPr>
          <a:xfrm>
            <a:off x="5943600" y="5250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</TotalTime>
  <Words>932</Words>
  <Application>Microsoft Macintosh PowerPoint</Application>
  <PresentationFormat>Custom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26</vt:i4>
      </vt:variant>
    </vt:vector>
  </HeadingPairs>
  <TitlesOfParts>
    <vt:vector size="59" baseType="lpstr">
      <vt:lpstr>-apple-system</vt:lpstr>
      <vt:lpstr>Arial</vt:lpstr>
      <vt:lpstr>Calibri</vt:lpstr>
      <vt:lpstr>Inter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140</cp:revision>
  <dcterms:created xsi:type="dcterms:W3CDTF">2021-04-28T18:38:02Z</dcterms:created>
  <dcterms:modified xsi:type="dcterms:W3CDTF">2025-09-03T13:06:44Z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