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slideMaster14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26.xml" ContentType="application/vnd.openxmlformats-officedocument.theme+xml"/>
  <Override PartName="/ppt/theme/theme14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4.png" ContentType="image/png"/>
  <Override PartName="/ppt/media/image5.png" ContentType="image/png"/>
  <Override PartName="/ppt/media/image37.png" ContentType="image/png"/>
  <Override PartName="/ppt/media/image15.png" ContentType="image/png"/>
  <Override PartName="/ppt/media/image9.png" ContentType="image/png"/>
  <Override PartName="/ppt/media/image20.png" ContentType="image/png"/>
  <Override PartName="/ppt/media/image18.png" ContentType="image/png"/>
  <Override PartName="/ppt/media/image13.png" ContentType="image/png"/>
  <Override PartName="/ppt/media/image36.png" ContentType="image/png"/>
  <Override PartName="/ppt/media/image4.png" ContentType="image/png"/>
  <Override PartName="/ppt/media/image32.png" ContentType="image/png"/>
  <Override PartName="/ppt/media/image40.png" ContentType="image/png"/>
  <Override PartName="/ppt/media/image41.png" ContentType="image/png"/>
  <Override PartName="/ppt/media/image30.png" ContentType="image/png"/>
  <Override PartName="/ppt/media/image42.png" ContentType="image/png"/>
  <Override PartName="/ppt/media/image31.png" ContentType="image/png"/>
  <Override PartName="/ppt/media/image43.png" ContentType="image/png"/>
  <Override PartName="/ppt/media/image12.png" ContentType="image/png"/>
  <Override PartName="/ppt/media/image3.png" ContentType="image/png"/>
  <Override PartName="/ppt/media/image35.png" ContentType="image/png"/>
  <Override PartName="/ppt/media/image8.png" ContentType="image/png"/>
  <Override PartName="/ppt/media/image17.png" ContentType="image/png"/>
  <Override PartName="/ppt/media/image11.png" ContentType="image/png"/>
  <Override PartName="/ppt/media/image2.png" ContentType="image/png"/>
  <Override PartName="/ppt/media/image34.png" ContentType="image/png"/>
  <Override PartName="/ppt/media/image39.png" ContentType="image/png"/>
  <Override PartName="/ppt/media/image7.png" ContentType="image/png"/>
  <Override PartName="/ppt/media/image16.png" ContentType="image/png"/>
  <Override PartName="/ppt/media/image10.png" ContentType="image/png"/>
  <Override PartName="/ppt/media/image1.png" ContentType="image/png"/>
  <Override PartName="/ppt/media/image33.png" ContentType="image/png"/>
  <Override PartName="/ppt/media/image38.png" ContentType="image/png"/>
  <Override PartName="/ppt/media/image6.png" ContentType="image/png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25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</p:sldMasterIdLst>
  <p:notesMasterIdLst>
    <p:notesMasterId r:id="rId27"/>
  </p:notes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  <p:sldId id="273" r:id="rId45"/>
    <p:sldId id="274" r:id="rId46"/>
    <p:sldId id="275" r:id="rId47"/>
    <p:sldId id="276" r:id="rId48"/>
    <p:sldId id="277" r:id="rId49"/>
    <p:sldId id="278" r:id="rId50"/>
    <p:sldId id="279" r:id="rId51"/>
    <p:sldId id="280" r:id="rId52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notesMaster" Target="notesMasters/notesMaster1.xml"/><Relationship Id="rId28" Type="http://schemas.openxmlformats.org/officeDocument/2006/relationships/slide" Target="slides/slide1.xml"/><Relationship Id="rId29" Type="http://schemas.openxmlformats.org/officeDocument/2006/relationships/slide" Target="slides/slide2.xml"/><Relationship Id="rId30" Type="http://schemas.openxmlformats.org/officeDocument/2006/relationships/slide" Target="slides/slide3.xml"/><Relationship Id="rId31" Type="http://schemas.openxmlformats.org/officeDocument/2006/relationships/slide" Target="slides/slide4.xml"/><Relationship Id="rId32" Type="http://schemas.openxmlformats.org/officeDocument/2006/relationships/slide" Target="slides/slide5.xml"/><Relationship Id="rId33" Type="http://schemas.openxmlformats.org/officeDocument/2006/relationships/slide" Target="slides/slide6.xml"/><Relationship Id="rId34" Type="http://schemas.openxmlformats.org/officeDocument/2006/relationships/slide" Target="slides/slide7.xml"/><Relationship Id="rId35" Type="http://schemas.openxmlformats.org/officeDocument/2006/relationships/slide" Target="slides/slide8.xml"/><Relationship Id="rId36" Type="http://schemas.openxmlformats.org/officeDocument/2006/relationships/slide" Target="slides/slide9.xml"/><Relationship Id="rId37" Type="http://schemas.openxmlformats.org/officeDocument/2006/relationships/slide" Target="slides/slide10.xml"/><Relationship Id="rId38" Type="http://schemas.openxmlformats.org/officeDocument/2006/relationships/slide" Target="slides/slide11.xml"/><Relationship Id="rId39" Type="http://schemas.openxmlformats.org/officeDocument/2006/relationships/slide" Target="slides/slide12.xml"/><Relationship Id="rId40" Type="http://schemas.openxmlformats.org/officeDocument/2006/relationships/slide" Target="slides/slide13.xml"/><Relationship Id="rId41" Type="http://schemas.openxmlformats.org/officeDocument/2006/relationships/slide" Target="slides/slide14.xml"/><Relationship Id="rId42" Type="http://schemas.openxmlformats.org/officeDocument/2006/relationships/slide" Target="slides/slide15.xml"/><Relationship Id="rId43" Type="http://schemas.openxmlformats.org/officeDocument/2006/relationships/slide" Target="slides/slide16.xml"/><Relationship Id="rId44" Type="http://schemas.openxmlformats.org/officeDocument/2006/relationships/slide" Target="slides/slide17.xml"/><Relationship Id="rId45" Type="http://schemas.openxmlformats.org/officeDocument/2006/relationships/slide" Target="slides/slide18.xml"/><Relationship Id="rId46" Type="http://schemas.openxmlformats.org/officeDocument/2006/relationships/slide" Target="slides/slide19.xml"/><Relationship Id="rId47" Type="http://schemas.openxmlformats.org/officeDocument/2006/relationships/slide" Target="slides/slide20.xml"/><Relationship Id="rId48" Type="http://schemas.openxmlformats.org/officeDocument/2006/relationships/slide" Target="slides/slide21.xml"/><Relationship Id="rId49" Type="http://schemas.openxmlformats.org/officeDocument/2006/relationships/slide" Target="slides/slide22.xml"/><Relationship Id="rId50" Type="http://schemas.openxmlformats.org/officeDocument/2006/relationships/slide" Target="slides/slide23.xml"/><Relationship Id="rId51" Type="http://schemas.openxmlformats.org/officeDocument/2006/relationships/slide" Target="slides/slide24.xml"/><Relationship Id="rId52" Type="http://schemas.openxmlformats.org/officeDocument/2006/relationships/slide" Target="slides/slide25.xml"/><Relationship Id="rId5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4B35A24-CC76-4E16-9D23-B006197B211D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CustomShape 8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CustomShape 12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CustomShape 16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CustomShape 20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CustomShape 24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CustomShape 28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440"/>
          </a:xfrm>
          <a:prstGeom prst="rect">
            <a:avLst/>
          </a:prstGeom>
          <a:ln w="0">
            <a:noFill/>
          </a:ln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CustomShape 32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CustomShape 36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CustomShape 40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CustomShape 44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CustomShape 48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440"/>
          </a:xfrm>
          <a:prstGeom prst="rect">
            <a:avLst/>
          </a:prstGeom>
          <a:ln w="0">
            <a:noFill/>
          </a:ln>
        </p:spPr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880" cy="420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CustomShape 52"/>
          <p:cNvSpPr/>
          <p:nvPr/>
        </p:nvSpPr>
        <p:spPr>
          <a:xfrm>
            <a:off x="0" y="10155240"/>
            <a:ext cx="3270240" cy="5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320" cy="3601080"/>
          </a:xfrm>
          <a:prstGeom prst="rect">
            <a:avLst/>
          </a:prstGeom>
          <a:ln w="0">
            <a:noFill/>
          </a:ln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3880" cy="12538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3150000"/>
            <a:ext cx="9713880" cy="12538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3150000"/>
            <a:ext cx="9713880" cy="12538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0" y="3150000"/>
            <a:ext cx="9713880" cy="12538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0" y="180000"/>
            <a:ext cx="9713880" cy="125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7560000" y="6840000"/>
            <a:ext cx="2513880" cy="53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900000" y="6840000"/>
            <a:ext cx="6473880" cy="5338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180000" y="6840000"/>
            <a:ext cx="533880" cy="5338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180000"/>
            <a:ext cx="9713880" cy="125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7560000" y="6840000"/>
            <a:ext cx="2513880" cy="53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00000" y="6840000"/>
            <a:ext cx="6473880" cy="5338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180000" y="6840000"/>
            <a:ext cx="533880" cy="5338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180000"/>
            <a:ext cx="9713880" cy="125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7560000" y="6840000"/>
            <a:ext cx="2513880" cy="53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900000" y="6840000"/>
            <a:ext cx="6473880" cy="5338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180000" y="6840000"/>
            <a:ext cx="533880" cy="5338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0" y="180000"/>
            <a:ext cx="9713880" cy="125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7560000" y="6840000"/>
            <a:ext cx="2513880" cy="53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900000" y="6840000"/>
            <a:ext cx="6473880" cy="5338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180000" y="6840000"/>
            <a:ext cx="533880" cy="5338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0" y="180000"/>
            <a:ext cx="9713880" cy="125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7560000" y="6840000"/>
            <a:ext cx="2513880" cy="53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900000" y="6840000"/>
            <a:ext cx="6473880" cy="5338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180000" y="6840000"/>
            <a:ext cx="533880" cy="5338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80000"/>
            <a:ext cx="9713880" cy="125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560000" y="6840000"/>
            <a:ext cx="2513880" cy="53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900000" y="6840000"/>
            <a:ext cx="6473880" cy="5338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180000" y="6840000"/>
            <a:ext cx="533880" cy="5338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0" y="180000"/>
            <a:ext cx="9713880" cy="125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7560000" y="6840000"/>
            <a:ext cx="2513880" cy="53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900000" y="6840000"/>
            <a:ext cx="6473880" cy="5338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180000" y="6840000"/>
            <a:ext cx="533880" cy="5338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3880" cy="12538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180000"/>
            <a:ext cx="9713880" cy="125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560000" y="6840000"/>
            <a:ext cx="2513880" cy="53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900000" y="6840000"/>
            <a:ext cx="6473880" cy="5338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80000" y="6840000"/>
            <a:ext cx="533880" cy="5338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0" y="180000"/>
            <a:ext cx="9713880" cy="125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560000" y="6840000"/>
            <a:ext cx="2513880" cy="53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900000" y="6840000"/>
            <a:ext cx="6473880" cy="5338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180000" y="6840000"/>
            <a:ext cx="533880" cy="5338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0" y="180000"/>
            <a:ext cx="9713880" cy="125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7560000" y="6840000"/>
            <a:ext cx="2513880" cy="53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900000" y="6840000"/>
            <a:ext cx="6473880" cy="5338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180000" y="6840000"/>
            <a:ext cx="533880" cy="5338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180000"/>
            <a:ext cx="9713880" cy="125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560000" y="6840000"/>
            <a:ext cx="2513880" cy="53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00000" y="6840000"/>
            <a:ext cx="6473880" cy="5338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180000" y="6840000"/>
            <a:ext cx="533880" cy="5338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180000"/>
            <a:ext cx="9713880" cy="125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560000" y="6840000"/>
            <a:ext cx="2513880" cy="53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900000" y="6840000"/>
            <a:ext cx="6473880" cy="5338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180000" y="6840000"/>
            <a:ext cx="533880" cy="5338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180000"/>
            <a:ext cx="9714240" cy="12542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560000" y="6840000"/>
            <a:ext cx="2514240" cy="5342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900000" y="6840000"/>
            <a:ext cx="6474240" cy="5342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180000" y="6840000"/>
            <a:ext cx="534240" cy="5342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0" y="3150000"/>
            <a:ext cx="9713880" cy="12538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stomShape 1"/>
          <p:cNvSpPr/>
          <p:nvPr/>
        </p:nvSpPr>
        <p:spPr>
          <a:xfrm>
            <a:off x="0" y="3150000"/>
            <a:ext cx="9713880" cy="12538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stomShape 1"/>
          <p:cNvSpPr/>
          <p:nvPr/>
        </p:nvSpPr>
        <p:spPr>
          <a:xfrm>
            <a:off x="0" y="3150000"/>
            <a:ext cx="9713880" cy="12538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stomShape 1"/>
          <p:cNvSpPr/>
          <p:nvPr/>
        </p:nvSpPr>
        <p:spPr>
          <a:xfrm>
            <a:off x="0" y="3150000"/>
            <a:ext cx="9713880" cy="12538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ustomShape 1"/>
          <p:cNvSpPr/>
          <p:nvPr/>
        </p:nvSpPr>
        <p:spPr>
          <a:xfrm>
            <a:off x="0" y="3150000"/>
            <a:ext cx="9713880" cy="12538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3150000"/>
            <a:ext cx="9713880" cy="12538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3150000"/>
            <a:ext cx="9713880" cy="12538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hyperlink" Target="https://github.com/andrehochuli/teaching/blob/main/ComputerVision/Lecture%2005%20-%20Feature%20Extraction/Lecture_05_Feature_Extraction_Projections.ipynb" TargetMode="External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hyperlink" Target="https://github.com/andrehochuli/teaching/blob/main/ComputerVision/Lecture%2005%20-%20Feature%20Extraction/Lecture_05_Image_Descriptors_Edges.ipynb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hyperlink" Target="https://github.com/andrehochuli/teaching/blob/main/ComputerVision/Lecture%2005%20-%20Feature%20Extraction/Lecture_05_Image_Descriptors_Edges.ipynb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hyperlink" Target="https://github.com/andrehochuli/teaching/blob/main/ComputerVision/Lecture%2005%20-%20Feature%20Extraction/Lecture_05_Image_Descriptors_Texture_and_Others.ipynb" TargetMode="External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hyperlink" Target="https://github.com/andrehochuli/teaching/blob/main/ComputerVision/Lecture%2005%20-%20Feature%20Extraction/Lecture_05_Image_Descriptors_Texture_and_Others.ipynb" TargetMode="External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hyperlink" Target="https://github.com/andrehochuli/teaching/blob/main/ComputerVision/Lecture%2005%20-%20Feature%20Extraction/Lecture_05_Feature_Extraction_Projections.ipynb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60000" y="333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Lecture 05 - Feature Extraction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540000" y="4680000"/>
            <a:ext cx="9173880" cy="25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CaixaDeTexto 1"/>
          <p:cNvSpPr/>
          <p:nvPr/>
        </p:nvSpPr>
        <p:spPr>
          <a:xfrm>
            <a:off x="200160" y="1689840"/>
            <a:ext cx="9513720" cy="131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Does this feature vector provide a representative encoding of the image?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4" name="Picture 6" descr=""/>
          <p:cNvPicPr/>
          <p:nvPr/>
        </p:nvPicPr>
        <p:blipFill>
          <a:blip r:embed="rId1"/>
          <a:stretch/>
        </p:blipFill>
        <p:spPr>
          <a:xfrm>
            <a:off x="2245320" y="3596760"/>
            <a:ext cx="5092920" cy="3492360"/>
          </a:xfrm>
          <a:prstGeom prst="rect">
            <a:avLst/>
          </a:prstGeom>
          <a:ln w="0">
            <a:noFill/>
          </a:ln>
        </p:spPr>
      </p:pic>
      <p:pic>
        <p:nvPicPr>
          <p:cNvPr id="275" name="Picture 2" descr=""/>
          <p:cNvPicPr/>
          <p:nvPr/>
        </p:nvPicPr>
        <p:blipFill>
          <a:blip r:embed="rId2"/>
          <a:stretch/>
        </p:blipFill>
        <p:spPr>
          <a:xfrm>
            <a:off x="707040" y="1867680"/>
            <a:ext cx="8643600" cy="1590120"/>
          </a:xfrm>
          <a:prstGeom prst="rect">
            <a:avLst/>
          </a:prstGeom>
          <a:ln w="0">
            <a:noFill/>
          </a:ln>
        </p:spPr>
      </p:pic>
      <p:pic>
        <p:nvPicPr>
          <p:cNvPr id="276" name="Imagem 11" descr=""/>
          <p:cNvPicPr/>
          <p:nvPr/>
        </p:nvPicPr>
        <p:blipFill>
          <a:blip r:embed="rId3"/>
          <a:stretch/>
        </p:blipFill>
        <p:spPr>
          <a:xfrm>
            <a:off x="727560" y="3323880"/>
            <a:ext cx="8643600" cy="270360"/>
          </a:xfrm>
          <a:prstGeom prst="rect">
            <a:avLst/>
          </a:prstGeom>
          <a:ln w="0">
            <a:noFill/>
          </a:ln>
        </p:spPr>
      </p:pic>
      <p:sp>
        <p:nvSpPr>
          <p:cNvPr id="277" name="Retângulo 2"/>
          <p:cNvSpPr/>
          <p:nvPr/>
        </p:nvSpPr>
        <p:spPr>
          <a:xfrm>
            <a:off x="3891240" y="3240360"/>
            <a:ext cx="749160" cy="38412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8" name="Retângulo 12"/>
          <p:cNvSpPr/>
          <p:nvPr/>
        </p:nvSpPr>
        <p:spPr>
          <a:xfrm>
            <a:off x="7040880" y="3247200"/>
            <a:ext cx="749160" cy="38412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9" name="Retângulo 13"/>
          <p:cNvSpPr/>
          <p:nvPr/>
        </p:nvSpPr>
        <p:spPr>
          <a:xfrm>
            <a:off x="7848000" y="3247200"/>
            <a:ext cx="749160" cy="38412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0" name="Retângulo 14"/>
          <p:cNvSpPr/>
          <p:nvPr/>
        </p:nvSpPr>
        <p:spPr>
          <a:xfrm>
            <a:off x="8641800" y="3247200"/>
            <a:ext cx="749160" cy="38412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1" name="Retângulo 15"/>
          <p:cNvSpPr/>
          <p:nvPr/>
        </p:nvSpPr>
        <p:spPr>
          <a:xfrm>
            <a:off x="5594040" y="5676480"/>
            <a:ext cx="749160" cy="38412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2" name="Retângulo 16"/>
          <p:cNvSpPr/>
          <p:nvPr/>
        </p:nvSpPr>
        <p:spPr>
          <a:xfrm>
            <a:off x="4682520" y="3250800"/>
            <a:ext cx="749160" cy="38412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3" name="Retângulo 17"/>
          <p:cNvSpPr/>
          <p:nvPr/>
        </p:nvSpPr>
        <p:spPr>
          <a:xfrm>
            <a:off x="5466240" y="3250800"/>
            <a:ext cx="749160" cy="38412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4" name="Retângulo 18"/>
          <p:cNvSpPr/>
          <p:nvPr/>
        </p:nvSpPr>
        <p:spPr>
          <a:xfrm>
            <a:off x="5685480" y="6179760"/>
            <a:ext cx="749160" cy="38412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5" name="CaixaDeTexto 3"/>
          <p:cNvSpPr/>
          <p:nvPr/>
        </p:nvSpPr>
        <p:spPr>
          <a:xfrm>
            <a:off x="7320600" y="5525280"/>
            <a:ext cx="2084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Non Discriminative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Seta: para a Direita 4"/>
          <p:cNvSpPr/>
          <p:nvPr/>
        </p:nvSpPr>
        <p:spPr>
          <a:xfrm rot="10800000">
            <a:off x="6774840" y="5872320"/>
            <a:ext cx="1073160" cy="190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Engineering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CaixaDeTexto 1"/>
          <p:cNvSpPr/>
          <p:nvPr/>
        </p:nvSpPr>
        <p:spPr>
          <a:xfrm>
            <a:off x="200160" y="1689840"/>
            <a:ext cx="951372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How to produce a discriminative feature space?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Features must describe a singular characteristic of the problem for good generalization.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1" name="Imagem 19" descr=""/>
          <p:cNvPicPr/>
          <p:nvPr/>
        </p:nvPicPr>
        <p:blipFill>
          <a:blip r:embed="rId1"/>
          <a:stretch/>
        </p:blipFill>
        <p:spPr>
          <a:xfrm>
            <a:off x="1500120" y="3444480"/>
            <a:ext cx="7073280" cy="303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6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Shape/Edges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CustomShape 7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CaixaDeTexto 4"/>
          <p:cNvSpPr/>
          <p:nvPr/>
        </p:nvSpPr>
        <p:spPr>
          <a:xfrm>
            <a:off x="200160" y="1689840"/>
            <a:ext cx="951408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Gradient Based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Projections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Convolutional (Filters)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6" name="Imagem 7" descr=""/>
          <p:cNvPicPr/>
          <p:nvPr/>
        </p:nvPicPr>
        <p:blipFill>
          <a:blip r:embed="rId1"/>
          <a:stretch/>
        </p:blipFill>
        <p:spPr>
          <a:xfrm>
            <a:off x="1671480" y="4975200"/>
            <a:ext cx="6516360" cy="1681200"/>
          </a:xfrm>
          <a:prstGeom prst="rect">
            <a:avLst/>
          </a:prstGeom>
          <a:ln w="0">
            <a:noFill/>
          </a:ln>
        </p:spPr>
      </p:pic>
      <p:pic>
        <p:nvPicPr>
          <p:cNvPr id="297" name="Imagem 8" descr=""/>
          <p:cNvPicPr/>
          <p:nvPr/>
        </p:nvPicPr>
        <p:blipFill>
          <a:blip r:embed="rId2"/>
          <a:stretch/>
        </p:blipFill>
        <p:spPr>
          <a:xfrm>
            <a:off x="1671480" y="2608920"/>
            <a:ext cx="6477480" cy="1749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CaixaDeTexto 1"/>
          <p:cNvSpPr/>
          <p:nvPr/>
        </p:nvSpPr>
        <p:spPr>
          <a:xfrm>
            <a:off x="200160" y="1689840"/>
            <a:ext cx="951372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Vertical and Horizontal Projection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2" name="Picture 2" descr="Projection Histogram of image using Python and Opencv | by Felipe Meganha |  Medium"/>
          <p:cNvPicPr/>
          <p:nvPr/>
        </p:nvPicPr>
        <p:blipFill>
          <a:blip r:embed="rId1"/>
          <a:stretch/>
        </p:blipFill>
        <p:spPr>
          <a:xfrm>
            <a:off x="512640" y="2760120"/>
            <a:ext cx="4443120" cy="1328040"/>
          </a:xfrm>
          <a:prstGeom prst="rect">
            <a:avLst/>
          </a:prstGeom>
          <a:ln w="0">
            <a:noFill/>
          </a:ln>
        </p:spPr>
      </p:pic>
      <p:pic>
        <p:nvPicPr>
          <p:cNvPr id="303" name="Picture 6" descr="computer vision - OpenCV Color Concentration Histogram - Stack Overflow"/>
          <p:cNvPicPr/>
          <p:nvPr/>
        </p:nvPicPr>
        <p:blipFill>
          <a:blip r:embed="rId2"/>
          <a:stretch/>
        </p:blipFill>
        <p:spPr>
          <a:xfrm>
            <a:off x="5485320" y="2487600"/>
            <a:ext cx="4080240" cy="2998080"/>
          </a:xfrm>
          <a:prstGeom prst="rect">
            <a:avLst/>
          </a:prstGeom>
          <a:ln w="0">
            <a:noFill/>
          </a:ln>
        </p:spPr>
      </p:pic>
      <p:sp>
        <p:nvSpPr>
          <p:cNvPr id="304" name="AutoShape 12"/>
          <p:cNvSpPr/>
          <p:nvPr/>
        </p:nvSpPr>
        <p:spPr>
          <a:xfrm>
            <a:off x="4888080" y="3627360"/>
            <a:ext cx="30240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05" name="Imagem 12" descr=""/>
          <p:cNvPicPr/>
          <p:nvPr/>
        </p:nvPicPr>
        <p:blipFill>
          <a:blip r:embed="rId3"/>
          <a:stretch/>
        </p:blipFill>
        <p:spPr>
          <a:xfrm>
            <a:off x="789840" y="4894920"/>
            <a:ext cx="3942000" cy="1210320"/>
          </a:xfrm>
          <a:prstGeom prst="rect">
            <a:avLst/>
          </a:prstGeom>
          <a:ln w="0">
            <a:noFill/>
          </a:ln>
        </p:spPr>
      </p:pic>
      <p:sp>
        <p:nvSpPr>
          <p:cNvPr id="306" name="CaixaDeTexto 13"/>
          <p:cNvSpPr/>
          <p:nvPr/>
        </p:nvSpPr>
        <p:spPr>
          <a:xfrm>
            <a:off x="1026000" y="4714200"/>
            <a:ext cx="182160" cy="36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1735200" y="6400800"/>
            <a:ext cx="672300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LET’S CODE: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hlinkClick r:id="rId4"/>
              </a:rPr>
              <a:t>Lecture_05_Feature_Extraction_Projections.ipynb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9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CustomShape 10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CustomShape 11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1" name="Imagem 1" descr=""/>
          <p:cNvPicPr/>
          <p:nvPr/>
        </p:nvPicPr>
        <p:blipFill>
          <a:blip r:embed="rId1"/>
          <a:stretch/>
        </p:blipFill>
        <p:spPr>
          <a:xfrm>
            <a:off x="617760" y="1904400"/>
            <a:ext cx="5133600" cy="1386360"/>
          </a:xfrm>
          <a:prstGeom prst="rect">
            <a:avLst/>
          </a:prstGeom>
          <a:ln w="0">
            <a:noFill/>
          </a:ln>
        </p:spPr>
      </p:pic>
      <p:pic>
        <p:nvPicPr>
          <p:cNvPr id="312" name="Picture 4" descr="The vertical and horizontal projection histograms for the letter “a”. |  Download Scientific Diagram"/>
          <p:cNvPicPr/>
          <p:nvPr/>
        </p:nvPicPr>
        <p:blipFill>
          <a:blip r:embed="rId2"/>
          <a:stretch/>
        </p:blipFill>
        <p:spPr>
          <a:xfrm>
            <a:off x="6910200" y="1640160"/>
            <a:ext cx="2550600" cy="1788480"/>
          </a:xfrm>
          <a:prstGeom prst="rect">
            <a:avLst/>
          </a:prstGeom>
          <a:ln w="0">
            <a:noFill/>
          </a:ln>
        </p:spPr>
      </p:pic>
      <p:pic>
        <p:nvPicPr>
          <p:cNvPr id="313" name="Imagem 2" descr=""/>
          <p:cNvPicPr/>
          <p:nvPr/>
        </p:nvPicPr>
        <p:blipFill>
          <a:blip r:embed="rId3"/>
          <a:stretch/>
        </p:blipFill>
        <p:spPr>
          <a:xfrm>
            <a:off x="2743200" y="3998520"/>
            <a:ext cx="4114440" cy="217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CaixaDeTexto 1"/>
          <p:cNvSpPr/>
          <p:nvPr/>
        </p:nvSpPr>
        <p:spPr>
          <a:xfrm>
            <a:off x="200160" y="1689840"/>
            <a:ext cx="951372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Vertical and Horizontal Projection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AutoShape 12"/>
          <p:cNvSpPr/>
          <p:nvPr/>
        </p:nvSpPr>
        <p:spPr>
          <a:xfrm>
            <a:off x="4888080" y="3627360"/>
            <a:ext cx="30240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9" name="CaixaDeTexto 13"/>
          <p:cNvSpPr/>
          <p:nvPr/>
        </p:nvSpPr>
        <p:spPr>
          <a:xfrm>
            <a:off x="1026000" y="4714200"/>
            <a:ext cx="182160" cy="36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20" name="Picture 6" descr=""/>
          <p:cNvPicPr/>
          <p:nvPr/>
        </p:nvPicPr>
        <p:blipFill>
          <a:blip r:embed="rId1"/>
          <a:stretch/>
        </p:blipFill>
        <p:spPr>
          <a:xfrm>
            <a:off x="592920" y="3590280"/>
            <a:ext cx="4446360" cy="3112920"/>
          </a:xfrm>
          <a:prstGeom prst="rect">
            <a:avLst/>
          </a:prstGeom>
          <a:ln w="0">
            <a:noFill/>
          </a:ln>
        </p:spPr>
      </p:pic>
      <p:pic>
        <p:nvPicPr>
          <p:cNvPr id="321" name="Picture 8" descr=""/>
          <p:cNvPicPr/>
          <p:nvPr/>
        </p:nvPicPr>
        <p:blipFill>
          <a:blip r:embed="rId2"/>
          <a:stretch/>
        </p:blipFill>
        <p:spPr>
          <a:xfrm>
            <a:off x="5267520" y="3627360"/>
            <a:ext cx="4446360" cy="3088440"/>
          </a:xfrm>
          <a:prstGeom prst="rect">
            <a:avLst/>
          </a:prstGeom>
          <a:ln w="0">
            <a:noFill/>
          </a:ln>
        </p:spPr>
      </p:pic>
      <p:pic>
        <p:nvPicPr>
          <p:cNvPr id="322" name="Picture 6" descr=""/>
          <p:cNvPicPr/>
          <p:nvPr/>
        </p:nvPicPr>
        <p:blipFill>
          <a:blip r:embed="rId3"/>
          <a:stretch/>
        </p:blipFill>
        <p:spPr>
          <a:xfrm>
            <a:off x="5486400" y="788400"/>
            <a:ext cx="4183920" cy="2868840"/>
          </a:xfrm>
          <a:prstGeom prst="rect">
            <a:avLst/>
          </a:prstGeom>
          <a:ln w="0">
            <a:noFill/>
          </a:ln>
        </p:spPr>
      </p:pic>
      <p:pic>
        <p:nvPicPr>
          <p:cNvPr id="323" name="Picture 13" descr=""/>
          <p:cNvPicPr/>
          <p:nvPr/>
        </p:nvPicPr>
        <p:blipFill>
          <a:blip r:embed="rId4"/>
          <a:stretch/>
        </p:blipFill>
        <p:spPr>
          <a:xfrm>
            <a:off x="200160" y="2057400"/>
            <a:ext cx="4969440" cy="914040"/>
          </a:xfrm>
          <a:prstGeom prst="rect">
            <a:avLst/>
          </a:prstGeom>
          <a:ln w="0">
            <a:noFill/>
          </a:ln>
        </p:spPr>
      </p:pic>
      <p:sp>
        <p:nvSpPr>
          <p:cNvPr id="324" name=""/>
          <p:cNvSpPr/>
          <p:nvPr/>
        </p:nvSpPr>
        <p:spPr>
          <a:xfrm>
            <a:off x="5943600" y="788400"/>
            <a:ext cx="2556360" cy="36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f(I,X) = [I.width,I.heigth,X]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3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Edges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CustomShape 14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CustomShape 15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CaixaDeTexto 5"/>
          <p:cNvSpPr/>
          <p:nvPr/>
        </p:nvSpPr>
        <p:spPr>
          <a:xfrm>
            <a:off x="200160" y="1689840"/>
            <a:ext cx="951408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Sobel Filter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9" name="Imagem 9" descr=""/>
          <p:cNvPicPr/>
          <p:nvPr/>
        </p:nvPicPr>
        <p:blipFill>
          <a:blip r:embed="rId1"/>
          <a:stretch/>
        </p:blipFill>
        <p:spPr>
          <a:xfrm>
            <a:off x="3362760" y="2154960"/>
            <a:ext cx="3722400" cy="1760400"/>
          </a:xfrm>
          <a:prstGeom prst="rect">
            <a:avLst/>
          </a:prstGeom>
          <a:ln w="0">
            <a:noFill/>
          </a:ln>
        </p:spPr>
      </p:pic>
      <p:pic>
        <p:nvPicPr>
          <p:cNvPr id="330" name="Imagem 10" descr=""/>
          <p:cNvPicPr/>
          <p:nvPr/>
        </p:nvPicPr>
        <p:blipFill>
          <a:blip r:embed="rId2"/>
          <a:stretch/>
        </p:blipFill>
        <p:spPr>
          <a:xfrm>
            <a:off x="897120" y="4350960"/>
            <a:ext cx="8654040" cy="2375640"/>
          </a:xfrm>
          <a:prstGeom prst="rect">
            <a:avLst/>
          </a:prstGeom>
          <a:ln w="0">
            <a:noFill/>
          </a:ln>
        </p:spPr>
      </p:pic>
      <p:sp>
        <p:nvSpPr>
          <p:cNvPr id="331" name=""/>
          <p:cNvSpPr txBox="1"/>
          <p:nvPr/>
        </p:nvSpPr>
        <p:spPr>
          <a:xfrm>
            <a:off x="3200400" y="1454760"/>
            <a:ext cx="61722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Let’s Code: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hlinkClick r:id="rId3"/>
              </a:rPr>
              <a:t>Lecture_05_Image_Descriptors_Edges.ipynb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7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Edges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CustomShape 18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CaixaDeTexto 6"/>
          <p:cNvSpPr/>
          <p:nvPr/>
        </p:nvSpPr>
        <p:spPr>
          <a:xfrm>
            <a:off x="200160" y="1689840"/>
            <a:ext cx="951408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Sobel Filter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5" name="Imagem 13" descr=""/>
          <p:cNvPicPr/>
          <p:nvPr/>
        </p:nvPicPr>
        <p:blipFill>
          <a:blip r:embed="rId1"/>
          <a:stretch/>
        </p:blipFill>
        <p:spPr>
          <a:xfrm>
            <a:off x="1148040" y="3036240"/>
            <a:ext cx="3722400" cy="1760400"/>
          </a:xfrm>
          <a:prstGeom prst="rect">
            <a:avLst/>
          </a:prstGeom>
          <a:ln w="0">
            <a:noFill/>
          </a:ln>
        </p:spPr>
      </p:pic>
      <p:pic>
        <p:nvPicPr>
          <p:cNvPr id="336" name="Imagem 14" descr=""/>
          <p:cNvPicPr/>
          <p:nvPr/>
        </p:nvPicPr>
        <p:blipFill>
          <a:blip r:embed="rId2"/>
          <a:stretch/>
        </p:blipFill>
        <p:spPr>
          <a:xfrm>
            <a:off x="6225480" y="1554480"/>
            <a:ext cx="3042000" cy="5185800"/>
          </a:xfrm>
          <a:prstGeom prst="rect">
            <a:avLst/>
          </a:prstGeom>
          <a:ln w="0">
            <a:noFill/>
          </a:ln>
        </p:spPr>
      </p:pic>
      <p:sp>
        <p:nvSpPr>
          <p:cNvPr id="337" name="CustomShape 19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21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Edges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CustomShape 22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CaixaDeTexto 7"/>
          <p:cNvSpPr/>
          <p:nvPr/>
        </p:nvSpPr>
        <p:spPr>
          <a:xfrm>
            <a:off x="200160" y="1689840"/>
            <a:ext cx="951408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Laplace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1" name="Imagem 15" descr=""/>
          <p:cNvPicPr/>
          <p:nvPr/>
        </p:nvPicPr>
        <p:blipFill>
          <a:blip r:embed="rId1"/>
          <a:stretch/>
        </p:blipFill>
        <p:spPr>
          <a:xfrm>
            <a:off x="614160" y="3474000"/>
            <a:ext cx="1636200" cy="1274400"/>
          </a:xfrm>
          <a:prstGeom prst="rect">
            <a:avLst/>
          </a:prstGeom>
          <a:ln w="0">
            <a:noFill/>
          </a:ln>
        </p:spPr>
      </p:pic>
      <p:pic>
        <p:nvPicPr>
          <p:cNvPr id="342" name="Imagem 16" descr=""/>
          <p:cNvPicPr/>
          <p:nvPr/>
        </p:nvPicPr>
        <p:blipFill>
          <a:blip r:embed="rId2"/>
          <a:stretch/>
        </p:blipFill>
        <p:spPr>
          <a:xfrm>
            <a:off x="5639760" y="1523880"/>
            <a:ext cx="3120120" cy="5174280"/>
          </a:xfrm>
          <a:prstGeom prst="rect">
            <a:avLst/>
          </a:prstGeom>
          <a:ln w="0">
            <a:noFill/>
          </a:ln>
        </p:spPr>
      </p:pic>
      <p:sp>
        <p:nvSpPr>
          <p:cNvPr id="343" name="CustomShape 23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25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Edges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CustomShape 26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CaixaDeTexto 8"/>
          <p:cNvSpPr/>
          <p:nvPr/>
        </p:nvSpPr>
        <p:spPr>
          <a:xfrm>
            <a:off x="200160" y="1689840"/>
            <a:ext cx="9514080" cy="48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Canny </a:t>
            </a:r>
            <a:r>
              <a:rPr b="0" lang="en-US" sz="2000" spc="-1" strike="noStrike">
                <a:solidFill>
                  <a:srgbClr val="000000"/>
                </a:solidFill>
                <a:latin typeface="-apple-system"/>
                <a:ea typeface="DejaVu Sans"/>
              </a:rPr>
              <a:t>(John F. Canny 1986)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-apple-system"/>
                <a:ea typeface="DejaVu Sans"/>
              </a:rPr>
              <a:t>Gaussian Gradient Based Filter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-apple-system"/>
                <a:ea typeface="DejaVu Sans"/>
              </a:rPr>
              <a:t>Gaussian Blur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-apple-system"/>
                <a:ea typeface="DejaVu Sans"/>
              </a:rPr>
              <a:t>Gradient Detection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7" name="Imagem 17" descr=""/>
          <p:cNvPicPr/>
          <p:nvPr/>
        </p:nvPicPr>
        <p:blipFill>
          <a:blip r:embed="rId1"/>
          <a:stretch/>
        </p:blipFill>
        <p:spPr>
          <a:xfrm>
            <a:off x="1143000" y="3886200"/>
            <a:ext cx="4143240" cy="1990440"/>
          </a:xfrm>
          <a:prstGeom prst="rect">
            <a:avLst/>
          </a:prstGeom>
          <a:ln w="0">
            <a:noFill/>
          </a:ln>
        </p:spPr>
      </p:pic>
      <p:pic>
        <p:nvPicPr>
          <p:cNvPr id="348" name="Imagem 18" descr=""/>
          <p:cNvPicPr/>
          <p:nvPr/>
        </p:nvPicPr>
        <p:blipFill>
          <a:blip r:embed="rId2"/>
          <a:stretch/>
        </p:blipFill>
        <p:spPr>
          <a:xfrm>
            <a:off x="6305760" y="1532880"/>
            <a:ext cx="3161160" cy="5257440"/>
          </a:xfrm>
          <a:prstGeom prst="rect">
            <a:avLst/>
          </a:prstGeom>
          <a:ln w="0">
            <a:noFill/>
          </a:ln>
        </p:spPr>
      </p:pic>
      <p:sp>
        <p:nvSpPr>
          <p:cNvPr id="349" name="CustomShape 27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Picture 3" descr=""/>
          <p:cNvPicPr/>
          <p:nvPr/>
        </p:nvPicPr>
        <p:blipFill>
          <a:blip r:embed="rId1"/>
          <a:stretch/>
        </p:blipFill>
        <p:spPr>
          <a:xfrm>
            <a:off x="2897640" y="3872520"/>
            <a:ext cx="5788800" cy="2756520"/>
          </a:xfrm>
          <a:prstGeom prst="rect">
            <a:avLst/>
          </a:prstGeom>
          <a:ln w="0">
            <a:noFill/>
          </a:ln>
        </p:spPr>
      </p:pic>
      <p:sp>
        <p:nvSpPr>
          <p:cNvPr id="194" name="Oval 4"/>
          <p:cNvSpPr/>
          <p:nvPr/>
        </p:nvSpPr>
        <p:spPr>
          <a:xfrm>
            <a:off x="4418640" y="6390000"/>
            <a:ext cx="236160" cy="2426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B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195" name="Oval 5"/>
          <p:cNvSpPr/>
          <p:nvPr/>
        </p:nvSpPr>
        <p:spPr>
          <a:xfrm>
            <a:off x="4020480" y="6381720"/>
            <a:ext cx="236160" cy="2426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B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196" name="Oval 6"/>
          <p:cNvSpPr/>
          <p:nvPr/>
        </p:nvSpPr>
        <p:spPr>
          <a:xfrm>
            <a:off x="4828320" y="6355440"/>
            <a:ext cx="236160" cy="2426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B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360000" y="1648800"/>
            <a:ext cx="9173880" cy="467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[Recap] Lecture 04 – Finding Components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Lecture 05 - Feature Extraction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Feature Vector / Embeddings / Representations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Feature Space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Feature Engineering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Descriptors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Practice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Oval 7"/>
          <p:cNvSpPr/>
          <p:nvPr/>
        </p:nvSpPr>
        <p:spPr>
          <a:xfrm>
            <a:off x="5252400" y="6355440"/>
            <a:ext cx="236160" cy="24264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B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29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Edges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CustomShape 30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CaixaDeTexto 9"/>
          <p:cNvSpPr/>
          <p:nvPr/>
        </p:nvSpPr>
        <p:spPr>
          <a:xfrm>
            <a:off x="200160" y="1689840"/>
            <a:ext cx="951408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3" name="Imagem 20" descr=""/>
          <p:cNvPicPr/>
          <p:nvPr/>
        </p:nvPicPr>
        <p:blipFill>
          <a:blip r:embed="rId1"/>
          <a:stretch/>
        </p:blipFill>
        <p:spPr>
          <a:xfrm>
            <a:off x="2001960" y="1542960"/>
            <a:ext cx="6296400" cy="5054400"/>
          </a:xfrm>
          <a:prstGeom prst="rect">
            <a:avLst/>
          </a:prstGeom>
          <a:ln w="0">
            <a:noFill/>
          </a:ln>
        </p:spPr>
      </p:pic>
      <p:sp>
        <p:nvSpPr>
          <p:cNvPr id="354" name="CustomShape 31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33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Edges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CustomShape 34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CaixaDeTexto 10"/>
          <p:cNvSpPr/>
          <p:nvPr/>
        </p:nvSpPr>
        <p:spPr>
          <a:xfrm>
            <a:off x="200160" y="1689840"/>
            <a:ext cx="951408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8" name="Imagem 21" descr=""/>
          <p:cNvPicPr/>
          <p:nvPr/>
        </p:nvPicPr>
        <p:blipFill>
          <a:blip r:embed="rId1"/>
          <a:stretch/>
        </p:blipFill>
        <p:spPr>
          <a:xfrm>
            <a:off x="614880" y="1829160"/>
            <a:ext cx="8684640" cy="2239920"/>
          </a:xfrm>
          <a:prstGeom prst="rect">
            <a:avLst/>
          </a:prstGeom>
          <a:ln w="0">
            <a:noFill/>
          </a:ln>
        </p:spPr>
      </p:pic>
      <p:pic>
        <p:nvPicPr>
          <p:cNvPr id="359" name="Imagem 22" descr=""/>
          <p:cNvPicPr/>
          <p:nvPr/>
        </p:nvPicPr>
        <p:blipFill>
          <a:blip r:embed="rId2"/>
          <a:stretch/>
        </p:blipFill>
        <p:spPr>
          <a:xfrm>
            <a:off x="614880" y="4563720"/>
            <a:ext cx="8684640" cy="1164600"/>
          </a:xfrm>
          <a:prstGeom prst="rect">
            <a:avLst/>
          </a:prstGeom>
          <a:ln w="0">
            <a:noFill/>
          </a:ln>
        </p:spPr>
      </p:pic>
      <p:sp>
        <p:nvSpPr>
          <p:cNvPr id="360" name="CustomShape 35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"/>
          <p:cNvSpPr txBox="1"/>
          <p:nvPr/>
        </p:nvSpPr>
        <p:spPr>
          <a:xfrm>
            <a:off x="2057400" y="5943600"/>
            <a:ext cx="61722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Let’s Code: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hlinkClick r:id="rId3"/>
              </a:rPr>
              <a:t>Lecture_05_Image_Descriptors_Edges.ipynb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37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CustomShape 38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CustomShape 39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CaixaDeTexto 11"/>
          <p:cNvSpPr/>
          <p:nvPr/>
        </p:nvSpPr>
        <p:spPr>
          <a:xfrm>
            <a:off x="200160" y="1689840"/>
            <a:ext cx="951408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Values that carry both spatial and intensity information (shape)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Weighted average of all pixel's intensities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I(x,y) </a:t>
            </a:r>
            <a:r>
              <a:rPr b="0" lang="en-US" sz="1800" spc="-1" strike="noStrike">
                <a:solidFill>
                  <a:srgbClr val="000000"/>
                </a:solidFill>
                <a:latin typeface="Wingdings"/>
                <a:ea typeface="DejaVu Sans"/>
              </a:rPr>
              <a:t>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pixel coordinates of input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Powers,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q, </a:t>
            </a: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are the weights of the horizontal and vertical dimensions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HuMoments (Hu 1962)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Translation and Scale Invariant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6" name="Imagem 23" descr=""/>
          <p:cNvPicPr/>
          <p:nvPr/>
        </p:nvPicPr>
        <p:blipFill>
          <a:blip r:embed="rId1"/>
          <a:stretch/>
        </p:blipFill>
        <p:spPr>
          <a:xfrm>
            <a:off x="897120" y="4313520"/>
            <a:ext cx="7722000" cy="2229120"/>
          </a:xfrm>
          <a:prstGeom prst="rect">
            <a:avLst/>
          </a:prstGeom>
          <a:ln w="0">
            <a:noFill/>
          </a:ln>
        </p:spPr>
      </p:pic>
      <p:pic>
        <p:nvPicPr>
          <p:cNvPr id="367" name="Imagem 24" descr=""/>
          <p:cNvPicPr/>
          <p:nvPr/>
        </p:nvPicPr>
        <p:blipFill>
          <a:blip r:embed="rId2"/>
          <a:stretch/>
        </p:blipFill>
        <p:spPr>
          <a:xfrm>
            <a:off x="6025680" y="4028400"/>
            <a:ext cx="2447640" cy="636480"/>
          </a:xfrm>
          <a:prstGeom prst="rect">
            <a:avLst/>
          </a:prstGeom>
          <a:ln w="0">
            <a:noFill/>
          </a:ln>
        </p:spPr>
      </p:pic>
      <p:sp>
        <p:nvSpPr>
          <p:cNvPr id="368" name=""/>
          <p:cNvSpPr txBox="1"/>
          <p:nvPr/>
        </p:nvSpPr>
        <p:spPr>
          <a:xfrm>
            <a:off x="503640" y="3487320"/>
            <a:ext cx="9096120" cy="60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https://github.com/andrehochuli/teaching/blob/main/ComputerVision/Lecture%2005%20-%20Feature%20Extraction/Lecture_05_Image_Descriptors_Texture_and_Others.ipynb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"/>
          <p:cNvSpPr txBox="1"/>
          <p:nvPr/>
        </p:nvSpPr>
        <p:spPr>
          <a:xfrm>
            <a:off x="2216880" y="1371600"/>
            <a:ext cx="7497360" cy="60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Let’s Code: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hlinkClick r:id="rId3"/>
              </a:rPr>
              <a:t>Lecture_05_Image_Descriptors_Texture_and_Others.ipynb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41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CustomShape 42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CustomShape 43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CaixaDeTexto 12"/>
          <p:cNvSpPr/>
          <p:nvPr/>
        </p:nvSpPr>
        <p:spPr>
          <a:xfrm>
            <a:off x="200160" y="1742760"/>
            <a:ext cx="951408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HoG – Histogram of Oriented Gradients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Computes the gradient and orientation of edges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Use a kernel to compute the Gradients (i.e 9x1)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Patch-Based Histogram (8x8, 16x16..)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4" name="Picture 5" descr="hog_feature"/>
          <p:cNvPicPr/>
          <p:nvPr/>
        </p:nvPicPr>
        <p:blipFill>
          <a:blip r:embed="rId1"/>
          <a:stretch/>
        </p:blipFill>
        <p:spPr>
          <a:xfrm>
            <a:off x="1737720" y="3024360"/>
            <a:ext cx="1977120" cy="3242160"/>
          </a:xfrm>
          <a:prstGeom prst="rect">
            <a:avLst/>
          </a:prstGeom>
          <a:ln w="0">
            <a:noFill/>
          </a:ln>
        </p:spPr>
      </p:pic>
      <p:pic>
        <p:nvPicPr>
          <p:cNvPr id="375" name="Imagem 25" descr=""/>
          <p:cNvPicPr/>
          <p:nvPr/>
        </p:nvPicPr>
        <p:blipFill>
          <a:blip r:embed="rId2"/>
          <a:stretch/>
        </p:blipFill>
        <p:spPr>
          <a:xfrm>
            <a:off x="5707080" y="3112200"/>
            <a:ext cx="1558440" cy="3066840"/>
          </a:xfrm>
          <a:prstGeom prst="rect">
            <a:avLst/>
          </a:prstGeom>
          <a:ln w="0">
            <a:noFill/>
          </a:ln>
        </p:spPr>
      </p:pic>
      <p:sp>
        <p:nvSpPr>
          <p:cNvPr id="376" name="Seta: para a Direita 2"/>
          <p:cNvSpPr/>
          <p:nvPr/>
        </p:nvSpPr>
        <p:spPr>
          <a:xfrm>
            <a:off x="4119120" y="4339800"/>
            <a:ext cx="1133640" cy="3592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45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Texture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CustomShape 46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CustomShape 47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CaixaDeTexto 14"/>
          <p:cNvSpPr/>
          <p:nvPr/>
        </p:nvSpPr>
        <p:spPr>
          <a:xfrm>
            <a:off x="200160" y="1742760"/>
            <a:ext cx="95140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Gabor Filters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Convolves the image using several Gaussian Kernels (Kernel Bank)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1" name="Picture 1" descr=""/>
          <p:cNvPicPr/>
          <p:nvPr/>
        </p:nvPicPr>
        <p:blipFill>
          <a:blip r:embed="rId1"/>
          <a:stretch/>
        </p:blipFill>
        <p:spPr>
          <a:xfrm>
            <a:off x="360000" y="2963520"/>
            <a:ext cx="3666600" cy="3666600"/>
          </a:xfrm>
          <a:prstGeom prst="rect">
            <a:avLst/>
          </a:prstGeom>
          <a:ln w="0">
            <a:noFill/>
          </a:ln>
        </p:spPr>
      </p:pic>
      <p:pic>
        <p:nvPicPr>
          <p:cNvPr id="382" name="Picture 9" descr=""/>
          <p:cNvPicPr/>
          <p:nvPr/>
        </p:nvPicPr>
        <p:blipFill>
          <a:blip r:embed="rId2"/>
          <a:stretch/>
        </p:blipFill>
        <p:spPr>
          <a:xfrm>
            <a:off x="6047640" y="2963520"/>
            <a:ext cx="3666600" cy="3666600"/>
          </a:xfrm>
          <a:prstGeom prst="rect">
            <a:avLst/>
          </a:prstGeom>
          <a:ln w="0">
            <a:noFill/>
          </a:ln>
        </p:spPr>
      </p:pic>
      <p:pic>
        <p:nvPicPr>
          <p:cNvPr id="383" name="Picture 11" descr=""/>
          <p:cNvPicPr/>
          <p:nvPr/>
        </p:nvPicPr>
        <p:blipFill>
          <a:blip r:embed="rId3"/>
          <a:stretch/>
        </p:blipFill>
        <p:spPr>
          <a:xfrm>
            <a:off x="4276080" y="4191840"/>
            <a:ext cx="1526040" cy="101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49"/>
          <p:cNvSpPr/>
          <p:nvPr/>
        </p:nvSpPr>
        <p:spPr>
          <a:xfrm>
            <a:off x="360000" y="360000"/>
            <a:ext cx="935424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Texture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CustomShape 50"/>
          <p:cNvSpPr/>
          <p:nvPr/>
        </p:nvSpPr>
        <p:spPr>
          <a:xfrm>
            <a:off x="897120" y="6886080"/>
            <a:ext cx="644148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CustomShape 51"/>
          <p:cNvSpPr/>
          <p:nvPr/>
        </p:nvSpPr>
        <p:spPr>
          <a:xfrm>
            <a:off x="7608600" y="6886080"/>
            <a:ext cx="227952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CaixaDeTexto 15"/>
          <p:cNvSpPr/>
          <p:nvPr/>
        </p:nvSpPr>
        <p:spPr>
          <a:xfrm>
            <a:off x="228600" y="1371600"/>
            <a:ext cx="95140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Local Binary Patterns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Convolves the image using a Circular Kernel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The resulting pixel is computed in the binary neighborhood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8" name="Picture 7" descr=""/>
          <p:cNvPicPr/>
          <p:nvPr/>
        </p:nvPicPr>
        <p:blipFill>
          <a:blip r:embed="rId1"/>
          <a:stretch/>
        </p:blipFill>
        <p:spPr>
          <a:xfrm>
            <a:off x="7544520" y="1742760"/>
            <a:ext cx="2285280" cy="753480"/>
          </a:xfrm>
          <a:prstGeom prst="rect">
            <a:avLst/>
          </a:prstGeom>
          <a:ln w="0">
            <a:noFill/>
          </a:ln>
        </p:spPr>
      </p:pic>
      <p:pic>
        <p:nvPicPr>
          <p:cNvPr id="389" name="Imagem 26" descr=""/>
          <p:cNvPicPr/>
          <p:nvPr/>
        </p:nvPicPr>
        <p:blipFill>
          <a:blip r:embed="rId2"/>
          <a:stretch/>
        </p:blipFill>
        <p:spPr>
          <a:xfrm>
            <a:off x="566640" y="2347200"/>
            <a:ext cx="7205760" cy="3596400"/>
          </a:xfrm>
          <a:prstGeom prst="rect">
            <a:avLst/>
          </a:prstGeom>
          <a:ln w="0">
            <a:noFill/>
          </a:ln>
        </p:spPr>
      </p:pic>
      <p:sp>
        <p:nvSpPr>
          <p:cNvPr id="390" name=""/>
          <p:cNvSpPr txBox="1"/>
          <p:nvPr/>
        </p:nvSpPr>
        <p:spPr>
          <a:xfrm>
            <a:off x="1875240" y="6172200"/>
            <a:ext cx="7497360" cy="60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Let’s Code: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hlinkClick r:id="rId3"/>
              </a:rPr>
              <a:t>Lecture_05_Image_Descriptors_Texture_and_Others.ipynb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Computer Vision &amp; Pattern Recognition Pipeline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Picture 2" descr="Pattern recognition: Overview and applications"/>
          <p:cNvPicPr/>
          <p:nvPr/>
        </p:nvPicPr>
        <p:blipFill>
          <a:blip r:embed="rId1"/>
          <a:stretch/>
        </p:blipFill>
        <p:spPr>
          <a:xfrm>
            <a:off x="546480" y="2473560"/>
            <a:ext cx="8980920" cy="2432160"/>
          </a:xfrm>
          <a:prstGeom prst="rect">
            <a:avLst/>
          </a:prstGeom>
          <a:ln w="0">
            <a:noFill/>
          </a:ln>
        </p:spPr>
      </p:pic>
      <p:sp>
        <p:nvSpPr>
          <p:cNvPr id="203" name="Retângulo 2"/>
          <p:cNvSpPr/>
          <p:nvPr/>
        </p:nvSpPr>
        <p:spPr>
          <a:xfrm>
            <a:off x="546480" y="3098880"/>
            <a:ext cx="4317840" cy="1399680"/>
          </a:xfrm>
          <a:prstGeom prst="rect">
            <a:avLst/>
          </a:prstGeom>
          <a:solidFill>
            <a:schemeClr val="accent1">
              <a:alpha val="63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Extraction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CaixaDeTexto 1"/>
          <p:cNvSpPr/>
          <p:nvPr/>
        </p:nvSpPr>
        <p:spPr>
          <a:xfrm>
            <a:off x="200160" y="1689840"/>
            <a:ext cx="951372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feature descriptor translates high-dimensional data to a a low dimension feature space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feature vector represents the input data produced by the feature descriptor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Later, a machine learning model will learn the representations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8" name="Picture 6" descr=""/>
          <p:cNvPicPr/>
          <p:nvPr/>
        </p:nvPicPr>
        <p:blipFill>
          <a:blip r:embed="rId1"/>
          <a:stretch/>
        </p:blipFill>
        <p:spPr>
          <a:xfrm>
            <a:off x="1738800" y="3416400"/>
            <a:ext cx="6596640" cy="948240"/>
          </a:xfrm>
          <a:prstGeom prst="rect">
            <a:avLst/>
          </a:prstGeom>
          <a:ln w="0">
            <a:noFill/>
          </a:ln>
        </p:spPr>
      </p:pic>
      <p:pic>
        <p:nvPicPr>
          <p:cNvPr id="209" name="Picture 10" descr=""/>
          <p:cNvPicPr/>
          <p:nvPr/>
        </p:nvPicPr>
        <p:blipFill>
          <a:blip r:embed="rId2"/>
          <a:stretch/>
        </p:blipFill>
        <p:spPr>
          <a:xfrm>
            <a:off x="464040" y="4828320"/>
            <a:ext cx="3986640" cy="1586520"/>
          </a:xfrm>
          <a:prstGeom prst="rect">
            <a:avLst/>
          </a:prstGeom>
          <a:ln w="0">
            <a:noFill/>
          </a:ln>
        </p:spPr>
      </p:pic>
      <p:pic>
        <p:nvPicPr>
          <p:cNvPr id="210" name="Picture 8" descr=""/>
          <p:cNvPicPr/>
          <p:nvPr/>
        </p:nvPicPr>
        <p:blipFill>
          <a:blip r:embed="rId3"/>
          <a:stretch/>
        </p:blipFill>
        <p:spPr>
          <a:xfrm>
            <a:off x="5410800" y="5667120"/>
            <a:ext cx="3117240" cy="927720"/>
          </a:xfrm>
          <a:prstGeom prst="rect">
            <a:avLst/>
          </a:prstGeom>
          <a:ln w="0">
            <a:noFill/>
          </a:ln>
        </p:spPr>
      </p:pic>
      <p:pic>
        <p:nvPicPr>
          <p:cNvPr id="211" name="Picture 12" descr=""/>
          <p:cNvPicPr/>
          <p:nvPr/>
        </p:nvPicPr>
        <p:blipFill>
          <a:blip r:embed="rId4"/>
          <a:stretch/>
        </p:blipFill>
        <p:spPr>
          <a:xfrm>
            <a:off x="4836600" y="4413240"/>
            <a:ext cx="4610880" cy="102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Extraction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CaixaDeTexto 1"/>
          <p:cNvSpPr/>
          <p:nvPr/>
        </p:nvSpPr>
        <p:spPr>
          <a:xfrm>
            <a:off x="200160" y="1689840"/>
            <a:ext cx="9513720" cy="158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Let us represent an image by its dimensions. Thus, an image ‘I’ belonging to class ‘X’ can be represented as: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f(I,X) = [I.width,I.heigth,X]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Picture 2" descr=""/>
          <p:cNvPicPr/>
          <p:nvPr/>
        </p:nvPicPr>
        <p:blipFill>
          <a:blip r:embed="rId1"/>
          <a:stretch/>
        </p:blipFill>
        <p:spPr>
          <a:xfrm>
            <a:off x="579240" y="2892240"/>
            <a:ext cx="8643600" cy="1590120"/>
          </a:xfrm>
          <a:prstGeom prst="rect">
            <a:avLst/>
          </a:prstGeom>
          <a:ln w="0">
            <a:noFill/>
          </a:ln>
        </p:spPr>
      </p:pic>
      <p:pic>
        <p:nvPicPr>
          <p:cNvPr id="217" name="Imagem 4" descr=""/>
          <p:cNvPicPr/>
          <p:nvPr/>
        </p:nvPicPr>
        <p:blipFill>
          <a:blip r:embed="rId2"/>
          <a:stretch/>
        </p:blipFill>
        <p:spPr>
          <a:xfrm>
            <a:off x="635400" y="5467680"/>
            <a:ext cx="8643600" cy="270360"/>
          </a:xfrm>
          <a:prstGeom prst="rect">
            <a:avLst/>
          </a:prstGeom>
          <a:ln w="0">
            <a:noFill/>
          </a:ln>
        </p:spPr>
      </p:pic>
      <p:sp>
        <p:nvSpPr>
          <p:cNvPr id="218" name="Seta: para Baixo 3"/>
          <p:cNvSpPr/>
          <p:nvPr/>
        </p:nvSpPr>
        <p:spPr>
          <a:xfrm>
            <a:off x="897120" y="4484880"/>
            <a:ext cx="195480" cy="88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9" name="Seta: para Baixo 12"/>
          <p:cNvSpPr/>
          <p:nvPr/>
        </p:nvSpPr>
        <p:spPr>
          <a:xfrm>
            <a:off x="1699920" y="4484880"/>
            <a:ext cx="195480" cy="88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0" name="Seta: para Baixo 13"/>
          <p:cNvSpPr/>
          <p:nvPr/>
        </p:nvSpPr>
        <p:spPr>
          <a:xfrm>
            <a:off x="2502360" y="4484880"/>
            <a:ext cx="195480" cy="88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1" name="Seta: para Baixo 14"/>
          <p:cNvSpPr/>
          <p:nvPr/>
        </p:nvSpPr>
        <p:spPr>
          <a:xfrm>
            <a:off x="3305160" y="4484880"/>
            <a:ext cx="195480" cy="88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2" name="Seta: para Baixo 15"/>
          <p:cNvSpPr/>
          <p:nvPr/>
        </p:nvSpPr>
        <p:spPr>
          <a:xfrm>
            <a:off x="4039560" y="4484880"/>
            <a:ext cx="195480" cy="88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3" name="Seta: para Baixo 16"/>
          <p:cNvSpPr/>
          <p:nvPr/>
        </p:nvSpPr>
        <p:spPr>
          <a:xfrm>
            <a:off x="4842360" y="4484880"/>
            <a:ext cx="195480" cy="88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4" name="Seta: para Baixo 17"/>
          <p:cNvSpPr/>
          <p:nvPr/>
        </p:nvSpPr>
        <p:spPr>
          <a:xfrm>
            <a:off x="5644800" y="4484880"/>
            <a:ext cx="195480" cy="88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5" name="Seta: para Baixo 18"/>
          <p:cNvSpPr/>
          <p:nvPr/>
        </p:nvSpPr>
        <p:spPr>
          <a:xfrm>
            <a:off x="6447600" y="4484880"/>
            <a:ext cx="195480" cy="88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6" name="Seta: para Baixo 19"/>
          <p:cNvSpPr/>
          <p:nvPr/>
        </p:nvSpPr>
        <p:spPr>
          <a:xfrm>
            <a:off x="7151040" y="4471920"/>
            <a:ext cx="195480" cy="88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7" name="Seta: para Baixo 20"/>
          <p:cNvSpPr/>
          <p:nvPr/>
        </p:nvSpPr>
        <p:spPr>
          <a:xfrm>
            <a:off x="7953840" y="4471920"/>
            <a:ext cx="195480" cy="88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8" name="Seta: para Baixo 21"/>
          <p:cNvSpPr/>
          <p:nvPr/>
        </p:nvSpPr>
        <p:spPr>
          <a:xfrm>
            <a:off x="8756280" y="4471920"/>
            <a:ext cx="195480" cy="887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9" name=""/>
          <p:cNvSpPr txBox="1"/>
          <p:nvPr/>
        </p:nvSpPr>
        <p:spPr>
          <a:xfrm>
            <a:off x="457200" y="5943600"/>
            <a:ext cx="9096120" cy="60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LET’S CODE: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hlinkClick r:id="rId3"/>
              </a:rPr>
              <a:t>Lecture_05_Feature_Extraction_Projections.ipynb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Vector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CaixaDeTexto 1"/>
          <p:cNvSpPr/>
          <p:nvPr/>
        </p:nvSpPr>
        <p:spPr>
          <a:xfrm>
            <a:off x="200160" y="1689840"/>
            <a:ext cx="9513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Does this feature vector provide a representative encoding of the image?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4" name="Picture 6" descr=""/>
          <p:cNvPicPr/>
          <p:nvPr/>
        </p:nvPicPr>
        <p:blipFill>
          <a:blip r:embed="rId1"/>
          <a:stretch/>
        </p:blipFill>
        <p:spPr>
          <a:xfrm>
            <a:off x="2245320" y="3596760"/>
            <a:ext cx="5092920" cy="3492360"/>
          </a:xfrm>
          <a:prstGeom prst="rect">
            <a:avLst/>
          </a:prstGeom>
          <a:ln w="0">
            <a:noFill/>
          </a:ln>
        </p:spPr>
      </p:pic>
      <p:pic>
        <p:nvPicPr>
          <p:cNvPr id="235" name="Picture 2" descr=""/>
          <p:cNvPicPr/>
          <p:nvPr/>
        </p:nvPicPr>
        <p:blipFill>
          <a:blip r:embed="rId2"/>
          <a:stretch/>
        </p:blipFill>
        <p:spPr>
          <a:xfrm>
            <a:off x="707040" y="1867680"/>
            <a:ext cx="8643600" cy="1590120"/>
          </a:xfrm>
          <a:prstGeom prst="rect">
            <a:avLst/>
          </a:prstGeom>
          <a:ln w="0">
            <a:noFill/>
          </a:ln>
        </p:spPr>
      </p:pic>
      <p:pic>
        <p:nvPicPr>
          <p:cNvPr id="236" name="Imagem 11" descr=""/>
          <p:cNvPicPr/>
          <p:nvPr/>
        </p:nvPicPr>
        <p:blipFill>
          <a:blip r:embed="rId3"/>
          <a:stretch/>
        </p:blipFill>
        <p:spPr>
          <a:xfrm>
            <a:off x="727560" y="3323880"/>
            <a:ext cx="8643600" cy="270360"/>
          </a:xfrm>
          <a:prstGeom prst="rect">
            <a:avLst/>
          </a:prstGeom>
          <a:ln w="0">
            <a:noFill/>
          </a:ln>
        </p:spPr>
      </p:pic>
      <p:pic>
        <p:nvPicPr>
          <p:cNvPr id="237" name="Imagem 3" descr=""/>
          <p:cNvPicPr/>
          <p:nvPr/>
        </p:nvPicPr>
        <p:blipFill>
          <a:blip r:embed="rId4"/>
          <a:stretch/>
        </p:blipFill>
        <p:spPr>
          <a:xfrm>
            <a:off x="6436800" y="3702960"/>
            <a:ext cx="740520" cy="264240"/>
          </a:xfrm>
          <a:prstGeom prst="rect">
            <a:avLst/>
          </a:prstGeom>
          <a:ln w="0">
            <a:noFill/>
          </a:ln>
        </p:spPr>
      </p:pic>
      <p:pic>
        <p:nvPicPr>
          <p:cNvPr id="238" name="Imagem 12" descr=""/>
          <p:cNvPicPr/>
          <p:nvPr/>
        </p:nvPicPr>
        <p:blipFill>
          <a:blip r:embed="rId5"/>
          <a:stretch/>
        </p:blipFill>
        <p:spPr>
          <a:xfrm>
            <a:off x="4691880" y="6028560"/>
            <a:ext cx="673920" cy="25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CaixaDeTexto 1"/>
          <p:cNvSpPr/>
          <p:nvPr/>
        </p:nvSpPr>
        <p:spPr>
          <a:xfrm>
            <a:off x="200160" y="1689840"/>
            <a:ext cx="9513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Does this feature vector provide a representative encoding of the image?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3" name="Picture 6" descr=""/>
          <p:cNvPicPr/>
          <p:nvPr/>
        </p:nvPicPr>
        <p:blipFill>
          <a:blip r:embed="rId1"/>
          <a:stretch/>
        </p:blipFill>
        <p:spPr>
          <a:xfrm>
            <a:off x="2245320" y="3596760"/>
            <a:ext cx="5092920" cy="3492360"/>
          </a:xfrm>
          <a:prstGeom prst="rect">
            <a:avLst/>
          </a:prstGeom>
          <a:ln w="0">
            <a:noFill/>
          </a:ln>
        </p:spPr>
      </p:pic>
      <p:pic>
        <p:nvPicPr>
          <p:cNvPr id="244" name="Picture 2" descr=""/>
          <p:cNvPicPr/>
          <p:nvPr/>
        </p:nvPicPr>
        <p:blipFill>
          <a:blip r:embed="rId2"/>
          <a:stretch/>
        </p:blipFill>
        <p:spPr>
          <a:xfrm>
            <a:off x="707040" y="1867680"/>
            <a:ext cx="8643600" cy="1590120"/>
          </a:xfrm>
          <a:prstGeom prst="rect">
            <a:avLst/>
          </a:prstGeom>
          <a:ln w="0">
            <a:noFill/>
          </a:ln>
        </p:spPr>
      </p:pic>
      <p:pic>
        <p:nvPicPr>
          <p:cNvPr id="245" name="Imagem 11" descr=""/>
          <p:cNvPicPr/>
          <p:nvPr/>
        </p:nvPicPr>
        <p:blipFill>
          <a:blip r:embed="rId3"/>
          <a:stretch/>
        </p:blipFill>
        <p:spPr>
          <a:xfrm>
            <a:off x="727560" y="3323880"/>
            <a:ext cx="8643600" cy="270360"/>
          </a:xfrm>
          <a:prstGeom prst="rect">
            <a:avLst/>
          </a:prstGeom>
          <a:ln w="0">
            <a:noFill/>
          </a:ln>
        </p:spPr>
      </p:pic>
      <p:pic>
        <p:nvPicPr>
          <p:cNvPr id="246" name="Imagem 3" descr=""/>
          <p:cNvPicPr/>
          <p:nvPr/>
        </p:nvPicPr>
        <p:blipFill>
          <a:blip r:embed="rId4"/>
          <a:stretch/>
        </p:blipFill>
        <p:spPr>
          <a:xfrm>
            <a:off x="6436800" y="3702960"/>
            <a:ext cx="740520" cy="264240"/>
          </a:xfrm>
          <a:prstGeom prst="rect">
            <a:avLst/>
          </a:prstGeom>
          <a:ln w="0">
            <a:noFill/>
          </a:ln>
        </p:spPr>
      </p:pic>
      <p:pic>
        <p:nvPicPr>
          <p:cNvPr id="247" name="Imagem 6" descr=""/>
          <p:cNvPicPr/>
          <p:nvPr/>
        </p:nvPicPr>
        <p:blipFill>
          <a:blip r:embed="rId5"/>
          <a:stretch/>
        </p:blipFill>
        <p:spPr>
          <a:xfrm>
            <a:off x="5932080" y="5432040"/>
            <a:ext cx="693000" cy="273600"/>
          </a:xfrm>
          <a:prstGeom prst="rect">
            <a:avLst/>
          </a:prstGeom>
          <a:ln w="0">
            <a:noFill/>
          </a:ln>
        </p:spPr>
      </p:pic>
      <p:pic>
        <p:nvPicPr>
          <p:cNvPr id="248" name="Imagem 12" descr=""/>
          <p:cNvPicPr/>
          <p:nvPr/>
        </p:nvPicPr>
        <p:blipFill>
          <a:blip r:embed="rId6"/>
          <a:stretch/>
        </p:blipFill>
        <p:spPr>
          <a:xfrm>
            <a:off x="4691880" y="6028560"/>
            <a:ext cx="673920" cy="25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CaixaDeTexto 1"/>
          <p:cNvSpPr/>
          <p:nvPr/>
        </p:nvSpPr>
        <p:spPr>
          <a:xfrm>
            <a:off x="200160" y="1689840"/>
            <a:ext cx="9513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Does this feature vector provide a representative encoding of the image?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3" name="Picture 6" descr=""/>
          <p:cNvPicPr/>
          <p:nvPr/>
        </p:nvPicPr>
        <p:blipFill>
          <a:blip r:embed="rId1"/>
          <a:stretch/>
        </p:blipFill>
        <p:spPr>
          <a:xfrm>
            <a:off x="2245320" y="3596760"/>
            <a:ext cx="5092920" cy="3492360"/>
          </a:xfrm>
          <a:prstGeom prst="rect">
            <a:avLst/>
          </a:prstGeom>
          <a:ln w="0">
            <a:noFill/>
          </a:ln>
        </p:spPr>
      </p:pic>
      <p:pic>
        <p:nvPicPr>
          <p:cNvPr id="254" name="Picture 2" descr=""/>
          <p:cNvPicPr/>
          <p:nvPr/>
        </p:nvPicPr>
        <p:blipFill>
          <a:blip r:embed="rId2"/>
          <a:stretch/>
        </p:blipFill>
        <p:spPr>
          <a:xfrm>
            <a:off x="707040" y="1867680"/>
            <a:ext cx="8643600" cy="1590120"/>
          </a:xfrm>
          <a:prstGeom prst="rect">
            <a:avLst/>
          </a:prstGeom>
          <a:ln w="0">
            <a:noFill/>
          </a:ln>
        </p:spPr>
      </p:pic>
      <p:pic>
        <p:nvPicPr>
          <p:cNvPr id="255" name="Imagem 11" descr=""/>
          <p:cNvPicPr/>
          <p:nvPr/>
        </p:nvPicPr>
        <p:blipFill>
          <a:blip r:embed="rId3"/>
          <a:stretch/>
        </p:blipFill>
        <p:spPr>
          <a:xfrm>
            <a:off x="727560" y="3323880"/>
            <a:ext cx="8643600" cy="270360"/>
          </a:xfrm>
          <a:prstGeom prst="rect">
            <a:avLst/>
          </a:prstGeom>
          <a:ln w="0">
            <a:noFill/>
          </a:ln>
        </p:spPr>
      </p:pic>
      <p:pic>
        <p:nvPicPr>
          <p:cNvPr id="256" name="Imagem 3" descr=""/>
          <p:cNvPicPr/>
          <p:nvPr/>
        </p:nvPicPr>
        <p:blipFill>
          <a:blip r:embed="rId4"/>
          <a:stretch/>
        </p:blipFill>
        <p:spPr>
          <a:xfrm>
            <a:off x="6436800" y="3702960"/>
            <a:ext cx="740520" cy="264240"/>
          </a:xfrm>
          <a:prstGeom prst="rect">
            <a:avLst/>
          </a:prstGeom>
          <a:ln w="0">
            <a:noFill/>
          </a:ln>
        </p:spPr>
      </p:pic>
      <p:pic>
        <p:nvPicPr>
          <p:cNvPr id="257" name="Imagem 12" descr=""/>
          <p:cNvPicPr/>
          <p:nvPr/>
        </p:nvPicPr>
        <p:blipFill>
          <a:blip r:embed="rId5"/>
          <a:stretch/>
        </p:blipFill>
        <p:spPr>
          <a:xfrm>
            <a:off x="4691880" y="6028560"/>
            <a:ext cx="673920" cy="25452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155" descr=""/>
          <p:cNvPicPr/>
          <p:nvPr/>
        </p:nvPicPr>
        <p:blipFill>
          <a:blip r:embed="rId6"/>
          <a:stretch/>
        </p:blipFill>
        <p:spPr>
          <a:xfrm>
            <a:off x="5934600" y="5286960"/>
            <a:ext cx="694080" cy="42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CaixaDeTexto 1"/>
          <p:cNvSpPr/>
          <p:nvPr/>
        </p:nvSpPr>
        <p:spPr>
          <a:xfrm>
            <a:off x="200160" y="1689840"/>
            <a:ext cx="9513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the feature vector representative?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3" name="Picture 6" descr=""/>
          <p:cNvPicPr/>
          <p:nvPr/>
        </p:nvPicPr>
        <p:blipFill>
          <a:blip r:embed="rId1"/>
          <a:stretch/>
        </p:blipFill>
        <p:spPr>
          <a:xfrm>
            <a:off x="2245320" y="3596760"/>
            <a:ext cx="5092920" cy="3492360"/>
          </a:xfrm>
          <a:prstGeom prst="rect">
            <a:avLst/>
          </a:prstGeom>
          <a:ln w="0">
            <a:noFill/>
          </a:ln>
        </p:spPr>
      </p:pic>
      <p:pic>
        <p:nvPicPr>
          <p:cNvPr id="264" name="Picture 2" descr=""/>
          <p:cNvPicPr/>
          <p:nvPr/>
        </p:nvPicPr>
        <p:blipFill>
          <a:blip r:embed="rId2"/>
          <a:stretch/>
        </p:blipFill>
        <p:spPr>
          <a:xfrm>
            <a:off x="707040" y="1867680"/>
            <a:ext cx="8643600" cy="1590120"/>
          </a:xfrm>
          <a:prstGeom prst="rect">
            <a:avLst/>
          </a:prstGeom>
          <a:ln w="0">
            <a:noFill/>
          </a:ln>
        </p:spPr>
      </p:pic>
      <p:pic>
        <p:nvPicPr>
          <p:cNvPr id="265" name="Imagem 11" descr=""/>
          <p:cNvPicPr/>
          <p:nvPr/>
        </p:nvPicPr>
        <p:blipFill>
          <a:blip r:embed="rId3"/>
          <a:stretch/>
        </p:blipFill>
        <p:spPr>
          <a:xfrm>
            <a:off x="727560" y="3323880"/>
            <a:ext cx="8643600" cy="270360"/>
          </a:xfrm>
          <a:prstGeom prst="rect">
            <a:avLst/>
          </a:prstGeom>
          <a:ln w="0">
            <a:noFill/>
          </a:ln>
        </p:spPr>
      </p:pic>
      <p:pic>
        <p:nvPicPr>
          <p:cNvPr id="266" name="Imagem 3" descr=""/>
          <p:cNvPicPr/>
          <p:nvPr/>
        </p:nvPicPr>
        <p:blipFill>
          <a:blip r:embed="rId4"/>
          <a:stretch/>
        </p:blipFill>
        <p:spPr>
          <a:xfrm>
            <a:off x="6436800" y="3702960"/>
            <a:ext cx="740520" cy="264240"/>
          </a:xfrm>
          <a:prstGeom prst="rect">
            <a:avLst/>
          </a:prstGeom>
          <a:ln w="0">
            <a:noFill/>
          </a:ln>
        </p:spPr>
      </p:pic>
      <p:pic>
        <p:nvPicPr>
          <p:cNvPr id="267" name="Imagem 12" descr=""/>
          <p:cNvPicPr/>
          <p:nvPr/>
        </p:nvPicPr>
        <p:blipFill>
          <a:blip r:embed="rId5"/>
          <a:stretch/>
        </p:blipFill>
        <p:spPr>
          <a:xfrm>
            <a:off x="4691880" y="6028560"/>
            <a:ext cx="673920" cy="254520"/>
          </a:xfrm>
          <a:prstGeom prst="rect">
            <a:avLst/>
          </a:prstGeom>
          <a:ln w="0">
            <a:noFill/>
          </a:ln>
        </p:spPr>
      </p:pic>
      <p:pic>
        <p:nvPicPr>
          <p:cNvPr id="268" name="Imagem 5" descr=""/>
          <p:cNvPicPr/>
          <p:nvPr/>
        </p:nvPicPr>
        <p:blipFill>
          <a:blip r:embed="rId6"/>
          <a:stretch/>
        </p:blipFill>
        <p:spPr>
          <a:xfrm>
            <a:off x="5933160" y="5075640"/>
            <a:ext cx="683280" cy="197640"/>
          </a:xfrm>
          <a:prstGeom prst="rect">
            <a:avLst/>
          </a:prstGeom>
          <a:ln w="0">
            <a:noFill/>
          </a:ln>
        </p:spPr>
      </p:pic>
      <p:pic>
        <p:nvPicPr>
          <p:cNvPr id="269" name="Picture 166" descr=""/>
          <p:cNvPicPr/>
          <p:nvPr/>
        </p:nvPicPr>
        <p:blipFill>
          <a:blip r:embed="rId7"/>
          <a:stretch/>
        </p:blipFill>
        <p:spPr>
          <a:xfrm>
            <a:off x="5943600" y="5250960"/>
            <a:ext cx="694080" cy="42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4733</TotalTime>
  <Application>LibreOffice/24.2.7.2$Linux_X86_64 LibreOffice_project/420$Build-2</Application>
  <AppVersion>15.0000</AppVersion>
  <Words>384</Words>
  <Paragraphs>104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dcterms:modified xsi:type="dcterms:W3CDTF">2025-08-25T17:10:56Z</dcterms:modified>
  <cp:revision>137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