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2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</p:sldMasterIdLst>
  <p:notesMasterIdLst>
    <p:notesMasterId r:id="rId30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notesMaster" Target="notesMasters/notesMaster1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slide" Target="slides/slide15.xml"/><Relationship Id="rId46" Type="http://schemas.openxmlformats.org/officeDocument/2006/relationships/slide" Target="slides/slide16.xml"/><Relationship Id="rId47" Type="http://schemas.openxmlformats.org/officeDocument/2006/relationships/slide" Target="slides/slide17.xml"/><Relationship Id="rId48" Type="http://schemas.openxmlformats.org/officeDocument/2006/relationships/slide" Target="slides/slide18.xml"/><Relationship Id="rId49" Type="http://schemas.openxmlformats.org/officeDocument/2006/relationships/slide" Target="slides/slide19.xml"/><Relationship Id="rId50" Type="http://schemas.openxmlformats.org/officeDocument/2006/relationships/slide" Target="slides/slide20.xml"/><Relationship Id="rId51" Type="http://schemas.openxmlformats.org/officeDocument/2006/relationships/slide" Target="slides/slide21.xml"/><Relationship Id="rId52" Type="http://schemas.openxmlformats.org/officeDocument/2006/relationships/slide" Target="slides/slide22.xml"/><Relationship Id="rId53" Type="http://schemas.openxmlformats.org/officeDocument/2006/relationships/slide" Target="slides/slide23.xml"/><Relationship Id="rId54" Type="http://schemas.openxmlformats.org/officeDocument/2006/relationships/slide" Target="slides/slide24.xml"/><Relationship Id="rId55" Type="http://schemas.openxmlformats.org/officeDocument/2006/relationships/slide" Target="slides/slide25.xml"/><Relationship Id="rId56" Type="http://schemas.openxmlformats.org/officeDocument/2006/relationships/slide" Target="slides/slide26.xml"/><Relationship Id="rId57" Type="http://schemas.openxmlformats.org/officeDocument/2006/relationships/slide" Target="slides/slide27.xml"/><Relationship Id="rId58" Type="http://schemas.openxmlformats.org/officeDocument/2006/relationships/slide" Target="slides/slide28.xml"/><Relationship Id="rId59" Type="http://schemas.openxmlformats.org/officeDocument/2006/relationships/slide" Target="slides/slide29.xml"/><Relationship Id="rId60" Type="http://schemas.openxmlformats.org/officeDocument/2006/relationships/slide" Target="slides/slide30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F789E43-FB10-4422-9860-7AC0BA16C28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4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7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5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8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5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8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9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107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112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1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1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2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3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3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72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4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9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7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6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6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102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7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DataStructuresAndAlgorithms/Lecture%2003%20-%20Linked%20Lists%20and%20Hash%20Table/Lecture%2003%20-%20Linked%20Lists%20and%20Hash%20Table.ipynb" TargetMode="Externa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DataStructuresAndAlgorithms/Lecture%2003%20-%20Linked%20Lists%20and%20Hash%20Table/Lecture%2003%20-%20Linked%20Lists%20and%20Hash%20Table.ipynb" TargetMode="External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#3 – Listas Encadeadas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4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45"/>
          <p:cNvSpPr/>
          <p:nvPr/>
        </p:nvSpPr>
        <p:spPr>
          <a:xfrm>
            <a:off x="432000" y="1584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4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4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14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6320" cy="68508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3923280" cy="13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7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75"/>
          <p:cNvSpPr/>
          <p:nvPr/>
        </p:nvSpPr>
        <p:spPr>
          <a:xfrm>
            <a:off x="432000" y="1584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7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7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Imagem 20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6320" cy="68508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4114440" cy="137736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rcRect l="0" t="45770" r="0" b="23665"/>
          <a:stretch/>
        </p:blipFill>
        <p:spPr>
          <a:xfrm>
            <a:off x="1125360" y="5029560"/>
            <a:ext cx="2760120" cy="45612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4048200" y="3200400"/>
            <a:ext cx="5324040" cy="297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4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50"/>
          <p:cNvSpPr/>
          <p:nvPr/>
        </p:nvSpPr>
        <p:spPr>
          <a:xfrm>
            <a:off x="432000" y="1584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5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60120" cy="159912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/>
          <p:nvPr/>
        </p:nvSpPr>
        <p:spPr>
          <a:xfrm>
            <a:off x="457200" y="4114800"/>
            <a:ext cx="3200040" cy="22824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7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80"/>
          <p:cNvSpPr/>
          <p:nvPr/>
        </p:nvSpPr>
        <p:spPr>
          <a:xfrm>
            <a:off x="432000" y="1584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8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8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60120" cy="159912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4398480" y="2779200"/>
            <a:ext cx="3830400" cy="123732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/>
          <p:nvPr/>
        </p:nvSpPr>
        <p:spPr>
          <a:xfrm>
            <a:off x="457560" y="4114800"/>
            <a:ext cx="3200040" cy="22824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5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55"/>
          <p:cNvSpPr/>
          <p:nvPr/>
        </p:nvSpPr>
        <p:spPr>
          <a:xfrm>
            <a:off x="432000" y="1584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5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5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1974960"/>
            <a:ext cx="2760120" cy="159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8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85"/>
          <p:cNvSpPr/>
          <p:nvPr/>
        </p:nvSpPr>
        <p:spPr>
          <a:xfrm>
            <a:off x="432000" y="1584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Atualizando as referências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8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8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00000" y="3429000"/>
            <a:ext cx="6089040" cy="256824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809280" y="2514600"/>
            <a:ext cx="2619360" cy="14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da cabeça (Last In – First Out) - LIFO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Recursão (Programação)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Reverter Vetores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Histórico de Navegação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m 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8200" cy="366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8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90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9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9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1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8200" cy="366156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1600200" y="2914920"/>
            <a:ext cx="3494880" cy="97092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1609920" y="4572000"/>
            <a:ext cx="4333320" cy="208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 (Queue)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da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First In – Last Out (FIFO)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Compartilhamento de Recursos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3636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CPU, Interrupções, Harwades e Periféricos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Controle de Acesso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Transfêrência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Playlists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6" descr=""/>
          <p:cNvPicPr/>
          <p:nvPr/>
        </p:nvPicPr>
        <p:blipFill>
          <a:blip r:embed="rId1"/>
          <a:stretch/>
        </p:blipFill>
        <p:spPr>
          <a:xfrm>
            <a:off x="5433120" y="2053800"/>
            <a:ext cx="4197960" cy="232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0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104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dois 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na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10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106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5849640" y="457200"/>
            <a:ext cx="3751200" cy="1951920"/>
          </a:xfrm>
          <a:prstGeom prst="rect">
            <a:avLst/>
          </a:prstGeom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4114800" y="1958760"/>
            <a:ext cx="2588760" cy="2155680"/>
          </a:xfrm>
          <a:prstGeom prst="rect">
            <a:avLst/>
          </a:prstGeom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3"/>
          <a:stretch/>
        </p:blipFill>
        <p:spPr>
          <a:xfrm>
            <a:off x="3886200" y="4343400"/>
            <a:ext cx="3186720" cy="22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Encadeadas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Filas e Pilhas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 Hash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Contextualização do Problema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e Análises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0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Outras Arquiteturas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109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Duplamente Encadeada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Circular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11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11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4760280" y="1533960"/>
            <a:ext cx="3697560" cy="1666080"/>
          </a:xfrm>
          <a:prstGeom prst="rect">
            <a:avLst/>
          </a:prstGeom>
          <a:ln w="0"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1479240" y="4321080"/>
            <a:ext cx="2406600" cy="1850760"/>
          </a:xfrm>
          <a:prstGeom prst="rect">
            <a:avLst/>
          </a:prstGeom>
          <a:ln w="0">
            <a:noFill/>
          </a:ln>
        </p:spPr>
      </p:pic>
      <p:pic>
        <p:nvPicPr>
          <p:cNvPr id="310" name="" descr=""/>
          <p:cNvPicPr/>
          <p:nvPr/>
        </p:nvPicPr>
        <p:blipFill>
          <a:blip r:embed="rId3"/>
          <a:stretch/>
        </p:blipFill>
        <p:spPr>
          <a:xfrm>
            <a:off x="4800600" y="4905720"/>
            <a:ext cx="4419000" cy="103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457920" y="2514600"/>
            <a:ext cx="5714280" cy="78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LINK ==&gt; </a:t>
            </a:r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  <a:hlinkClick r:id="rId1"/>
              </a:rPr>
              <a:t> Linked Lists and Hash Table.ipynb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lista encadeada, com inserção e remoção em qualquer posição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algoritmo de ordenação utilizando 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o jogo da torre de Hanói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a busca por elemento recursiva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5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Hash Table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3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14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15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16"/>
          <p:cNvSpPr/>
          <p:nvPr/>
        </p:nvSpPr>
        <p:spPr>
          <a:xfrm>
            <a:off x="360000" y="1728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333"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Buscar um elemento em tempo constante independente da chave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Imagine um problema para armazenar identificadores de 11 dígitos (i.e CPF)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10^11 = 100.000.000.000 (100bi)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busca é custosa: O(n)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Binária O(log n)?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Aplicar métodos de ordenação a cada ‘evento’ é custoso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Recursivos (i.e QuickSort - N Log N)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Recursivos (i.e Insertion N^2)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Imagem 3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5418360" cy="6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9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Dicionário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0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1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2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 de dados abstrato que representa um objeto/entidade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 as funções Inserir, Buscar e Remover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chaves para indexar a informação (função hash)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Imagem 1" descr=""/>
          <p:cNvPicPr/>
          <p:nvPr/>
        </p:nvPicPr>
        <p:blipFill>
          <a:blip r:embed="rId1"/>
          <a:stretch/>
        </p:blipFill>
        <p:spPr>
          <a:xfrm>
            <a:off x="1953000" y="3726000"/>
            <a:ext cx="6274080" cy="1311480"/>
          </a:xfrm>
          <a:prstGeom prst="rect">
            <a:avLst/>
          </a:prstGeom>
          <a:ln w="0">
            <a:noFill/>
          </a:ln>
        </p:spPr>
      </p:pic>
      <p:pic>
        <p:nvPicPr>
          <p:cNvPr id="331" name="Imagem 7" descr=""/>
          <p:cNvPicPr/>
          <p:nvPr/>
        </p:nvPicPr>
        <p:blipFill>
          <a:blip r:embed="rId2"/>
          <a:stretch/>
        </p:blipFill>
        <p:spPr>
          <a:xfrm>
            <a:off x="1962360" y="5696640"/>
            <a:ext cx="2149920" cy="273240"/>
          </a:xfrm>
          <a:prstGeom prst="rect">
            <a:avLst/>
          </a:prstGeom>
          <a:ln w="0">
            <a:noFill/>
          </a:ln>
        </p:spPr>
      </p:pic>
      <p:pic>
        <p:nvPicPr>
          <p:cNvPr id="332" name="Imagem 8" descr=""/>
          <p:cNvPicPr/>
          <p:nvPr/>
        </p:nvPicPr>
        <p:blipFill>
          <a:blip r:embed="rId3"/>
          <a:stretch/>
        </p:blipFill>
        <p:spPr>
          <a:xfrm>
            <a:off x="2011680" y="6062400"/>
            <a:ext cx="920880" cy="273240"/>
          </a:xfrm>
          <a:prstGeom prst="rect">
            <a:avLst/>
          </a:prstGeom>
          <a:ln w="0">
            <a:noFill/>
          </a:ln>
        </p:spPr>
      </p:pic>
      <p:pic>
        <p:nvPicPr>
          <p:cNvPr id="333" name="Imagem 9" descr=""/>
          <p:cNvPicPr/>
          <p:nvPr/>
        </p:nvPicPr>
        <p:blipFill>
          <a:blip r:embed="rId4"/>
          <a:stretch/>
        </p:blipFill>
        <p:spPr>
          <a:xfrm>
            <a:off x="1975680" y="5036040"/>
            <a:ext cx="5702760" cy="530640"/>
          </a:xfrm>
          <a:prstGeom prst="rect">
            <a:avLst/>
          </a:prstGeom>
          <a:ln w="0">
            <a:noFill/>
          </a:ln>
        </p:spPr>
      </p:pic>
      <p:sp>
        <p:nvSpPr>
          <p:cNvPr id="334" name="CustomShape 23"/>
          <p:cNvSpPr/>
          <p:nvPr/>
        </p:nvSpPr>
        <p:spPr>
          <a:xfrm>
            <a:off x="6436080" y="4745160"/>
            <a:ext cx="729000" cy="271800"/>
          </a:xfrm>
          <a:prstGeom prst="wedgeRoundRectCallout">
            <a:avLst>
              <a:gd name="adj1" fmla="val -94023"/>
              <a:gd name="adj2" fmla="val 6008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Key == Ana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24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 Hash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25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6"/>
          <p:cNvSpPr/>
          <p:nvPr/>
        </p:nvSpPr>
        <p:spPr>
          <a:xfrm>
            <a:off x="360000" y="192348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 ou Funções de Espalhamento é uma função de mapeamento do dados para outro domínio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permite caminho inverso (reconstrução)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colisão é um fator importante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Imagem 4" descr=""/>
          <p:cNvPicPr/>
          <p:nvPr/>
        </p:nvPicPr>
        <p:blipFill>
          <a:blip r:embed="rId1"/>
          <a:stretch/>
        </p:blipFill>
        <p:spPr>
          <a:xfrm>
            <a:off x="5833080" y="3340440"/>
            <a:ext cx="3549960" cy="3169080"/>
          </a:xfrm>
          <a:prstGeom prst="rect">
            <a:avLst/>
          </a:prstGeom>
          <a:ln w="0">
            <a:noFill/>
          </a:ln>
        </p:spPr>
      </p:pic>
      <p:pic>
        <p:nvPicPr>
          <p:cNvPr id="339" name="Imagem 10" descr=""/>
          <p:cNvPicPr/>
          <p:nvPr/>
        </p:nvPicPr>
        <p:blipFill>
          <a:blip r:embed="rId2"/>
          <a:stretch/>
        </p:blipFill>
        <p:spPr>
          <a:xfrm>
            <a:off x="546840" y="3780000"/>
            <a:ext cx="4851360" cy="2729520"/>
          </a:xfrm>
          <a:prstGeom prst="rect">
            <a:avLst/>
          </a:prstGeom>
          <a:ln w="0">
            <a:noFill/>
          </a:ln>
        </p:spPr>
      </p:pic>
      <p:sp>
        <p:nvSpPr>
          <p:cNvPr id="340" name="CustomShape 27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29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Funções Hash - h(k)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30"/>
          <p:cNvSpPr/>
          <p:nvPr/>
        </p:nvSpPr>
        <p:spPr>
          <a:xfrm>
            <a:off x="7598520" y="69004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31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3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Módulo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Valor de M é crítico (M  colisões)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Outros métodos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Multiplicação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Fibonacci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90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Qualidade da hash determina: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406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 vs Custo computacional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Imagem 11" descr=""/>
          <p:cNvPicPr/>
          <p:nvPr/>
        </p:nvPicPr>
        <p:blipFill>
          <a:blip r:embed="rId1"/>
          <a:stretch/>
        </p:blipFill>
        <p:spPr>
          <a:xfrm>
            <a:off x="5754240" y="1980000"/>
            <a:ext cx="2196000" cy="852120"/>
          </a:xfrm>
          <a:prstGeom prst="rect">
            <a:avLst/>
          </a:prstGeom>
          <a:ln w="0">
            <a:noFill/>
          </a:ln>
        </p:spPr>
      </p:pic>
      <p:pic>
        <p:nvPicPr>
          <p:cNvPr id="346" name="Imagem 12" descr=""/>
          <p:cNvPicPr/>
          <p:nvPr/>
        </p:nvPicPr>
        <p:blipFill>
          <a:blip r:embed="rId2"/>
          <a:stretch/>
        </p:blipFill>
        <p:spPr>
          <a:xfrm>
            <a:off x="5259960" y="3237840"/>
            <a:ext cx="3949920" cy="272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34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Colisão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5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36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37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ou mais itens mapeados para a mesma chave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Solução*: Encadeamento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Tamanho da lista (#colisões) depende de h(x)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*Existem outras soluções disponíveis no estado da arte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Imagem 13" descr=""/>
          <p:cNvPicPr/>
          <p:nvPr/>
        </p:nvPicPr>
        <p:blipFill>
          <a:blip r:embed="rId1"/>
          <a:stretch/>
        </p:blipFill>
        <p:spPr>
          <a:xfrm>
            <a:off x="2080080" y="3547080"/>
            <a:ext cx="6424560" cy="257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39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40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41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4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Implementar uma tabela hash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diferentes funções hash e seus parâmetros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Analises Críticas e Comparações de Desempenho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 Número de Colisões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9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Atividades Avaliativas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95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333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#1 (30%)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 Estruras Lineares vs Não-Lineares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29/08 até 14/09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Códificação e Relatório em Formato de Artigo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#2 (20%)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Grafos e Problemas de Busca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até 21/09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Codificação e Apresentação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em horário de aula no formato </a:t>
            </a: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híbrido dia 26/06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Avaliação Individual Online (50%)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Formato de Prova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Dia 26/06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TR1*.3 + TR2*.2 + AVAL*.5 = 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9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9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9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1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1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458280" y="2514960"/>
            <a:ext cx="5714280" cy="78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LINK ==&gt; </a:t>
            </a:r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  <a:hlinkClick r:id="rId1"/>
              </a:rPr>
              <a:t> Linked Lists and Hash Table.ipynb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6" descr="Classification of Data Structures in C"/>
          <p:cNvPicPr/>
          <p:nvPr/>
        </p:nvPicPr>
        <p:blipFill>
          <a:blip r:embed="rId1"/>
          <a:stretch/>
        </p:blipFill>
        <p:spPr>
          <a:xfrm>
            <a:off x="205920" y="1474920"/>
            <a:ext cx="9483120" cy="508356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/>
          <p:nvPr/>
        </p:nvSpPr>
        <p:spPr>
          <a:xfrm rot="8716800">
            <a:off x="6567480" y="4603320"/>
            <a:ext cx="799200" cy="337320"/>
          </a:xfrm>
          <a:prstGeom prst="rightArrow">
            <a:avLst>
              <a:gd name="adj1" fmla="val 50000"/>
              <a:gd name="adj2" fmla="val 59159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Embora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linguagem 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seja tradicionalmente utilizada no ensino de Estruturas de Dados por permitir maior controle sobre memória e ponteiros, neste material adotamos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Python e Programação Orientada a Objetos (POO)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com fins didáticos.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objetivo é priorizar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compreensão conceitual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das estruturas e de seus algoritmos, utilizando abstrações que facilitam a aprendizagem. Essa abordagem permite ao estudante focar no raciocínio algorítmico e na arquitetura das estruturas, sem se prender inicialmente a detalhes de implementação de baixo nível.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6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Estáticas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70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Static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Acesso é rápido e sequencial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Requer baixo nível de programação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Inviável para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Limitado ao número de blocos sequenciais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livres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7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Imagem 19" descr=""/>
          <p:cNvPicPr/>
          <p:nvPr/>
        </p:nvPicPr>
        <p:blipFill>
          <a:blip r:embed="rId1"/>
          <a:srcRect l="0" t="0" r="5885" b="10"/>
          <a:stretch/>
        </p:blipFill>
        <p:spPr>
          <a:xfrm>
            <a:off x="5258160" y="1711440"/>
            <a:ext cx="4273200" cy="263124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7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6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65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não-contígua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Dynamic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Armazenar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Memória física é o limite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Elevado nível de abstração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Arquiteturas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Grafos,….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6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Imagem 16" descr=""/>
          <p:cNvPicPr/>
          <p:nvPr/>
        </p:nvPicPr>
        <p:blipFill>
          <a:blip r:embed="rId1"/>
          <a:stretch/>
        </p:blipFill>
        <p:spPr>
          <a:xfrm>
            <a:off x="5190840" y="3429000"/>
            <a:ext cx="4340520" cy="249264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6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17" descr=""/>
          <p:cNvPicPr/>
          <p:nvPr/>
        </p:nvPicPr>
        <p:blipFill>
          <a:blip r:embed="rId2"/>
          <a:stretch/>
        </p:blipFill>
        <p:spPr>
          <a:xfrm>
            <a:off x="5029200" y="3429000"/>
            <a:ext cx="4340520" cy="249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5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Ponteiros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60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Alocam endereços de memória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Referenciam outros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Eficiência no acesso e modificação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6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6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18" descr=""/>
          <p:cNvPicPr/>
          <p:nvPr/>
        </p:nvPicPr>
        <p:blipFill>
          <a:blip r:embed="rId1"/>
          <a:stretch/>
        </p:blipFill>
        <p:spPr>
          <a:xfrm>
            <a:off x="2745360" y="3678840"/>
            <a:ext cx="4797720" cy="275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9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10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10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2" descr=""/>
          <p:cNvPicPr/>
          <p:nvPr/>
        </p:nvPicPr>
        <p:blipFill>
          <a:blip r:embed="rId1"/>
          <a:stretch/>
        </p:blipFill>
        <p:spPr>
          <a:xfrm>
            <a:off x="2286000" y="2057400"/>
            <a:ext cx="5257080" cy="367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Application>LibreOffice/24.2.7.2$Linux_X86_64 LibreOffice_project/420$Build-2</Application>
  <AppVersion>15.0000</AppVersion>
  <Words>457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2025-08-22T11:55:45Z</dcterms:modified>
  <cp:revision>161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