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notesMaster" Target="notesMasters/notesMaster1.xml"/><Relationship Id="rId30" Type="http://schemas.openxmlformats.org/officeDocument/2006/relationships/slide" Target="slides/slide1.xml"/><Relationship Id="rId31" Type="http://schemas.openxmlformats.org/officeDocument/2006/relationships/slide" Target="slides/slide2.xml"/><Relationship Id="rId32" Type="http://schemas.openxmlformats.org/officeDocument/2006/relationships/slide" Target="slides/slide3.xml"/><Relationship Id="rId33" Type="http://schemas.openxmlformats.org/officeDocument/2006/relationships/slide" Target="slides/slide4.xml"/><Relationship Id="rId34" Type="http://schemas.openxmlformats.org/officeDocument/2006/relationships/slide" Target="slides/slide5.xml"/><Relationship Id="rId35" Type="http://schemas.openxmlformats.org/officeDocument/2006/relationships/slide" Target="slides/slide6.xml"/><Relationship Id="rId36" Type="http://schemas.openxmlformats.org/officeDocument/2006/relationships/slide" Target="slides/slide7.xml"/><Relationship Id="rId37" Type="http://schemas.openxmlformats.org/officeDocument/2006/relationships/slide" Target="slides/slide8.xml"/><Relationship Id="rId38" Type="http://schemas.openxmlformats.org/officeDocument/2006/relationships/slide" Target="slides/slide9.xml"/><Relationship Id="rId39" Type="http://schemas.openxmlformats.org/officeDocument/2006/relationships/slide" Target="slides/slide10.xml"/><Relationship Id="rId40" Type="http://schemas.openxmlformats.org/officeDocument/2006/relationships/slide" Target="slides/slide11.xml"/><Relationship Id="rId41" Type="http://schemas.openxmlformats.org/officeDocument/2006/relationships/slide" Target="slides/slide12.xml"/><Relationship Id="rId42" Type="http://schemas.openxmlformats.org/officeDocument/2006/relationships/slide" Target="slides/slide13.xml"/><Relationship Id="rId43" Type="http://schemas.openxmlformats.org/officeDocument/2006/relationships/slide" Target="slides/slide14.xml"/><Relationship Id="rId44" Type="http://schemas.openxmlformats.org/officeDocument/2006/relationships/slide" Target="slides/slide15.xml"/><Relationship Id="rId45" Type="http://schemas.openxmlformats.org/officeDocument/2006/relationships/slide" Target="slides/slide16.xml"/><Relationship Id="rId46" Type="http://schemas.openxmlformats.org/officeDocument/2006/relationships/slide" Target="slides/slide17.xml"/><Relationship Id="rId47" Type="http://schemas.openxmlformats.org/officeDocument/2006/relationships/slide" Target="slides/slide18.xml"/><Relationship Id="rId48" Type="http://schemas.openxmlformats.org/officeDocument/2006/relationships/slide" Target="slides/slide19.xml"/><Relationship Id="rId4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A28134-ADBA-4840-9005-08C601799D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1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3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3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CustomShape 4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4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5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5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6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70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CustomShape 82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3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106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7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5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1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1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4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64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000" cy="420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9"/>
          <p:cNvSpPr/>
          <p:nvPr/>
        </p:nvSpPr>
        <p:spPr>
          <a:xfrm>
            <a:off x="0" y="10155240"/>
            <a:ext cx="3267360" cy="5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360" cy="12513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www.youtube.com/watch?v=xC2tYIZvmgc" TargetMode="External"/><Relationship Id="rId3" Type="http://schemas.openxmlformats.org/officeDocument/2006/relationships/slideLayout" Target="../slideLayouts/slideLayout26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6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6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Lecture 06 – Max Flow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40000" y="4680000"/>
            <a:ext cx="9171360" cy="251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12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113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1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115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57" name="" descr=""/>
          <p:cNvPicPr/>
          <p:nvPr/>
        </p:nvPicPr>
        <p:blipFill>
          <a:blip r:embed="rId2"/>
          <a:stretch/>
        </p:blipFill>
        <p:spPr>
          <a:xfrm>
            <a:off x="4228920" y="3886200"/>
            <a:ext cx="5013360" cy="2851200"/>
          </a:xfrm>
          <a:prstGeom prst="rect">
            <a:avLst/>
          </a:prstGeom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3"/>
          <a:srcRect l="0" t="0" r="0" b="49950"/>
          <a:stretch/>
        </p:blipFill>
        <p:spPr>
          <a:xfrm>
            <a:off x="7739280" y="1600200"/>
            <a:ext cx="1404360" cy="91368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5486400" y="344880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3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3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3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/>
          <a:stretch/>
        </p:blipFill>
        <p:spPr>
          <a:xfrm>
            <a:off x="4343400" y="3975480"/>
            <a:ext cx="5008320" cy="2685600"/>
          </a:xfrm>
          <a:prstGeom prst="rect">
            <a:avLst/>
          </a:prstGeom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/>
          <a:srcRect l="0" t="0" r="0" b="37448"/>
          <a:stretch/>
        </p:blipFill>
        <p:spPr>
          <a:xfrm>
            <a:off x="7739280" y="1600200"/>
            <a:ext cx="1404360" cy="11422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961200" y="475596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5029560" y="1980360"/>
            <a:ext cx="312948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2. 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3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3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2"/>
          <a:stretch/>
        </p:blipFill>
        <p:spPr>
          <a:xfrm>
            <a:off x="4572000" y="4097880"/>
            <a:ext cx="4779720" cy="2563200"/>
          </a:xfrm>
          <a:prstGeom prst="rect">
            <a:avLst/>
          </a:prstGeom>
          <a:ln w="0">
            <a:noFill/>
          </a:ln>
        </p:spPr>
      </p:pic>
      <p:pic>
        <p:nvPicPr>
          <p:cNvPr id="275" name="" descr=""/>
          <p:cNvPicPr/>
          <p:nvPr/>
        </p:nvPicPr>
        <p:blipFill>
          <a:blip r:embed="rId3"/>
          <a:srcRect l="0" t="0" r="0" b="37448"/>
          <a:stretch/>
        </p:blipFill>
        <p:spPr>
          <a:xfrm>
            <a:off x="7739280" y="1600200"/>
            <a:ext cx="1404360" cy="1142280"/>
          </a:xfrm>
          <a:prstGeom prst="rect">
            <a:avLst/>
          </a:prstGeom>
          <a:ln w="0">
            <a:noFill/>
          </a:ln>
        </p:spPr>
      </p:pic>
      <p:sp>
        <p:nvSpPr>
          <p:cNvPr id="276" name=""/>
          <p:cNvSpPr/>
          <p:nvPr/>
        </p:nvSpPr>
        <p:spPr>
          <a:xfrm>
            <a:off x="5486400" y="344880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4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4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4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82" name="" descr=""/>
          <p:cNvPicPr/>
          <p:nvPr/>
        </p:nvPicPr>
        <p:blipFill>
          <a:blip r:embed="rId2"/>
          <a:stretch/>
        </p:blipFill>
        <p:spPr>
          <a:xfrm>
            <a:off x="3886200" y="3734280"/>
            <a:ext cx="5422680" cy="2888640"/>
          </a:xfrm>
          <a:prstGeom prst="rect">
            <a:avLst/>
          </a:prstGeom>
          <a:ln w="0">
            <a:noFill/>
          </a:ln>
        </p:spPr>
      </p:pic>
      <p:pic>
        <p:nvPicPr>
          <p:cNvPr id="283" name="" descr=""/>
          <p:cNvPicPr/>
          <p:nvPr/>
        </p:nvPicPr>
        <p:blipFill>
          <a:blip r:embed="rId3"/>
          <a:srcRect l="0" t="0" r="0" b="12430"/>
          <a:stretch/>
        </p:blipFill>
        <p:spPr>
          <a:xfrm>
            <a:off x="7739280" y="1600200"/>
            <a:ext cx="1404360" cy="1599480"/>
          </a:xfrm>
          <a:prstGeom prst="rect">
            <a:avLst/>
          </a:prstGeom>
          <a:ln w="0">
            <a:noFill/>
          </a:ln>
        </p:spPr>
      </p:pic>
      <p:sp>
        <p:nvSpPr>
          <p:cNvPr id="284" name=""/>
          <p:cNvSpPr/>
          <p:nvPr/>
        </p:nvSpPr>
        <p:spPr>
          <a:xfrm>
            <a:off x="961200" y="475596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5029560" y="1980360"/>
            <a:ext cx="312948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2. 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4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4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4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4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2"/>
          <a:stretch/>
        </p:blipFill>
        <p:spPr>
          <a:xfrm>
            <a:off x="3886200" y="3734280"/>
            <a:ext cx="5422680" cy="288864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3"/>
          <a:srcRect l="0" t="0" r="0" b="12430"/>
          <a:stretch/>
        </p:blipFill>
        <p:spPr>
          <a:xfrm>
            <a:off x="7739280" y="1600200"/>
            <a:ext cx="1404360" cy="1599480"/>
          </a:xfrm>
          <a:prstGeom prst="rect">
            <a:avLst/>
          </a:prstGeom>
          <a:ln w="0">
            <a:noFill/>
          </a:ln>
        </p:spPr>
      </p:pic>
      <p:sp>
        <p:nvSpPr>
          <p:cNvPr id="293" name=""/>
          <p:cNvSpPr/>
          <p:nvPr/>
        </p:nvSpPr>
        <p:spPr>
          <a:xfrm>
            <a:off x="5486400" y="344880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5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5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5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5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2"/>
          <a:stretch/>
        </p:blipFill>
        <p:spPr>
          <a:xfrm>
            <a:off x="4343400" y="3978000"/>
            <a:ext cx="4965480" cy="2644920"/>
          </a:xfrm>
          <a:prstGeom prst="rect">
            <a:avLst/>
          </a:prstGeom>
          <a:ln w="0">
            <a:noFill/>
          </a:ln>
        </p:spPr>
      </p:pic>
      <p:sp>
        <p:nvSpPr>
          <p:cNvPr id="300" name=""/>
          <p:cNvSpPr/>
          <p:nvPr/>
        </p:nvSpPr>
        <p:spPr>
          <a:xfrm>
            <a:off x="8915400" y="5594400"/>
            <a:ext cx="393480" cy="228240"/>
          </a:xfrm>
          <a:prstGeom prst="leftArrow">
            <a:avLst>
              <a:gd name="adj1" fmla="val 50000"/>
              <a:gd name="adj2" fmla="val 43071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6701400" y="6436800"/>
            <a:ext cx="456840" cy="222120"/>
          </a:xfrm>
          <a:prstGeom prst="rightArrow">
            <a:avLst>
              <a:gd name="adj1" fmla="val 50000"/>
              <a:gd name="adj2" fmla="val 51375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2" name="" descr=""/>
          <p:cNvPicPr/>
          <p:nvPr/>
        </p:nvPicPr>
        <p:blipFill>
          <a:blip r:embed="rId3"/>
          <a:srcRect l="0" t="0" r="0" b="12430"/>
          <a:stretch/>
        </p:blipFill>
        <p:spPr>
          <a:xfrm>
            <a:off x="7739280" y="1600200"/>
            <a:ext cx="1404360" cy="1599480"/>
          </a:xfrm>
          <a:prstGeom prst="rect">
            <a:avLst/>
          </a:prstGeom>
          <a:ln w="0">
            <a:noFill/>
          </a:ln>
        </p:spPr>
      </p:pic>
      <p:sp>
        <p:nvSpPr>
          <p:cNvPr id="303" name=""/>
          <p:cNvSpPr/>
          <p:nvPr/>
        </p:nvSpPr>
        <p:spPr>
          <a:xfrm>
            <a:off x="961200" y="475632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5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5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5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5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4184640" y="3886200"/>
            <a:ext cx="5033880" cy="272268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rcRect l="0" t="0" r="0" b="-72"/>
          <a:stretch/>
        </p:blipFill>
        <p:spPr>
          <a:xfrm>
            <a:off x="7739280" y="1600200"/>
            <a:ext cx="1404360" cy="1828080"/>
          </a:xfrm>
          <a:prstGeom prst="rect">
            <a:avLst/>
          </a:prstGeom>
          <a:ln w="0">
            <a:noFill/>
          </a:ln>
        </p:spPr>
      </p:pic>
      <p:sp>
        <p:nvSpPr>
          <p:cNvPr id="311" name=""/>
          <p:cNvSpPr/>
          <p:nvPr/>
        </p:nvSpPr>
        <p:spPr>
          <a:xfrm>
            <a:off x="961200" y="475596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>
            <a:off x="5029560" y="1980360"/>
            <a:ext cx="312948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2. 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6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6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6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6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2"/>
          <a:stretch/>
        </p:blipFill>
        <p:spPr>
          <a:xfrm>
            <a:off x="4114800" y="3848400"/>
            <a:ext cx="5103720" cy="2760480"/>
          </a:xfrm>
          <a:prstGeom prst="rect">
            <a:avLst/>
          </a:prstGeom>
          <a:ln w="0">
            <a:noFill/>
          </a:ln>
        </p:spPr>
      </p:pic>
      <p:pic>
        <p:nvPicPr>
          <p:cNvPr id="319" name="" descr=""/>
          <p:cNvPicPr/>
          <p:nvPr/>
        </p:nvPicPr>
        <p:blipFill>
          <a:blip r:embed="rId3"/>
          <a:srcRect l="0" t="0" r="0" b="-72"/>
          <a:stretch/>
        </p:blipFill>
        <p:spPr>
          <a:xfrm>
            <a:off x="7739280" y="1600560"/>
            <a:ext cx="1404360" cy="1828080"/>
          </a:xfrm>
          <a:prstGeom prst="rect">
            <a:avLst/>
          </a:prstGeom>
          <a:ln w="0">
            <a:noFill/>
          </a:ln>
        </p:spPr>
      </p:pic>
      <p:sp>
        <p:nvSpPr>
          <p:cNvPr id="320" name=""/>
          <p:cNvSpPr/>
          <p:nvPr/>
        </p:nvSpPr>
        <p:spPr>
          <a:xfrm>
            <a:off x="5486400" y="337680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6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6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68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69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rcRect l="0" t="0" r="0" b="-72"/>
          <a:stretch/>
        </p:blipFill>
        <p:spPr>
          <a:xfrm>
            <a:off x="6629400" y="2057760"/>
            <a:ext cx="1404360" cy="1828080"/>
          </a:xfrm>
          <a:prstGeom prst="rect">
            <a:avLst/>
          </a:prstGeom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>
            <a:off x="3200400" y="4800600"/>
            <a:ext cx="2501280" cy="1142640"/>
          </a:xfrm>
          <a:prstGeom prst="rect">
            <a:avLst/>
          </a:prstGeom>
          <a:ln w="0">
            <a:noFill/>
          </a:ln>
        </p:spPr>
      </p:pic>
      <p:sp>
        <p:nvSpPr>
          <p:cNvPr id="328" name=""/>
          <p:cNvSpPr/>
          <p:nvPr/>
        </p:nvSpPr>
        <p:spPr>
          <a:xfrm>
            <a:off x="5943600" y="5029200"/>
            <a:ext cx="587880" cy="359280"/>
          </a:xfrm>
          <a:prstGeom prst="rightArrow">
            <a:avLst>
              <a:gd name="adj1" fmla="val 50000"/>
              <a:gd name="adj2" fmla="val 40891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6629400" y="5029200"/>
            <a:ext cx="91404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7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79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8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8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" descr=""/>
          <p:cNvPicPr/>
          <p:nvPr/>
        </p:nvPicPr>
        <p:blipFill>
          <a:blip r:embed="rId1"/>
          <a:stretch/>
        </p:blipFill>
        <p:spPr>
          <a:xfrm>
            <a:off x="0" y="1305360"/>
            <a:ext cx="5171400" cy="4409280"/>
          </a:xfrm>
          <a:prstGeom prst="rect">
            <a:avLst/>
          </a:prstGeom>
          <a:ln w="0">
            <a:noFill/>
          </a:ln>
        </p:spPr>
      </p:pic>
      <p:pic>
        <p:nvPicPr>
          <p:cNvPr id="335" name="" descr=""/>
          <p:cNvPicPr/>
          <p:nvPr/>
        </p:nvPicPr>
        <p:blipFill>
          <a:blip r:embed="rId2"/>
          <a:stretch/>
        </p:blipFill>
        <p:spPr>
          <a:xfrm>
            <a:off x="5171760" y="3515040"/>
            <a:ext cx="4561920" cy="33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Lecture 05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em Grafos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Caminho Mínimo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Lecture 06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Fluxo Máximo: Ford-Fulkerson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Dinâmica de Grupos com Mentoria do Professor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 06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62"/>
          <p:cNvSpPr/>
          <p:nvPr/>
        </p:nvSpPr>
        <p:spPr>
          <a:xfrm>
            <a:off x="360000" y="333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 de Fluxo Máximo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Algoritmo de 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7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Fluxo Máximo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7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73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74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7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Como otimizar a distribuição de recursos em redes (grafos) para maximizar o fluxo total entre origem e destino, considerando restrições de capacidade ?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de tráfego (maximizar veÃ­culos que passam de um ponto a outro sem congestionamento).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Redes de dados (maximizar pacotes transmitidos entre servidores).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Logística de transporte (maximizar mercadorias distribuídas de um depósito a lojas).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Distribuição de Energia, etc.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rcRect l="0" t="20141" r="0" b="8015"/>
          <a:stretch/>
        </p:blipFill>
        <p:spPr>
          <a:xfrm>
            <a:off x="4293720" y="4343400"/>
            <a:ext cx="4621320" cy="230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8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10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11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7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Busque um caminho da origem ao destino com capacidade disponível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Repetir ou finalizar: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Repita até não haver mais caminhos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212480" y="4344120"/>
            <a:ext cx="3587760" cy="2056320"/>
          </a:xfrm>
          <a:prstGeom prst="rect">
            <a:avLst/>
          </a:prstGeom>
          <a:ln w="0">
            <a:noFill/>
          </a:ln>
        </p:spPr>
      </p:pic>
      <p:sp>
        <p:nvSpPr>
          <p:cNvPr id="216" name=""/>
          <p:cNvSpPr/>
          <p:nvPr/>
        </p:nvSpPr>
        <p:spPr>
          <a:xfrm>
            <a:off x="5486400" y="4800600"/>
            <a:ext cx="43430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Agradecimento ao Igor pela elaboração do material de suporte!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https://www.youtube.com/watch?v=xC2tYIZvmgc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5029200" y="5486400"/>
            <a:ext cx="4572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6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7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1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1"/>
          <a:stretch/>
        </p:blipFill>
        <p:spPr>
          <a:xfrm>
            <a:off x="4129920" y="3822120"/>
            <a:ext cx="4099320" cy="2349720"/>
          </a:xfrm>
          <a:prstGeom prst="rect">
            <a:avLst/>
          </a:prstGeom>
          <a:ln w="0">
            <a:noFill/>
          </a:ln>
        </p:spPr>
      </p:pic>
      <p:sp>
        <p:nvSpPr>
          <p:cNvPr id="223" name=""/>
          <p:cNvSpPr/>
          <p:nvPr/>
        </p:nvSpPr>
        <p:spPr>
          <a:xfrm>
            <a:off x="360000" y="1748880"/>
            <a:ext cx="7050600" cy="23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Seja: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P={p1,p2,…,pk} o conjunto de caminhos aumentantes escolhidos pelo algoritmo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b(pi) o bottleneck (capacidade mínima residual) do caminho pip_ipi​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 o fluxo máximo total pode ser escrito como: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" descr=""/>
          <p:cNvPicPr/>
          <p:nvPr/>
        </p:nvPicPr>
        <p:blipFill>
          <a:blip r:embed="rId2"/>
          <a:stretch/>
        </p:blipFill>
        <p:spPr>
          <a:xfrm>
            <a:off x="914400" y="4343400"/>
            <a:ext cx="250128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1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1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1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2"/>
          <a:stretch/>
        </p:blipFill>
        <p:spPr>
          <a:xfrm>
            <a:off x="4800600" y="3857040"/>
            <a:ext cx="4875120" cy="2794320"/>
          </a:xfrm>
          <a:prstGeom prst="rect">
            <a:avLst/>
          </a:prstGeom>
          <a:ln w="0">
            <a:noFill/>
          </a:ln>
        </p:spPr>
      </p:pic>
      <p:pic>
        <p:nvPicPr>
          <p:cNvPr id="231" name="" descr=""/>
          <p:cNvPicPr/>
          <p:nvPr/>
        </p:nvPicPr>
        <p:blipFill>
          <a:blip r:embed="rId3"/>
          <a:srcRect l="0" t="0" r="0" b="62452"/>
          <a:stretch/>
        </p:blipFill>
        <p:spPr>
          <a:xfrm>
            <a:off x="7739280" y="1600200"/>
            <a:ext cx="1404360" cy="685080"/>
          </a:xfrm>
          <a:prstGeom prst="rect">
            <a:avLst/>
          </a:prstGeom>
          <a:ln w="0">
            <a:noFill/>
          </a:ln>
        </p:spPr>
      </p:pic>
      <p:sp>
        <p:nvSpPr>
          <p:cNvPr id="232" name=""/>
          <p:cNvSpPr/>
          <p:nvPr/>
        </p:nvSpPr>
        <p:spPr>
          <a:xfrm>
            <a:off x="960840" y="475560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5029200" y="1980000"/>
            <a:ext cx="312948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2. 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6209280" y="351972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0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21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2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40" name="" descr=""/>
          <p:cNvPicPr/>
          <p:nvPr/>
        </p:nvPicPr>
        <p:blipFill>
          <a:blip r:embed="rId2"/>
          <a:stretch/>
        </p:blipFill>
        <p:spPr>
          <a:xfrm>
            <a:off x="4471920" y="3886200"/>
            <a:ext cx="4900320" cy="2742840"/>
          </a:xfrm>
          <a:prstGeom prst="rect">
            <a:avLst/>
          </a:prstGeom>
          <a:ln w="0">
            <a:noFill/>
          </a:ln>
        </p:spPr>
      </p:pic>
      <p:pic>
        <p:nvPicPr>
          <p:cNvPr id="241" name="" descr=""/>
          <p:cNvPicPr/>
          <p:nvPr/>
        </p:nvPicPr>
        <p:blipFill>
          <a:blip r:embed="rId3"/>
          <a:srcRect l="0" t="0" r="0" b="62452"/>
          <a:stretch/>
        </p:blipFill>
        <p:spPr>
          <a:xfrm>
            <a:off x="7739280" y="1600200"/>
            <a:ext cx="1404360" cy="685080"/>
          </a:xfrm>
          <a:prstGeom prst="rect">
            <a:avLst/>
          </a:prstGeom>
          <a:ln w="0">
            <a:noFill/>
          </a:ln>
        </p:spPr>
      </p:pic>
      <p:sp>
        <p:nvSpPr>
          <p:cNvPr id="242" name=""/>
          <p:cNvSpPr/>
          <p:nvPr/>
        </p:nvSpPr>
        <p:spPr>
          <a:xfrm>
            <a:off x="5486400" y="3448800"/>
            <a:ext cx="2477160" cy="36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Atualizar rede residual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25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Ford-Fulkerson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217440" y="1551600"/>
            <a:ext cx="4736520" cy="2715120"/>
          </a:xfrm>
          <a:prstGeom prst="rect">
            <a:avLst/>
          </a:prstGeom>
          <a:ln w="0">
            <a:noFill/>
          </a:ln>
        </p:spPr>
      </p:pic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4343400" y="3978360"/>
            <a:ext cx="4965480" cy="2644560"/>
          </a:xfrm>
          <a:prstGeom prst="rect">
            <a:avLst/>
          </a:prstGeom>
          <a:ln w="0">
            <a:noFill/>
          </a:ln>
        </p:spPr>
      </p:pic>
      <p:pic>
        <p:nvPicPr>
          <p:cNvPr id="249" name="" descr=""/>
          <p:cNvPicPr/>
          <p:nvPr/>
        </p:nvPicPr>
        <p:blipFill>
          <a:blip r:embed="rId3"/>
          <a:srcRect l="0" t="0" r="0" b="49950"/>
          <a:stretch/>
        </p:blipFill>
        <p:spPr>
          <a:xfrm>
            <a:off x="7739280" y="1600200"/>
            <a:ext cx="1404360" cy="91368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961200" y="4755960"/>
            <a:ext cx="3382200" cy="174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 Busque um caminho da fonte ao destino com capacidade disponível.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5029560" y="1980360"/>
            <a:ext cx="3129480" cy="91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2. Determine o gargalo (capacidade mínima) do caminho.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</TotalTime>
  <Application>LibreOffice/24.2.7.2$Linux_X86_64 LibreOffice_project/420$Build-2</Application>
  <AppVersion>15.0000</AppVersion>
  <Words>778</Words>
  <Paragraphs>278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2025-09-05T14:46:44Z</cp:lastPrinted>
  <dcterms:modified xsi:type="dcterms:W3CDTF">2025-09-12T12:57:16Z</dcterms:modified>
  <cp:revision>158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