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18.png" ContentType="image/png"/>
  <Override PartName="/ppt/media/image9.png" ContentType="image/png"/>
  <Override PartName="/ppt/media/image20.png" ContentType="image/png"/>
  <Override PartName="/ppt/media/image8.png" ContentType="image/png"/>
  <Override PartName="/ppt/media/image17.png" ContentType="image/png"/>
  <Override PartName="/ppt/media/image12.png" ContentType="image/png"/>
  <Override PartName="/ppt/media/image35.png" ContentType="image/png"/>
  <Override PartName="/ppt/media/image3.png" ContentType="image/png"/>
  <Override PartName="/ppt/media/image13.png" ContentType="image/png"/>
  <Override PartName="/ppt/media/image36.png" ContentType="image/png"/>
  <Override PartName="/ppt/media/image4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11.png" ContentType="image/png"/>
  <Override PartName="/ppt/media/image2.png" ContentType="image/png"/>
  <Override PartName="/ppt/media/image34.png" ContentType="image/png"/>
  <Override PartName="/ppt/media/image7.png" ContentType="image/png"/>
  <Override PartName="/ppt/media/image16.png" ContentType="image/png"/>
  <Override PartName="/ppt/media/image10.png" ContentType="image/png"/>
  <Override PartName="/ppt/media/image1.png" ContentType="image/png"/>
  <Override PartName="/ppt/media/image33.png" ContentType="image/png"/>
  <Override PartName="/ppt/media/image6.png" ContentType="image/png"/>
  <Override PartName="/ppt/media/image15.png" ContentType="image/png"/>
  <Override PartName="/ppt/media/image5.png" ContentType="image/png"/>
  <Override PartName="/ppt/media/image14.png" ContentType="image/png"/>
  <Override PartName="/ppt/media/image19.png" ContentType="image/png"/>
  <Override PartName="/ppt/media/image21.png" ContentType="image/png"/>
  <Override PartName="/ppt/media/image22.png" ContentType="image/png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4B0480D-7E78-4DE6-8F29-E29959A2336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40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44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CustomShape 52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48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CustomShape 56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60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CustomShape 64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ustomShape 68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5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ustomShape 14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24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19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29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CustomShape 36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32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9920" cy="12499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3150000"/>
            <a:ext cx="9709920" cy="12499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09920" cy="12499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09920" cy="12499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09920" cy="124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09920" cy="52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69920" cy="529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29920" cy="529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09920" cy="124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560000" y="6840000"/>
            <a:ext cx="2509920" cy="52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00000" y="6840000"/>
            <a:ext cx="6469920" cy="529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80000" y="6840000"/>
            <a:ext cx="529920" cy="529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80000"/>
            <a:ext cx="9709920" cy="124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560000" y="6840000"/>
            <a:ext cx="2509920" cy="52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00000" y="6840000"/>
            <a:ext cx="6469920" cy="529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80000" y="6840000"/>
            <a:ext cx="529920" cy="529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180000"/>
            <a:ext cx="9709920" cy="124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560000" y="6840000"/>
            <a:ext cx="2509920" cy="52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00000" y="6840000"/>
            <a:ext cx="6469920" cy="529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180000" y="6840000"/>
            <a:ext cx="529920" cy="529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80000"/>
            <a:ext cx="9709920" cy="124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560000" y="6840000"/>
            <a:ext cx="2509920" cy="52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00000" y="6840000"/>
            <a:ext cx="6469920" cy="529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80000" y="6840000"/>
            <a:ext cx="529920" cy="529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80000"/>
            <a:ext cx="9709920" cy="124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560000" y="6840000"/>
            <a:ext cx="2509920" cy="52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00000" y="6840000"/>
            <a:ext cx="6469920" cy="529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80000" y="6840000"/>
            <a:ext cx="529920" cy="529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80000"/>
            <a:ext cx="9709920" cy="124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560000" y="6840000"/>
            <a:ext cx="2509920" cy="52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00000" y="6840000"/>
            <a:ext cx="6469920" cy="529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80000" y="6840000"/>
            <a:ext cx="529920" cy="529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09920" cy="12499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180000"/>
            <a:ext cx="9709920" cy="124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560000" y="6840000"/>
            <a:ext cx="2509920" cy="52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900000" y="6840000"/>
            <a:ext cx="6469920" cy="529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80000" y="6840000"/>
            <a:ext cx="529920" cy="529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180000"/>
            <a:ext cx="9709920" cy="124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560000" y="6840000"/>
            <a:ext cx="2509920" cy="52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00000" y="6840000"/>
            <a:ext cx="6469920" cy="529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80000" y="6840000"/>
            <a:ext cx="529920" cy="529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80000"/>
            <a:ext cx="9709920" cy="124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560000" y="6840000"/>
            <a:ext cx="2509920" cy="52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00000" y="6840000"/>
            <a:ext cx="6469920" cy="529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80000" y="6840000"/>
            <a:ext cx="529920" cy="529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80000"/>
            <a:ext cx="9709920" cy="124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560000" y="6840000"/>
            <a:ext cx="2509920" cy="52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00000" y="6840000"/>
            <a:ext cx="6469920" cy="529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80000" y="6840000"/>
            <a:ext cx="529920" cy="529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80000"/>
            <a:ext cx="9709920" cy="124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0" y="6840000"/>
            <a:ext cx="2509920" cy="52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900000" y="6840000"/>
            <a:ext cx="6469920" cy="529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0000" y="6840000"/>
            <a:ext cx="529920" cy="529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09920" cy="12499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09920" cy="12499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3150000"/>
            <a:ext cx="9709920" cy="12499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3150000"/>
            <a:ext cx="9709920" cy="12499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150000"/>
            <a:ext cx="9709920" cy="12499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150000"/>
            <a:ext cx="9709920" cy="12499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150000"/>
            <a:ext cx="9709920" cy="12499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slideLayout" Target="../slideLayouts/slideLayout17.xml"/><Relationship Id="rId1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7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slideLayout" Target="../slideLayouts/slideLayout17.xml"/><Relationship Id="rId7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slideLayout" Target="../slideLayouts/slideLayout17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60000" y="333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Máquinas de Vetores de Suporte (SVM)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40000" y="4680000"/>
            <a:ext cx="9169920" cy="25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37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Linear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CustomShape 38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39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342360" y="152928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333360" y="131760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Definição da Margem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1355760" y="2880000"/>
            <a:ext cx="7749720" cy="323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4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Linear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4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4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342360" y="152928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333360" y="131760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Definição da Margem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f(x) = w.x + b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 = pesos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Amostras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 = bias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Logo y(x) =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3772440" y="1878120"/>
            <a:ext cx="5046480" cy="4960800"/>
          </a:xfrm>
          <a:prstGeom prst="rect">
            <a:avLst/>
          </a:prstGeom>
          <a:ln w="0">
            <a:noFill/>
          </a:ln>
        </p:spPr>
      </p:pic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900000" y="4572720"/>
            <a:ext cx="2698920" cy="5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49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Linear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50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CustomShape 51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>
            <a:off x="342360" y="152928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333360" y="131760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Treinamento: Otimizar ‘W’ e ‘b’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Tem-se então a otimização de uma função quadrática, dada a restrição: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rcRect l="3562" t="2087" r="6190" b="10945"/>
          <a:stretch/>
        </p:blipFill>
        <p:spPr>
          <a:xfrm>
            <a:off x="5220000" y="2292480"/>
            <a:ext cx="4594680" cy="2026080"/>
          </a:xfrm>
          <a:prstGeom prst="rect">
            <a:avLst/>
          </a:prstGeom>
          <a:ln w="0">
            <a:noFill/>
          </a:ln>
        </p:spPr>
      </p:pic>
      <p:pic>
        <p:nvPicPr>
          <p:cNvPr id="252" name="" descr=""/>
          <p:cNvPicPr/>
          <p:nvPr/>
        </p:nvPicPr>
        <p:blipFill>
          <a:blip r:embed="rId2"/>
          <a:stretch/>
        </p:blipFill>
        <p:spPr>
          <a:xfrm>
            <a:off x="1080000" y="2340000"/>
            <a:ext cx="1438560" cy="623880"/>
          </a:xfrm>
          <a:prstGeom prst="rect">
            <a:avLst/>
          </a:prstGeom>
          <a:ln w="0">
            <a:noFill/>
          </a:ln>
        </p:spPr>
      </p:pic>
      <p:pic>
        <p:nvPicPr>
          <p:cNvPr id="253" name="" descr=""/>
          <p:cNvPicPr/>
          <p:nvPr/>
        </p:nvPicPr>
        <p:blipFill>
          <a:blip r:embed="rId3"/>
          <a:srcRect l="0" t="0" r="0" b="464"/>
          <a:stretch/>
        </p:blipFill>
        <p:spPr>
          <a:xfrm>
            <a:off x="3211560" y="2340000"/>
            <a:ext cx="1828080" cy="538560"/>
          </a:xfrm>
          <a:prstGeom prst="rect">
            <a:avLst/>
          </a:prstGeom>
          <a:ln w="0">
            <a:noFill/>
          </a:ln>
        </p:spPr>
      </p:pic>
      <p:pic>
        <p:nvPicPr>
          <p:cNvPr id="254" name="" descr=""/>
          <p:cNvPicPr/>
          <p:nvPr/>
        </p:nvPicPr>
        <p:blipFill>
          <a:blip r:embed="rId4"/>
          <a:stretch/>
        </p:blipFill>
        <p:spPr>
          <a:xfrm>
            <a:off x="3240000" y="3132000"/>
            <a:ext cx="1661040" cy="466560"/>
          </a:xfrm>
          <a:prstGeom prst="rect">
            <a:avLst/>
          </a:prstGeom>
          <a:ln w="0">
            <a:noFill/>
          </a:ln>
        </p:spPr>
      </p:pic>
      <p:pic>
        <p:nvPicPr>
          <p:cNvPr id="255" name="" descr=""/>
          <p:cNvPicPr/>
          <p:nvPr/>
        </p:nvPicPr>
        <p:blipFill>
          <a:blip r:embed="rId5"/>
          <a:stretch/>
        </p:blipFill>
        <p:spPr>
          <a:xfrm>
            <a:off x="1080000" y="3732840"/>
            <a:ext cx="1647720" cy="371160"/>
          </a:xfrm>
          <a:prstGeom prst="rect">
            <a:avLst/>
          </a:prstGeom>
          <a:ln w="0">
            <a:noFill/>
          </a:ln>
        </p:spPr>
      </p:pic>
      <p:sp>
        <p:nvSpPr>
          <p:cNvPr id="256" name=""/>
          <p:cNvSpPr/>
          <p:nvPr/>
        </p:nvSpPr>
        <p:spPr>
          <a:xfrm>
            <a:off x="2700000" y="2520000"/>
            <a:ext cx="358560" cy="178560"/>
          </a:xfrm>
          <a:custGeom>
            <a:avLst/>
            <a:gdLst>
              <a:gd name="textAreaLeft" fmla="*/ 0 w 358560"/>
              <a:gd name="textAreaRight" fmla="*/ 359280 w 358560"/>
              <a:gd name="textAreaTop" fmla="*/ 0 h 178560"/>
              <a:gd name="textAreaBottom" fmla="*/ 179280 h 178560"/>
            </a:gdLst>
            <a:ahLst/>
            <a:rect l="textAreaLeft" t="textAreaTop" r="textAreaRight" b="textAreaBottom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7" name=""/>
          <p:cNvSpPr/>
          <p:nvPr/>
        </p:nvSpPr>
        <p:spPr>
          <a:xfrm>
            <a:off x="2700000" y="3240000"/>
            <a:ext cx="358560" cy="178560"/>
          </a:xfrm>
          <a:custGeom>
            <a:avLst/>
            <a:gdLst>
              <a:gd name="textAreaLeft" fmla="*/ 0 w 358560"/>
              <a:gd name="textAreaRight" fmla="*/ 359280 w 358560"/>
              <a:gd name="textAreaTop" fmla="*/ 0 h 178560"/>
              <a:gd name="textAreaBottom" fmla="*/ 179280 h 178560"/>
            </a:gdLst>
            <a:ahLst/>
            <a:rect l="textAreaLeft" t="textAreaTop" r="textAreaRight" b="textAreaBottom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6"/>
          <a:stretch/>
        </p:blipFill>
        <p:spPr>
          <a:xfrm>
            <a:off x="3282480" y="3636000"/>
            <a:ext cx="676080" cy="502560"/>
          </a:xfrm>
          <a:prstGeom prst="rect">
            <a:avLst/>
          </a:prstGeom>
          <a:ln w="0">
            <a:noFill/>
          </a:ln>
        </p:spPr>
      </p:pic>
      <p:sp>
        <p:nvSpPr>
          <p:cNvPr id="259" name=""/>
          <p:cNvSpPr/>
          <p:nvPr/>
        </p:nvSpPr>
        <p:spPr>
          <a:xfrm>
            <a:off x="2700000" y="3780000"/>
            <a:ext cx="358560" cy="178560"/>
          </a:xfrm>
          <a:custGeom>
            <a:avLst/>
            <a:gdLst>
              <a:gd name="textAreaLeft" fmla="*/ 0 w 358560"/>
              <a:gd name="textAreaRight" fmla="*/ 359280 w 358560"/>
              <a:gd name="textAreaTop" fmla="*/ 0 h 178560"/>
              <a:gd name="textAreaBottom" fmla="*/ 179280 h 178560"/>
            </a:gdLst>
            <a:ahLst/>
            <a:rect l="textAreaLeft" t="textAreaTop" r="textAreaRight" b="textAreaBottom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7"/>
          <a:stretch/>
        </p:blipFill>
        <p:spPr>
          <a:xfrm>
            <a:off x="390600" y="5094720"/>
            <a:ext cx="3207960" cy="483840"/>
          </a:xfrm>
          <a:prstGeom prst="rect">
            <a:avLst/>
          </a:prstGeom>
          <a:ln w="0">
            <a:noFill/>
          </a:ln>
        </p:spPr>
      </p:pic>
      <p:pic>
        <p:nvPicPr>
          <p:cNvPr id="261" name="" descr=""/>
          <p:cNvPicPr/>
          <p:nvPr/>
        </p:nvPicPr>
        <p:blipFill>
          <a:blip r:embed="rId8"/>
          <a:stretch/>
        </p:blipFill>
        <p:spPr>
          <a:xfrm>
            <a:off x="756000" y="5631480"/>
            <a:ext cx="3598560" cy="487080"/>
          </a:xfrm>
          <a:prstGeom prst="rect">
            <a:avLst/>
          </a:prstGeom>
          <a:ln w="0">
            <a:noFill/>
          </a:ln>
        </p:spPr>
      </p:pic>
      <p:pic>
        <p:nvPicPr>
          <p:cNvPr id="262" name="" descr=""/>
          <p:cNvPicPr/>
          <p:nvPr/>
        </p:nvPicPr>
        <p:blipFill>
          <a:blip r:embed="rId9"/>
          <a:stretch/>
        </p:blipFill>
        <p:spPr>
          <a:xfrm>
            <a:off x="5527800" y="5220000"/>
            <a:ext cx="4190760" cy="718560"/>
          </a:xfrm>
          <a:prstGeom prst="rect">
            <a:avLst/>
          </a:prstGeom>
          <a:ln w="0">
            <a:noFill/>
          </a:ln>
        </p:spPr>
      </p:pic>
      <p:sp>
        <p:nvSpPr>
          <p:cNvPr id="263" name=""/>
          <p:cNvSpPr/>
          <p:nvPr/>
        </p:nvSpPr>
        <p:spPr>
          <a:xfrm>
            <a:off x="3960000" y="5256000"/>
            <a:ext cx="1438560" cy="538560"/>
          </a:xfrm>
          <a:custGeom>
            <a:avLst/>
            <a:gdLst>
              <a:gd name="textAreaLeft" fmla="*/ 0 w 1438560"/>
              <a:gd name="textAreaRight" fmla="*/ 1439280 w 1438560"/>
              <a:gd name="textAreaTop" fmla="*/ 0 h 538560"/>
              <a:gd name="textAreaBottom" fmla="*/ 539280 h 538560"/>
            </a:gdLst>
            <a:ahLst/>
            <a:rect l="textAreaLeft" t="textAreaTop" r="textAreaRight" b="textAreaBottom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Lagrange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0"/>
          <a:stretch/>
        </p:blipFill>
        <p:spPr>
          <a:xfrm>
            <a:off x="1080000" y="3248640"/>
            <a:ext cx="1438560" cy="20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45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Linear (Margens Suaves)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ustomShape 46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47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342360" y="152928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333360" y="131760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Presença de ruídos ou outliers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Solução: Suavização (Folga)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C: Define a folga (Definido experimentalmente)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6885360" y="1624320"/>
            <a:ext cx="2473200" cy="2514240"/>
          </a:xfrm>
          <a:prstGeom prst="rect">
            <a:avLst/>
          </a:prstGeom>
          <a:ln w="0">
            <a:noFill/>
          </a:ln>
        </p:spPr>
      </p:pic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4170960" y="3780000"/>
            <a:ext cx="3387600" cy="2338560"/>
          </a:xfrm>
          <a:prstGeom prst="rect">
            <a:avLst/>
          </a:prstGeom>
          <a:ln w="0">
            <a:noFill/>
          </a:ln>
        </p:spPr>
      </p:pic>
      <p:pic>
        <p:nvPicPr>
          <p:cNvPr id="272" name="" descr=""/>
          <p:cNvPicPr/>
          <p:nvPr/>
        </p:nvPicPr>
        <p:blipFill>
          <a:blip r:embed="rId3"/>
          <a:stretch/>
        </p:blipFill>
        <p:spPr>
          <a:xfrm>
            <a:off x="896400" y="5040000"/>
            <a:ext cx="2522160" cy="569880"/>
          </a:xfrm>
          <a:prstGeom prst="rect">
            <a:avLst/>
          </a:prstGeom>
          <a:ln w="0">
            <a:noFill/>
          </a:ln>
        </p:spPr>
      </p:pic>
      <p:pic>
        <p:nvPicPr>
          <p:cNvPr id="273" name="" descr=""/>
          <p:cNvPicPr/>
          <p:nvPr/>
        </p:nvPicPr>
        <p:blipFill>
          <a:blip r:embed="rId4"/>
          <a:stretch/>
        </p:blipFill>
        <p:spPr>
          <a:xfrm>
            <a:off x="964800" y="4260240"/>
            <a:ext cx="2093760" cy="59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53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Não Linear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54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55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>
            <a:off x="342360" y="152928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333360" y="131760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quando os dados não são linearmente separáveis?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1043640" y="2475360"/>
            <a:ext cx="3274920" cy="3103200"/>
          </a:xfrm>
          <a:prstGeom prst="rect">
            <a:avLst/>
          </a:prstGeom>
          <a:ln w="0">
            <a:noFill/>
          </a:ln>
        </p:spPr>
      </p:pic>
      <p:pic>
        <p:nvPicPr>
          <p:cNvPr id="280" name="" descr=""/>
          <p:cNvPicPr/>
          <p:nvPr/>
        </p:nvPicPr>
        <p:blipFill>
          <a:blip r:embed="rId2"/>
          <a:stretch/>
        </p:blipFill>
        <p:spPr>
          <a:xfrm>
            <a:off x="5484600" y="2700000"/>
            <a:ext cx="3693960" cy="272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57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Não Linear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58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59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342360" y="152928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333360" y="131760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Encontrar uma transformação não linear (  ) tal que R</a:t>
            </a:r>
            <a:r>
              <a:rPr b="0" lang="pt-BR" sz="18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→ R</a:t>
            </a:r>
            <a:r>
              <a:rPr b="0" lang="pt-BR" sz="18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  (M &gt; 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Teorema de Cover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596520" y="2553840"/>
            <a:ext cx="5342040" cy="1259280"/>
          </a:xfrm>
          <a:prstGeom prst="rect">
            <a:avLst/>
          </a:prstGeom>
          <a:ln w="0">
            <a:noFill/>
          </a:ln>
        </p:spPr>
      </p:pic>
      <p:pic>
        <p:nvPicPr>
          <p:cNvPr id="287" name="" descr=""/>
          <p:cNvPicPr/>
          <p:nvPr/>
        </p:nvPicPr>
        <p:blipFill>
          <a:blip r:embed="rId2"/>
          <a:stretch/>
        </p:blipFill>
        <p:spPr>
          <a:xfrm>
            <a:off x="720000" y="4061160"/>
            <a:ext cx="5218560" cy="2182680"/>
          </a:xfrm>
          <a:prstGeom prst="rect">
            <a:avLst/>
          </a:prstGeom>
          <a:ln w="0">
            <a:noFill/>
          </a:ln>
        </p:spPr>
      </p:pic>
      <p:pic>
        <p:nvPicPr>
          <p:cNvPr id="288" name="" descr=""/>
          <p:cNvPicPr/>
          <p:nvPr/>
        </p:nvPicPr>
        <p:blipFill>
          <a:blip r:embed="rId3"/>
          <a:stretch/>
        </p:blipFill>
        <p:spPr>
          <a:xfrm>
            <a:off x="7144920" y="3606840"/>
            <a:ext cx="1493640" cy="531720"/>
          </a:xfrm>
          <a:prstGeom prst="rect">
            <a:avLst/>
          </a:prstGeom>
          <a:ln w="0">
            <a:noFill/>
          </a:ln>
        </p:spPr>
      </p:pic>
      <p:pic>
        <p:nvPicPr>
          <p:cNvPr id="289" name="" descr=""/>
          <p:cNvPicPr/>
          <p:nvPr/>
        </p:nvPicPr>
        <p:blipFill>
          <a:blip r:embed="rId4"/>
          <a:stretch/>
        </p:blipFill>
        <p:spPr>
          <a:xfrm>
            <a:off x="5400000" y="1836000"/>
            <a:ext cx="207720" cy="198360"/>
          </a:xfrm>
          <a:prstGeom prst="rect">
            <a:avLst/>
          </a:prstGeom>
          <a:ln w="0">
            <a:noFill/>
          </a:ln>
        </p:spPr>
      </p:pic>
      <p:pic>
        <p:nvPicPr>
          <p:cNvPr id="290" name="" descr=""/>
          <p:cNvPicPr/>
          <p:nvPr/>
        </p:nvPicPr>
        <p:blipFill>
          <a:blip r:embed="rId5"/>
          <a:stretch/>
        </p:blipFill>
        <p:spPr>
          <a:xfrm>
            <a:off x="6696000" y="4497840"/>
            <a:ext cx="2512440" cy="540720"/>
          </a:xfrm>
          <a:prstGeom prst="rect">
            <a:avLst/>
          </a:prstGeom>
          <a:ln w="0">
            <a:noFill/>
          </a:ln>
        </p:spPr>
      </p:pic>
      <p:sp>
        <p:nvSpPr>
          <p:cNvPr id="291" name=""/>
          <p:cNvSpPr/>
          <p:nvPr/>
        </p:nvSpPr>
        <p:spPr>
          <a:xfrm>
            <a:off x="7236000" y="4356000"/>
            <a:ext cx="178560" cy="176400"/>
          </a:xfrm>
          <a:custGeom>
            <a:avLst/>
            <a:gdLst>
              <a:gd name="textAreaLeft" fmla="*/ 0 w 178560"/>
              <a:gd name="textAreaRight" fmla="*/ 179280 w 178560"/>
              <a:gd name="textAreaTop" fmla="*/ 0 h 176400"/>
              <a:gd name="textAreaBottom" fmla="*/ 177120 h 176400"/>
            </a:gdLst>
            <a:ahLst/>
            <a:rect l="textAreaLeft" t="textAreaTop" r="textAreaRight" b="textAreaBottom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6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Não Linear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6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ustomShape 6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"/>
          <p:cNvSpPr/>
          <p:nvPr/>
        </p:nvSpPr>
        <p:spPr>
          <a:xfrm>
            <a:off x="342360" y="152928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>
            <a:off x="333360" y="131760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Kernel Linear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Non-Linear Kernels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Polinomiais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Gaussianos ou RBF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2311560" y="4140000"/>
            <a:ext cx="1827000" cy="417240"/>
          </a:xfrm>
          <a:prstGeom prst="rect">
            <a:avLst/>
          </a:prstGeom>
          <a:ln w="0">
            <a:noFill/>
          </a:ln>
        </p:spPr>
      </p:pic>
      <p:pic>
        <p:nvPicPr>
          <p:cNvPr id="298" name="" descr=""/>
          <p:cNvPicPr/>
          <p:nvPr/>
        </p:nvPicPr>
        <p:blipFill>
          <a:blip r:embed="rId2"/>
          <a:stretch/>
        </p:blipFill>
        <p:spPr>
          <a:xfrm>
            <a:off x="2166840" y="5805000"/>
            <a:ext cx="2331720" cy="493560"/>
          </a:xfrm>
          <a:prstGeom prst="rect">
            <a:avLst/>
          </a:prstGeom>
          <a:ln w="0">
            <a:noFill/>
          </a:ln>
        </p:spPr>
      </p:pic>
      <p:pic>
        <p:nvPicPr>
          <p:cNvPr id="299" name="" descr=""/>
          <p:cNvPicPr/>
          <p:nvPr/>
        </p:nvPicPr>
        <p:blipFill>
          <a:blip r:embed="rId3"/>
          <a:stretch/>
        </p:blipFill>
        <p:spPr>
          <a:xfrm>
            <a:off x="4840560" y="1476000"/>
            <a:ext cx="1998000" cy="1664640"/>
          </a:xfrm>
          <a:prstGeom prst="rect">
            <a:avLst/>
          </a:prstGeom>
          <a:ln w="0">
            <a:noFill/>
          </a:ln>
        </p:spPr>
      </p:pic>
      <p:pic>
        <p:nvPicPr>
          <p:cNvPr id="300" name="" descr=""/>
          <p:cNvPicPr/>
          <p:nvPr/>
        </p:nvPicPr>
        <p:blipFill>
          <a:blip r:embed="rId4"/>
          <a:stretch/>
        </p:blipFill>
        <p:spPr>
          <a:xfrm>
            <a:off x="4840560" y="5120640"/>
            <a:ext cx="1998000" cy="1664640"/>
          </a:xfrm>
          <a:prstGeom prst="rect">
            <a:avLst/>
          </a:prstGeom>
          <a:ln w="0">
            <a:noFill/>
          </a:ln>
        </p:spPr>
      </p:pic>
      <p:pic>
        <p:nvPicPr>
          <p:cNvPr id="301" name="" descr=""/>
          <p:cNvPicPr/>
          <p:nvPr/>
        </p:nvPicPr>
        <p:blipFill>
          <a:blip r:embed="rId5"/>
          <a:stretch/>
        </p:blipFill>
        <p:spPr>
          <a:xfrm>
            <a:off x="4840560" y="3285000"/>
            <a:ext cx="1998000" cy="16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65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Considerações Finais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66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CustomShape 67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>
            <a:off x="342360" y="152928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333360" y="131760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adaptam bem a problemas complexos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Pouca parametrização (‘C’)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Otimização pode ser demasiadamente complexa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w’, ‘b’ e Kernel podem demorar a convergir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Bases Volumosas ou Muitas Classes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Modelo Caixa-preta (Interpretabilidade reduzida)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 Binária vs Multi-classe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SVM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8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9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10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11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rcRect l="3004" t="7623" r="-2059" b="0"/>
          <a:stretch/>
        </p:blipFill>
        <p:spPr>
          <a:xfrm>
            <a:off x="1098360" y="2880000"/>
            <a:ext cx="2536200" cy="2196720"/>
          </a:xfrm>
          <a:prstGeom prst="rect">
            <a:avLst/>
          </a:prstGeom>
          <a:ln w="0"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5486040" y="2700000"/>
            <a:ext cx="3368520" cy="233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6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Classificação Binária vs Multi-Classes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1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1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342360" y="152928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2819520" y="3818520"/>
            <a:ext cx="5279040" cy="2831400"/>
          </a:xfrm>
          <a:prstGeom prst="rect">
            <a:avLst/>
          </a:prstGeom>
          <a:ln w="0">
            <a:noFill/>
          </a:ln>
        </p:spPr>
      </p:pic>
      <p:sp>
        <p:nvSpPr>
          <p:cNvPr id="200" name=""/>
          <p:cNvSpPr/>
          <p:nvPr/>
        </p:nvSpPr>
        <p:spPr>
          <a:xfrm>
            <a:off x="333360" y="142560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Os modelos vistos até agora, trabalham implicitamente com problemas multi-classes exclusivamente pela natureza de seus algoritmos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Vizinhança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Probabilísticos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20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Classificação Binária vs Multi-Classes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21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2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2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342360" y="152928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rcRect l="0" t="0" r="51107" b="0"/>
          <a:stretch/>
        </p:blipFill>
        <p:spPr>
          <a:xfrm>
            <a:off x="4020120" y="3420000"/>
            <a:ext cx="2578680" cy="2831400"/>
          </a:xfrm>
          <a:prstGeom prst="rect">
            <a:avLst/>
          </a:prstGeom>
          <a:ln w="0">
            <a:noFill/>
          </a:ln>
        </p:spPr>
      </p:pic>
      <p:sp>
        <p:nvSpPr>
          <p:cNvPr id="207" name=""/>
          <p:cNvSpPr/>
          <p:nvPr/>
        </p:nvSpPr>
        <p:spPr>
          <a:xfrm>
            <a:off x="333360" y="142560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Mas e quando o modelo é naturalmente binário?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SVM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" descr=""/>
          <p:cNvPicPr/>
          <p:nvPr/>
        </p:nvPicPr>
        <p:blipFill>
          <a:blip r:embed="rId1"/>
          <a:srcRect l="0" t="7205" r="0" b="3158"/>
          <a:stretch/>
        </p:blipFill>
        <p:spPr>
          <a:xfrm>
            <a:off x="2520000" y="3313440"/>
            <a:ext cx="5950800" cy="3336480"/>
          </a:xfrm>
          <a:prstGeom prst="rect">
            <a:avLst/>
          </a:prstGeom>
          <a:ln w="0">
            <a:noFill/>
          </a:ln>
        </p:spPr>
      </p:pic>
      <p:sp>
        <p:nvSpPr>
          <p:cNvPr id="209" name="CustomShape 15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Classificação Binária vs Multi-Classes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16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17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18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342360" y="152928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333360" y="110160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One-vs-All (OVA) ou One-vs-Rest (OVR)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Modelo 1:- [Green] vs [Red, Blue]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Modelo 2:- [Blue] vs [Green, Red]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Modelo 3:- [Red] vs [Blue, Green]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Predict:  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Max(Modelo 1, Modelo 2, Modelo 3)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25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Classificação Binária vs Multi-Classes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ustomShape 27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28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342360" y="152928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333360" y="110160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One-vs-One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Número de Modelos: N* (N-1)/2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1980000" y="2628000"/>
            <a:ext cx="5967360" cy="377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33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Linear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34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35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342360" y="152928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333360" y="131760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Vladimir Vapnik (1979)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Binário – Não Probabilístico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um hiperplano de separação das classes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+1 e -1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Parâmetros: C (Regularização) e Kernel.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rcRect l="4056" t="0" r="9269" b="2811"/>
          <a:stretch/>
        </p:blipFill>
        <p:spPr>
          <a:xfrm>
            <a:off x="6300000" y="3672000"/>
            <a:ext cx="3238200" cy="295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26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Linear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CustomShape 30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31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342360" y="152928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>
            <a:off x="333360" y="131760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o melhor Hiperplano 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1608840" y="3025800"/>
            <a:ext cx="7389720" cy="291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467</TotalTime>
  <Application>LibreOffice/24.2.7.2$Linux_X86_64 LibreOffice_project/420$Build-2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2025-10-24T14:50:07Z</dcterms:modified>
  <cp:revision>54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