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2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0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3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7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3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09CF-CCA5-440B-8E56-7AD2A47DDDA6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87" y="177971"/>
            <a:ext cx="3003112" cy="3003112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8497910" y="6170904"/>
            <a:ext cx="3584621" cy="46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Андрей </a:t>
            </a:r>
            <a:r>
              <a:rPr lang="ru-RU" dirty="0" err="1" smtClean="0"/>
              <a:t>Илюхин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173012" y="6170904"/>
            <a:ext cx="3584621" cy="46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Лаврентий Григорян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" y="3647942"/>
            <a:ext cx="3031379" cy="303137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341645" y="3044197"/>
            <a:ext cx="75294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/>
              <a:t>Hack.Eda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Skillfactory</a:t>
            </a:r>
            <a:r>
              <a:rPr lang="en-US" sz="4000" b="1" dirty="0" smtClean="0"/>
              <a:t> + </a:t>
            </a:r>
            <a:r>
              <a:rPr lang="en-US" sz="4000" b="1" dirty="0" err="1" smtClean="0"/>
              <a:t>Yandex.Eda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2008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0807" y="324219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Calibri (Основной текст)"/>
              </a:rPr>
              <a:t>Анализ данных</a:t>
            </a:r>
            <a:endParaRPr lang="ru-RU" sz="2000" b="1" dirty="0">
              <a:latin typeface="Calibri (Основной текст)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940" y="1463636"/>
            <a:ext cx="4932609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alibri (Основной текст)"/>
              </a:rPr>
              <a:t>Прочитаем данные и посмотрим на базовую информацию по ним</a:t>
            </a:r>
            <a:endParaRPr lang="ru-RU" sz="1500" dirty="0">
              <a:latin typeface="Calibri (Основной текст)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8716" y="2293685"/>
            <a:ext cx="4972833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Извлечем из имеющихся данных признаки, которые могут быть полезны в анализе работы </a:t>
            </a:r>
            <a:r>
              <a:rPr lang="ru-RU" altLang="ru-RU" sz="1500" dirty="0" smtClean="0">
                <a:latin typeface="Calibri (Основной текст)"/>
              </a:rPr>
              <a:t>алгоритма</a:t>
            </a:r>
            <a:endParaRPr lang="ru-RU" altLang="ru-RU" sz="1500" dirty="0">
              <a:latin typeface="Calibri (Основной текст)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9425" y="3076044"/>
            <a:ext cx="501212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Разделим данные на два </a:t>
            </a:r>
            <a:r>
              <a:rPr lang="ru-RU" sz="1500" dirty="0" err="1">
                <a:latin typeface="Calibri (Основной текст)"/>
              </a:rPr>
              <a:t>датасета</a:t>
            </a:r>
            <a:r>
              <a:rPr lang="ru-RU" sz="1500" dirty="0" smtClean="0">
                <a:latin typeface="Calibri (Основной текст)"/>
              </a:rPr>
              <a:t>:</a:t>
            </a:r>
          </a:p>
          <a:p>
            <a:pPr algn="ctr"/>
            <a:endParaRPr lang="ru-RU" sz="1500" dirty="0">
              <a:latin typeface="Calibri (Основной текст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Calibri (Основной текст)"/>
              </a:rPr>
              <a:t>На </a:t>
            </a:r>
            <a:r>
              <a:rPr lang="ru-RU" sz="1500" dirty="0" err="1">
                <a:latin typeface="Calibri (Основной текст)"/>
              </a:rPr>
              <a:t>датасете</a:t>
            </a:r>
            <a:r>
              <a:rPr lang="ru-RU" sz="1500" dirty="0">
                <a:latin typeface="Calibri (Основной текст)"/>
              </a:rPr>
              <a:t> с выборкой А будем проводить анализ и проверять определенные гипотезы</a:t>
            </a:r>
            <a:r>
              <a:rPr lang="ru-RU" sz="1500" dirty="0" smtClean="0">
                <a:latin typeface="Calibri (Основной текст)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Calibri (Основной текст)"/>
              </a:rPr>
              <a:t>На </a:t>
            </a:r>
            <a:r>
              <a:rPr lang="ru-RU" sz="1500" dirty="0" err="1">
                <a:latin typeface="Calibri (Основной текст)"/>
              </a:rPr>
              <a:t>датасете</a:t>
            </a:r>
            <a:r>
              <a:rPr lang="ru-RU" sz="1500" dirty="0">
                <a:latin typeface="Calibri (Основной текст)"/>
              </a:rPr>
              <a:t> с выборкой В будем непосредственно моделировать работу алгоритма.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9425" y="4790716"/>
            <a:ext cx="5012124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alibri (Основной текст)"/>
              </a:rPr>
              <a:t>Заметили, </a:t>
            </a:r>
            <a:r>
              <a:rPr lang="ru-RU" sz="1500" dirty="0">
                <a:latin typeface="Calibri (Основной текст)"/>
              </a:rPr>
              <a:t>что по какой-то причине в обоих </a:t>
            </a:r>
            <a:r>
              <a:rPr lang="ru-RU" sz="1500" dirty="0" err="1">
                <a:latin typeface="Calibri (Основной текст)"/>
              </a:rPr>
              <a:t>датасетах</a:t>
            </a:r>
            <a:r>
              <a:rPr lang="ru-RU" sz="1500" dirty="0">
                <a:latin typeface="Calibri (Основной текст)"/>
              </a:rPr>
              <a:t> имеются пропущенные значения с идентификатором </a:t>
            </a:r>
            <a:r>
              <a:rPr lang="ru-RU" sz="1500" dirty="0" smtClean="0">
                <a:latin typeface="Calibri (Основной текст)"/>
              </a:rPr>
              <a:t>курьера</a:t>
            </a:r>
            <a:endParaRPr lang="ru-RU" sz="1500" dirty="0">
              <a:latin typeface="Calibri (Основной текст)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485260" y="1377322"/>
            <a:ext cx="54019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Теоретически, это могут быть отмененные заказы (например, через приложение не был найден курьер) 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Возможно, в дальнейшем можно будет опустить эти данные, пока этого делать не будем - 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ментор подтвердил догадку о том, что отсутствие курьера означает отмену заказа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- удаляем эти данные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8716" y="5902054"/>
            <a:ext cx="4972833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Количество </a:t>
            </a:r>
            <a:r>
              <a:rPr lang="ru-RU" altLang="ru-RU" sz="1500" dirty="0" err="1">
                <a:latin typeface="Calibri (Основной текст)"/>
              </a:rPr>
              <a:t>мультизаказов</a:t>
            </a:r>
            <a:r>
              <a:rPr lang="ru-RU" altLang="ru-RU" sz="1500" dirty="0">
                <a:latin typeface="Calibri (Основной текст)"/>
              </a:rPr>
              <a:t> с отсутствующими данными по курьеру: 0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485259" y="3256046"/>
            <a:ext cx="54019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На данном этапе можно заметить, что разница во времени между двумя заказами, взятыми курьером в одном ресторане, минимальная (на первый взгляд 2-10 мин.) 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В дальнейшем статистически проверим, в действительности ли всё так 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</p:txBody>
      </p:sp>
      <p:sp>
        <p:nvSpPr>
          <p:cNvPr id="17" name="Выгнутая вправо стрелка 16"/>
          <p:cNvSpPr/>
          <p:nvPr/>
        </p:nvSpPr>
        <p:spPr>
          <a:xfrm>
            <a:off x="5320275" y="1568064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право стрелка 17"/>
          <p:cNvSpPr/>
          <p:nvPr/>
        </p:nvSpPr>
        <p:spPr>
          <a:xfrm>
            <a:off x="5320275" y="2787315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>
            <a:off x="5330968" y="4261695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Выгнутая вправо стрелка 19"/>
          <p:cNvSpPr/>
          <p:nvPr/>
        </p:nvSpPr>
        <p:spPr>
          <a:xfrm>
            <a:off x="5345288" y="5437602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397623" y="814836"/>
            <a:ext cx="1351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Calibri (Основной текст)"/>
              </a:rPr>
              <a:t>Выводы </a:t>
            </a:r>
            <a:endParaRPr lang="ru-RU" sz="2000" b="1" dirty="0">
              <a:latin typeface="Calibri (Основной текст)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53609" y="814836"/>
            <a:ext cx="3720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Calibri (Основной текст)"/>
              </a:rPr>
              <a:t>Процесс обработки данных</a:t>
            </a:r>
            <a:endParaRPr lang="ru-RU" sz="2000" b="1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5693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54121" y="224130"/>
            <a:ext cx="2782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 (Основной текст)"/>
              </a:rPr>
              <a:t>Работа со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3985" y="798957"/>
            <a:ext cx="114493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 smtClean="0">
                <a:latin typeface="Calibri (Основной текст)"/>
              </a:rPr>
              <a:t>Гипотеза 1:</a:t>
            </a:r>
            <a:r>
              <a:rPr lang="ru-RU" sz="1500" dirty="0" smtClean="0">
                <a:latin typeface="Calibri (Основной текст)"/>
              </a:rPr>
              <a:t> время между заказами из одного ресторана значительно определяет то, возьмет ли курьер 2 заказа сразу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4699" y="1519285"/>
            <a:ext cx="4592757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Рассмотрим </a:t>
            </a:r>
            <a:r>
              <a:rPr lang="ru-RU" sz="1500" dirty="0" err="1">
                <a:latin typeface="Calibri (Основной текст)"/>
              </a:rPr>
              <a:t>датасет</a:t>
            </a:r>
            <a:r>
              <a:rPr lang="ru-RU" sz="1500" dirty="0">
                <a:latin typeface="Calibri (Основной текст)"/>
              </a:rPr>
              <a:t> с группой ресторанов </a:t>
            </a:r>
            <a:r>
              <a:rPr lang="ru-RU" sz="1500" dirty="0" smtClean="0">
                <a:latin typeface="Calibri (Основной текст)"/>
              </a:rPr>
              <a:t>А</a:t>
            </a:r>
            <a:endParaRPr lang="ru-RU" sz="1500" dirty="0">
              <a:latin typeface="Calibri (Основной текст)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5603" y="2054427"/>
            <a:ext cx="4592757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Создадим признак, показывающий, сколько всего прошло времени в минутах между двумя заказами, переданными одному </a:t>
            </a:r>
            <a:r>
              <a:rPr lang="ru-RU" sz="1500" dirty="0" smtClean="0">
                <a:latin typeface="Calibri (Основной текст)"/>
              </a:rPr>
              <a:t>курьеру</a:t>
            </a:r>
            <a:endParaRPr lang="ru-RU" sz="1500" dirty="0">
              <a:latin typeface="Calibri (Основной текст)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4698" y="3002837"/>
            <a:ext cx="4592757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Поскольку нам нужны только разницы во времени между двумя заказами, то оставшиеся разницы необходимо </a:t>
            </a:r>
            <a:r>
              <a:rPr lang="ru-RU" sz="1500" dirty="0" smtClean="0">
                <a:latin typeface="Calibri (Основной текст)"/>
              </a:rPr>
              <a:t>удалить</a:t>
            </a:r>
            <a:endParaRPr lang="ru-RU" sz="1500" dirty="0">
              <a:latin typeface="Calibri (Основной текст)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603" y="3894553"/>
            <a:ext cx="459275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Посмотрим на распределение разницы во времени. </a:t>
            </a:r>
            <a:r>
              <a:rPr lang="ru-RU" sz="1500" dirty="0">
                <a:latin typeface="Calibri (Основной текст)"/>
              </a:rPr>
              <a:t>Для этого напишем функцию, строящую необходимые графики с минимальным количеством </a:t>
            </a:r>
            <a:r>
              <a:rPr lang="ru-RU" sz="1500" dirty="0" smtClean="0">
                <a:latin typeface="Calibri (Основной текст)"/>
              </a:rPr>
              <a:t>кода</a:t>
            </a:r>
            <a:endParaRPr lang="ru-RU" sz="1500" dirty="0">
              <a:latin typeface="Calibri (Основной текст)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3793" y="5019203"/>
            <a:ext cx="4603662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alibri (Основной текст)"/>
              </a:rPr>
              <a:t>Из графика видно, что основная часть наблюдений распределена достаточно близко к нулю</a:t>
            </a:r>
          </a:p>
          <a:p>
            <a:pPr algn="ctr"/>
            <a:r>
              <a:rPr lang="ru-RU" sz="1500" dirty="0" smtClean="0">
                <a:latin typeface="Calibri (Основной текст)"/>
              </a:rPr>
              <a:t>Однако </a:t>
            </a:r>
            <a:r>
              <a:rPr lang="ru-RU" sz="1500" dirty="0">
                <a:latin typeface="Calibri (Основной текст)"/>
              </a:rPr>
              <a:t>есть одно экстремальное значение больше 500 мин. </a:t>
            </a:r>
            <a:r>
              <a:rPr lang="ru-RU" sz="1500" dirty="0">
                <a:latin typeface="Calibri (Основной текст)"/>
              </a:rPr>
              <a:t>и еще пара наблюдений со значениями больше 30 мин., которые стоит удалить как выбросы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633050" y="1519758"/>
            <a:ext cx="5765446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В среднем между заказами, входящими в </a:t>
            </a:r>
            <a:r>
              <a:rPr lang="ru-RU" altLang="ru-RU" sz="1500" dirty="0" err="1">
                <a:latin typeface="Calibri (Основной текст)"/>
              </a:rPr>
              <a:t>мультизаказ</a:t>
            </a:r>
            <a:r>
              <a:rPr lang="ru-RU" altLang="ru-RU" sz="1500" dirty="0">
                <a:latin typeface="Calibri (Основной текст)"/>
              </a:rPr>
              <a:t>, проходит 6.355 мин. </a:t>
            </a:r>
          </a:p>
        </p:txBody>
      </p:sp>
      <p:sp>
        <p:nvSpPr>
          <p:cNvPr id="14" name="Выгнутая вправо стрелка 13"/>
          <p:cNvSpPr/>
          <p:nvPr/>
        </p:nvSpPr>
        <p:spPr>
          <a:xfrm>
            <a:off x="4957425" y="1623166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право стрелка 14"/>
          <p:cNvSpPr/>
          <p:nvPr/>
        </p:nvSpPr>
        <p:spPr>
          <a:xfrm>
            <a:off x="4941029" y="2658518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право стрелка 15"/>
          <p:cNvSpPr/>
          <p:nvPr/>
        </p:nvSpPr>
        <p:spPr>
          <a:xfrm>
            <a:off x="4941029" y="3601500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Выгнутая вправо стрелка 21"/>
          <p:cNvSpPr/>
          <p:nvPr/>
        </p:nvSpPr>
        <p:spPr>
          <a:xfrm>
            <a:off x="4957425" y="4767468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Выгнутая вправо стрелка 22"/>
          <p:cNvSpPr/>
          <p:nvPr/>
        </p:nvSpPr>
        <p:spPr>
          <a:xfrm>
            <a:off x="11598347" y="1560068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Выгнутая вправо стрелка 23"/>
          <p:cNvSpPr/>
          <p:nvPr/>
        </p:nvSpPr>
        <p:spPr>
          <a:xfrm>
            <a:off x="11598346" y="2608457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Выгнутая вправо стрелка 24"/>
          <p:cNvSpPr/>
          <p:nvPr/>
        </p:nvSpPr>
        <p:spPr>
          <a:xfrm>
            <a:off x="11614744" y="3543636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633049" y="3056821"/>
            <a:ext cx="576544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 smtClean="0">
                <a:latin typeface="Calibri (Основной текст)"/>
              </a:rPr>
              <a:t>Проведен непараметрический тест Манна-</a:t>
            </a:r>
            <a:r>
              <a:rPr lang="ru-RU" altLang="ru-RU" sz="1500" dirty="0" err="1" smtClean="0">
                <a:latin typeface="Calibri (Основной текст)"/>
              </a:rPr>
              <a:t>Уитне</a:t>
            </a:r>
            <a:r>
              <a:rPr lang="ru-RU" altLang="ru-RU" sz="1500" dirty="0" smtClean="0">
                <a:latin typeface="Calibri (Основной текст)"/>
              </a:rPr>
              <a:t>, поскольку данные не имели нормального распределения</a:t>
            </a:r>
            <a:endParaRPr lang="ru-RU" altLang="ru-RU" sz="1500" dirty="0">
              <a:latin typeface="Calibri (Основной текст)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633049" y="3839774"/>
            <a:ext cx="576544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alibri (Основной текст)"/>
              </a:rPr>
              <a:t>В итоге, </a:t>
            </a:r>
            <a:r>
              <a:rPr lang="ru-RU" sz="1500" dirty="0">
                <a:latin typeface="Calibri (Основной текст)"/>
              </a:rPr>
              <a:t>с 99% уверенностью можно утверждать о наличии статистически значимых различий в среднем значении прошедшего между двумя заказами времени для </a:t>
            </a:r>
            <a:r>
              <a:rPr lang="ru-RU" sz="1500" dirty="0" err="1">
                <a:latin typeface="Calibri (Основной текст)"/>
              </a:rPr>
              <a:t>мультизаказов</a:t>
            </a:r>
            <a:r>
              <a:rPr lang="ru-RU" sz="1500" dirty="0">
                <a:latin typeface="Calibri (Основной текст)"/>
              </a:rPr>
              <a:t> и обычных заказов.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633049" y="2266740"/>
            <a:ext cx="576544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>
                <a:latin typeface="Calibri (Основной текст)"/>
              </a:rPr>
              <a:t>В среднем между заказами, входящими в мультизаказ, проходит 81.092 мин. </a:t>
            </a:r>
          </a:p>
        </p:txBody>
      </p:sp>
    </p:spTree>
    <p:extLst>
      <p:ext uri="{BB962C8B-B14F-4D97-AF65-F5344CB8AC3E}">
        <p14:creationId xmlns:p14="http://schemas.microsoft.com/office/powerpoint/2010/main" val="326277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98541" y="543894"/>
            <a:ext cx="539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Calibri (Основной текст)"/>
              </a:rPr>
              <a:t>Работа с количеством позиций в заказах</a:t>
            </a:r>
            <a:endParaRPr lang="ru-RU" sz="2000" b="1" dirty="0">
              <a:latin typeface="Calibri (Основной текст)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4596" y="1392093"/>
            <a:ext cx="4318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alibri (Основной текст)"/>
              </a:rPr>
              <a:t>Гипотеза 2</a:t>
            </a:r>
            <a:r>
              <a:rPr lang="ru-RU" dirty="0" smtClean="0">
                <a:latin typeface="Calibri (Основной текст)"/>
              </a:rPr>
              <a:t>: количество позиций в заказе определяет возможность курьера взять </a:t>
            </a:r>
            <a:r>
              <a:rPr lang="ru-RU" dirty="0" err="1" smtClean="0">
                <a:latin typeface="Calibri (Основной текст)"/>
              </a:rPr>
              <a:t>мультизаказ</a:t>
            </a:r>
            <a:endParaRPr lang="ru-RU" dirty="0">
              <a:latin typeface="Calibri (Основной текст)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8563" y="2819760"/>
            <a:ext cx="4730783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Среднее количество позиций в </a:t>
            </a:r>
            <a:r>
              <a:rPr lang="ru-RU" altLang="ru-RU" sz="1500" dirty="0" err="1">
                <a:latin typeface="Calibri (Основной текст)"/>
              </a:rPr>
              <a:t>мультизаказах</a:t>
            </a:r>
            <a:r>
              <a:rPr lang="ru-RU" altLang="ru-RU" sz="1500" dirty="0">
                <a:latin typeface="Calibri (Основной текст)"/>
              </a:rPr>
              <a:t>: 4.8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8563" y="3466643"/>
            <a:ext cx="473119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Среднее количество позиций в стандартных заказах: 4.85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8563" y="4380783"/>
            <a:ext cx="47311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C 99% уверенностью не отвергаем нулевую гипотезу и делаем вывод о том, что недостаточно статистических оснований, чтобы утверждать о наличии существенных различий в среднем количестве позиций в заказе по </a:t>
            </a:r>
            <a:r>
              <a:rPr lang="ru-RU" sz="1500" dirty="0" err="1">
                <a:latin typeface="Calibri (Основной текст)"/>
              </a:rPr>
              <a:t>мультизаказам</a:t>
            </a:r>
            <a:r>
              <a:rPr lang="ru-RU" sz="1500" dirty="0">
                <a:latin typeface="Calibri (Основной текст)"/>
              </a:rPr>
              <a:t> и одиночным заказам.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676811" y="1548233"/>
            <a:ext cx="405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Calibri (Основной текст)"/>
              </a:rPr>
              <a:t>Предсказание на основе времени</a:t>
            </a:r>
            <a:endParaRPr lang="ru-RU" b="1" dirty="0">
              <a:latin typeface="Calibri (Основной текст)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00355" y="2807368"/>
            <a:ext cx="5122120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Создадим признак, показывающий прошедшее между двумя соседними заказами время (в разрезе каждого ресторана):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300356" y="3868800"/>
            <a:ext cx="512212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Реализуем работу алгоритма: Алгоритм проверяет, чтобы между двумя заказами прошло меньше 8 минут и при этом предыдущий заказ еще не был включен в </a:t>
            </a:r>
            <a:r>
              <a:rPr lang="ru-RU" sz="1500" dirty="0" err="1">
                <a:latin typeface="Calibri (Основной текст)"/>
              </a:rPr>
              <a:t>мультизаказ</a:t>
            </a:r>
            <a:r>
              <a:rPr lang="ru-RU" sz="1500" dirty="0">
                <a:latin typeface="Calibri (Основной текст)"/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300355" y="5226839"/>
            <a:ext cx="5122120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b="1" dirty="0">
                <a:latin typeface="Calibri (Основной текст)"/>
              </a:rPr>
              <a:t>Считаем метрику: </a:t>
            </a:r>
            <a:r>
              <a:rPr lang="ru-RU" altLang="ru-RU" sz="1500" b="1" dirty="0">
                <a:latin typeface="Calibri (Основной текст)"/>
              </a:rPr>
              <a:t>Доля </a:t>
            </a:r>
            <a:r>
              <a:rPr lang="ru-RU" altLang="ru-RU" sz="1500" b="1" dirty="0" err="1">
                <a:latin typeface="Calibri (Основной текст)"/>
              </a:rPr>
              <a:t>мультизаказов</a:t>
            </a:r>
            <a:r>
              <a:rPr lang="ru-RU" altLang="ru-RU" sz="1500" b="1" dirty="0">
                <a:latin typeface="Calibri (Основной текст)"/>
              </a:rPr>
              <a:t> 54.0% </a:t>
            </a:r>
          </a:p>
          <a:p>
            <a:pPr algn="ctr"/>
            <a:r>
              <a:rPr lang="ru-RU" sz="1500" dirty="0">
                <a:latin typeface="Calibri (Основной текст)"/>
              </a:rPr>
              <a:t> </a:t>
            </a:r>
          </a:p>
        </p:txBody>
      </p:sp>
      <p:sp>
        <p:nvSpPr>
          <p:cNvPr id="16" name="Выгнутая вправо стрелка 15"/>
          <p:cNvSpPr/>
          <p:nvPr/>
        </p:nvSpPr>
        <p:spPr>
          <a:xfrm>
            <a:off x="5124851" y="2891127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  <p:sp>
        <p:nvSpPr>
          <p:cNvPr id="17" name="Выгнутая вправо стрелка 16"/>
          <p:cNvSpPr/>
          <p:nvPr/>
        </p:nvSpPr>
        <p:spPr>
          <a:xfrm>
            <a:off x="5124851" y="3953250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  <p:sp>
        <p:nvSpPr>
          <p:cNvPr id="18" name="Выгнутая вправо стрелка 17"/>
          <p:cNvSpPr/>
          <p:nvPr/>
        </p:nvSpPr>
        <p:spPr>
          <a:xfrm>
            <a:off x="11616743" y="3199783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>
            <a:off x="11590985" y="4554814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8662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34080" y="3159534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Заключение: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2538" y="3869468"/>
            <a:ext cx="11642500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 (Основной текст)"/>
              </a:rPr>
              <a:t>Таким образом, используя алгоритм, основанный на времени, показывает, что ~54% всех заказов могли бы доставляться совместно с другими, что позволило бы значительно понизить затраты на оплату труда курьеров;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latin typeface="Calibri (Основной текст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 (Основной текст)"/>
              </a:rPr>
              <a:t>При этом заказчик может корректировать работу алгоритма в зависимости от целей бизнеса. При желании оптимизировать затраты на доставку, данный способ определения </a:t>
            </a:r>
            <a:r>
              <a:rPr lang="ru-RU" sz="1400" dirty="0" err="1">
                <a:latin typeface="Calibri (Основной текст)"/>
              </a:rPr>
              <a:t>мультизаказа</a:t>
            </a:r>
            <a:r>
              <a:rPr lang="ru-RU" sz="1400" dirty="0">
                <a:latin typeface="Calibri (Основной текст)"/>
              </a:rPr>
              <a:t> по времени достаточно оптимален, однако в том случае, если бизнесу нужно сохранить или повысить </a:t>
            </a:r>
            <a:r>
              <a:rPr lang="ru-RU" sz="1400" dirty="0" err="1">
                <a:latin typeface="Calibri (Основной текст)"/>
              </a:rPr>
              <a:t>retention</a:t>
            </a:r>
            <a:r>
              <a:rPr lang="ru-RU" sz="1400" dirty="0">
                <a:latin typeface="Calibri (Основной текст)"/>
              </a:rPr>
              <a:t> клиентов, имеет смысл разработать политику о формировании </a:t>
            </a:r>
            <a:r>
              <a:rPr lang="ru-RU" sz="1400" dirty="0" err="1">
                <a:latin typeface="Calibri (Основной текст)"/>
              </a:rPr>
              <a:t>мультизаказа</a:t>
            </a:r>
            <a:r>
              <a:rPr lang="ru-RU" sz="1400" dirty="0">
                <a:latin typeface="Calibri (Основной текст)"/>
              </a:rPr>
              <a:t> посредством надстройки времени, прошедшего между заказами, в зависимости от времени дня и его </a:t>
            </a:r>
            <a:r>
              <a:rPr lang="ru-RU" sz="1400" dirty="0" err="1">
                <a:latin typeface="Calibri (Основной текст)"/>
              </a:rPr>
              <a:t>нагруженности</a:t>
            </a:r>
            <a:r>
              <a:rPr lang="ru-RU" sz="1400" dirty="0">
                <a:latin typeface="Calibri (Основной текст)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latin typeface="Calibri (Основной текст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 (Основной текст)"/>
              </a:rPr>
              <a:t>Например, клиенты, заказывающие еду в обеденное время, скорее всего ожидают оперативности доставки, тогда как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может понизить лояльность клиента к сервису из-за относительно долгого ожидания. Таким образом, будет повышен </a:t>
            </a:r>
            <a:r>
              <a:rPr lang="ru-RU" sz="1400" dirty="0" err="1">
                <a:latin typeface="Calibri (Основной текст)"/>
              </a:rPr>
              <a:t>retention</a:t>
            </a:r>
            <a:r>
              <a:rPr lang="ru-RU" sz="1400" dirty="0">
                <a:latin typeface="Calibri (Основной текст)"/>
              </a:rPr>
              <a:t> и будет сохраняться баланс между экономией на затратах на доставку и лояльностью клиентов к нашему сервису.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02547" y="230831"/>
            <a:ext cx="2582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алгоритма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2538" y="902200"/>
            <a:ext cx="11745531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alibri (Основной текст)"/>
              </a:rPr>
              <a:t>1</a:t>
            </a:r>
            <a:r>
              <a:rPr lang="ru-RU" sz="1400" dirty="0">
                <a:latin typeface="Calibri (Основной текст)"/>
              </a:rPr>
              <a:t>) Алгоритм сортирует все заказы по времени (дате) и группирует по ресторанам, поскольку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может быть сформирован из одного и того же ресторана</a:t>
            </a:r>
            <a:br>
              <a:rPr lang="ru-RU" sz="1400" dirty="0">
                <a:latin typeface="Calibri (Основной текст)"/>
              </a:rPr>
            </a:br>
            <a:r>
              <a:rPr lang="ru-RU" sz="1400" dirty="0">
                <a:latin typeface="Calibri (Основной текст)"/>
              </a:rPr>
              <a:t/>
            </a:r>
            <a:br>
              <a:rPr lang="ru-RU" sz="1400" dirty="0">
                <a:latin typeface="Calibri (Основной текст)"/>
              </a:rPr>
            </a:br>
            <a:r>
              <a:rPr lang="ru-RU" sz="1400" dirty="0">
                <a:latin typeface="Calibri (Основной текст)"/>
              </a:rPr>
              <a:t>2) Затем рассчитывается время, прошедшее между двумя последними заказами и полученное значение сравнивается с определенным порогом (например, в нашем случае - 8 мин., что было выявлено статистически)</a:t>
            </a:r>
            <a:br>
              <a:rPr lang="ru-RU" sz="1400" dirty="0">
                <a:latin typeface="Calibri (Основной текст)"/>
              </a:rPr>
            </a:br>
            <a:r>
              <a:rPr lang="ru-RU" sz="1400" dirty="0">
                <a:latin typeface="Calibri (Основной текст)"/>
              </a:rPr>
              <a:t/>
            </a:r>
            <a:br>
              <a:rPr lang="ru-RU" sz="1400" dirty="0">
                <a:latin typeface="Calibri (Основной текст)"/>
              </a:rPr>
            </a:br>
            <a:r>
              <a:rPr lang="ru-RU" sz="1400" dirty="0">
                <a:latin typeface="Calibri (Основной текст)"/>
              </a:rPr>
              <a:t>3) Для того, чтобы в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был сформирован исключительно из двух заказов, алгоритму необходимо убедиться, что один из заказов еще не входит в другой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, иначе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будет сформирован из более чем 2-х заказов, что некорректно</a:t>
            </a:r>
          </a:p>
        </p:txBody>
      </p:sp>
    </p:spTree>
    <p:extLst>
      <p:ext uri="{BB962C8B-B14F-4D97-AF65-F5344CB8AC3E}">
        <p14:creationId xmlns:p14="http://schemas.microsoft.com/office/powerpoint/2010/main" val="163530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563" y="3113513"/>
            <a:ext cx="10515600" cy="5698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 smtClean="0"/>
              <a:t>Спасибо за внимание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336382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680</Words>
  <Application>Microsoft Office PowerPoint</Application>
  <PresentationFormat>Широкоэкранный</PresentationFormat>
  <Paragraphs>51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 (Основной текст)</vt:lpstr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andrei</dc:creator>
  <cp:lastModifiedBy>andrei</cp:lastModifiedBy>
  <cp:revision>13</cp:revision>
  <dcterms:created xsi:type="dcterms:W3CDTF">2020-11-01T16:19:59Z</dcterms:created>
  <dcterms:modified xsi:type="dcterms:W3CDTF">2020-11-01T20:02:09Z</dcterms:modified>
</cp:coreProperties>
</file>