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98"/>
  </p:notesMasterIdLst>
  <p:sldIdLst>
    <p:sldId id="257" r:id="rId4"/>
    <p:sldId id="314" r:id="rId5"/>
    <p:sldId id="354" r:id="rId6"/>
    <p:sldId id="520" r:id="rId7"/>
    <p:sldId id="317" r:id="rId8"/>
    <p:sldId id="319" r:id="rId9"/>
    <p:sldId id="515" r:id="rId10"/>
    <p:sldId id="324" r:id="rId11"/>
    <p:sldId id="320" r:id="rId12"/>
    <p:sldId id="321" r:id="rId13"/>
    <p:sldId id="363" r:id="rId14"/>
    <p:sldId id="364" r:id="rId15"/>
    <p:sldId id="365" r:id="rId16"/>
    <p:sldId id="366" r:id="rId17"/>
    <p:sldId id="367" r:id="rId18"/>
    <p:sldId id="368" r:id="rId19"/>
    <p:sldId id="518" r:id="rId20"/>
    <p:sldId id="369" r:id="rId21"/>
    <p:sldId id="393" r:id="rId22"/>
    <p:sldId id="394" r:id="rId23"/>
    <p:sldId id="370" r:id="rId24"/>
    <p:sldId id="371" r:id="rId25"/>
    <p:sldId id="373" r:id="rId26"/>
    <p:sldId id="392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7" r:id="rId38"/>
    <p:sldId id="389" r:id="rId39"/>
    <p:sldId id="390" r:id="rId40"/>
    <p:sldId id="391" r:id="rId41"/>
    <p:sldId id="516" r:id="rId42"/>
    <p:sldId id="449" r:id="rId43"/>
    <p:sldId id="450" r:id="rId44"/>
    <p:sldId id="451" r:id="rId45"/>
    <p:sldId id="452" r:id="rId46"/>
    <p:sldId id="459" r:id="rId47"/>
    <p:sldId id="519" r:id="rId48"/>
    <p:sldId id="460" r:id="rId49"/>
    <p:sldId id="466" r:id="rId50"/>
    <p:sldId id="464" r:id="rId51"/>
    <p:sldId id="465" r:id="rId52"/>
    <p:sldId id="461" r:id="rId53"/>
    <p:sldId id="462" r:id="rId54"/>
    <p:sldId id="453" r:id="rId55"/>
    <p:sldId id="457" r:id="rId56"/>
    <p:sldId id="454" r:id="rId57"/>
    <p:sldId id="276" r:id="rId58"/>
    <p:sldId id="277" r:id="rId59"/>
    <p:sldId id="278" r:id="rId60"/>
    <p:sldId id="279" r:id="rId61"/>
    <p:sldId id="280" r:id="rId62"/>
    <p:sldId id="281" r:id="rId63"/>
    <p:sldId id="282" r:id="rId64"/>
    <p:sldId id="283" r:id="rId65"/>
    <p:sldId id="284" r:id="rId66"/>
    <p:sldId id="285" r:id="rId67"/>
    <p:sldId id="286" r:id="rId68"/>
    <p:sldId id="287" r:id="rId69"/>
    <p:sldId id="288" r:id="rId70"/>
    <p:sldId id="289" r:id="rId71"/>
    <p:sldId id="290" r:id="rId72"/>
    <p:sldId id="351" r:id="rId73"/>
    <p:sldId id="291" r:id="rId74"/>
    <p:sldId id="292" r:id="rId75"/>
    <p:sldId id="293" r:id="rId76"/>
    <p:sldId id="294" r:id="rId77"/>
    <p:sldId id="295" r:id="rId78"/>
    <p:sldId id="296" r:id="rId79"/>
    <p:sldId id="297" r:id="rId80"/>
    <p:sldId id="298" r:id="rId81"/>
    <p:sldId id="299" r:id="rId82"/>
    <p:sldId id="300" r:id="rId83"/>
    <p:sldId id="301" r:id="rId84"/>
    <p:sldId id="302" r:id="rId85"/>
    <p:sldId id="303" r:id="rId86"/>
    <p:sldId id="352" r:id="rId87"/>
    <p:sldId id="353" r:id="rId88"/>
    <p:sldId id="304" r:id="rId89"/>
    <p:sldId id="305" r:id="rId90"/>
    <p:sldId id="306" r:id="rId91"/>
    <p:sldId id="307" r:id="rId92"/>
    <p:sldId id="308" r:id="rId93"/>
    <p:sldId id="309" r:id="rId94"/>
    <p:sldId id="310" r:id="rId95"/>
    <p:sldId id="311" r:id="rId96"/>
    <p:sldId id="312" r:id="rId9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>
      <p:cViewPr varScale="1">
        <p:scale>
          <a:sx n="86" d="100"/>
          <a:sy n="86" d="100"/>
        </p:scale>
        <p:origin x="141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97" Type="http://schemas.openxmlformats.org/officeDocument/2006/relationships/slide" Target="slides/slide94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4EB797-4273-4714-8BB5-3EF4D9E7BAF7}" type="datetimeFigureOut">
              <a:rPr lang="en-US"/>
              <a:pPr>
                <a:defRPr/>
              </a:pPr>
              <a:t>9/14/2019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90E5EE9-F66B-467A-9536-B454E7F4F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http://www.itcsolutions.eu/wp-content/uploads/2011/08/Example_sketch.jpg</a:t>
            </a:r>
          </a:p>
          <a:p>
            <a:r>
              <a:rPr lang="en-US"/>
              <a:t>http://2.bp.blogspot.com/-e73dNgcojzk/Tl28Ug5sJEI/AAAAAAAAAAM/DVLQh1rTG-M/s1600/activity_task.png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52090F-0F08-407B-A377-13B624C1852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9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/>
              <a:t>Запустить эмулятор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406504-211A-4C6D-A98D-62260242A53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9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244C-E5E1-4E59-B798-BCD10D4DD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2E39C-4BE6-4EDA-9B6E-B083B87E3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D82E-0E0C-42F6-AE65-7EB712E47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244C-E5E1-4E59-B798-BCD10D4DD2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AD51-F136-4F79-9D4E-C225B86844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8C78-45F6-4014-82E2-E69C312625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418B-A026-49E3-A424-FCCBFB9ACA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B4F2-D1BA-4464-8B34-4E40C89C14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80DA-B1E2-4731-926D-BCA670060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DF09-CDC6-46BF-A1CD-3438E633312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D769-0340-4C6E-96EC-D11CB8E25B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AD51-F136-4F79-9D4E-C225B8684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5BB0-D002-487C-B926-BE2AEFA049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2E39C-4BE6-4EDA-9B6E-B083B87E34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D82E-0E0C-42F6-AE65-7EB712E470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1864F-8F7D-420C-98D7-BB92A3236ED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EF6BD-CC0D-4531-A3B6-22B5EA68811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C7899-7AB3-4C97-891B-599CEF97E0D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1269A-94A7-4C85-BC87-64E46B1A04D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B0F4B-A6D0-4ED2-9E94-874135528FE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6BEE2-06BB-4EC6-B22C-3E77E6E5A60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666A3-8EA6-4F44-B94D-4A3B6149712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8C78-45F6-4014-82E2-E69C31262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15430-1222-48B8-90AF-C88B8082FB7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EC1B9-0D61-4081-89F7-D80B9325097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5B054-5748-45B9-A7FA-9E12722FC22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B32A3-F133-485F-BF51-7E00589E44E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418B-A026-49E3-A424-FCCBFB9AC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B4F2-D1BA-4464-8B34-4E40C89C1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80DA-B1E2-4731-926D-BCA670060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DF09-CDC6-46BF-A1CD-3438E6333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D769-0340-4C6E-96EC-D11CB8E25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5BB0-D002-487C-B926-BE2AEFA04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2ABE8-C3C9-4897-AD0D-DD481131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2ABE8-C3C9-4897-AD0D-DD4811314F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67C2B46-EF84-4197-8A13-BD723DEC72B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app/Activity.html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manifest/manifest-intro.html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source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Activity%20%20%20Android%20Developers.htm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os/Bundle.html" TargetMode="Externa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os/Bundle.html" TargetMode="Externa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view/View.html" TargetMode="Externa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view/View.OnClickListener.html" TargetMode="External"/><Relationship Id="rId2" Type="http://schemas.openxmlformats.org/officeDocument/2006/relationships/hyperlink" Target="http://developer.android.com/reference/android/widget/CompoundButton.OnCheckedChangeListener.html" TargetMode="Externa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view/View.OnClickListener.html" TargetMode="External"/><Relationship Id="rId2" Type="http://schemas.openxmlformats.org/officeDocument/2006/relationships/hyperlink" Target="http://developer.android.com/reference/android/widget/CompoundButton.OnCheckedChangeListener.html" TargetMode="Externa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view/View.OnClickListener.html" TargetMode="External"/><Relationship Id="rId2" Type="http://schemas.openxmlformats.org/officeDocument/2006/relationships/hyperlink" Target="http://developer.android.com/reference/android/widget/RadioGroup.OnCheckedChangeListener.html" TargetMode="Externa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view/View.html" TargetMode="External"/><Relationship Id="rId2" Type="http://schemas.openxmlformats.org/officeDocument/2006/relationships/hyperlink" Target="http://developer.android.com/reference/android/view/LayoutInflater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developer.android.com/reference/android/view/Menu.html" TargetMode="External"/><Relationship Id="rId5" Type="http://schemas.openxmlformats.org/officeDocument/2006/relationships/hyperlink" Target="http://developer.android.com/reference/android/view/MenuInflater.html" TargetMode="External"/><Relationship Id="rId4" Type="http://schemas.openxmlformats.org/officeDocument/2006/relationships/hyperlink" Target="http://developer.android.com/reference/android/view/ViewGroup.html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graphics/drawable/Drawable.html" TargetMode="External"/><Relationship Id="rId2" Type="http://schemas.openxmlformats.org/officeDocument/2006/relationships/hyperlink" Target="http://developer.android.com/reference/android/content/res/Resources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developer.android.com/reference/android/content/res/XmlResourceParser.html" TargetMode="External"/><Relationship Id="rId5" Type="http://schemas.openxmlformats.org/officeDocument/2006/relationships/hyperlink" Target="http://developer.android.com/reference/java/lang/Object.html" TargetMode="External"/><Relationship Id="rId4" Type="http://schemas.openxmlformats.org/officeDocument/2006/relationships/hyperlink" Target="http://developer.android.com/reference/java/lang/String.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java/lang/String.html" TargetMode="External"/><Relationship Id="rId2" Type="http://schemas.openxmlformats.org/officeDocument/2006/relationships/hyperlink" Target="http://developer.android.com/reference/android/content/SharedPreferences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eveloper.android.com/reference/android/preference/PreferenceManager.html#getDefaultSharedPreferences(android.content.Context)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o.org/iso/en/prods-services/iso3166ma/02iso-3166-code-lists/list-en1.html" TargetMode="External"/><Relationship Id="rId2" Type="http://schemas.openxmlformats.org/officeDocument/2006/relationships/hyperlink" Target="http://www.loc.gov/standards/iso639-2/php/code_list.php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resources/providing-resources.html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Проектирование мобильных приложений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886200"/>
            <a:ext cx="6624736" cy="766763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Android: Activity, </a:t>
            </a:r>
            <a:r>
              <a:rPr lang="ru-RU" dirty="0"/>
              <a:t>Альтернативные ресурсы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1525F-AE57-4A7E-A114-4C830DD60F49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 dirty="0"/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6278563" y="4581525"/>
            <a:ext cx="2335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ru-RU">
                <a:latin typeface="Calibri" pitchFamily="34" charset="0"/>
              </a:rPr>
              <a:t>Кузнецов</a:t>
            </a:r>
            <a:endParaRPr lang="en-US">
              <a:latin typeface="Calibri" pitchFamily="34" charset="0"/>
            </a:endParaRPr>
          </a:p>
          <a:p>
            <a:pPr algn="r"/>
            <a:r>
              <a:rPr lang="ru-RU">
                <a:latin typeface="Calibri" pitchFamily="34" charset="0"/>
              </a:rPr>
              <a:t>Андрей Николаевич</a:t>
            </a:r>
          </a:p>
        </p:txBody>
      </p:sp>
      <p:sp>
        <p:nvSpPr>
          <p:cNvPr id="3080" name="TextBox 7"/>
          <p:cNvSpPr txBox="1">
            <a:spLocks noChangeArrowheads="1"/>
          </p:cNvSpPr>
          <p:nvPr/>
        </p:nvSpPr>
        <p:spPr bwMode="auto">
          <a:xfrm>
            <a:off x="2411413" y="5445125"/>
            <a:ext cx="44021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>
                <a:latin typeface="Calibri" pitchFamily="34" charset="0"/>
              </a:rPr>
              <a:t>Санкт-Петербургский Государственный</a:t>
            </a:r>
          </a:p>
          <a:p>
            <a:pPr algn="ctr"/>
            <a:r>
              <a:rPr lang="ru-RU">
                <a:latin typeface="Calibri" pitchFamily="34" charset="0"/>
              </a:rPr>
              <a:t>Политехнический Университет</a:t>
            </a: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./layout/*</a:t>
            </a:r>
          </a:p>
          <a:p>
            <a:r>
              <a:rPr lang="en-US"/>
              <a:t>./menu/*</a:t>
            </a:r>
          </a:p>
          <a:p>
            <a:r>
              <a:rPr lang="en-US"/>
              <a:t>./raw/*</a:t>
            </a:r>
          </a:p>
          <a:p>
            <a:r>
              <a:rPr lang="en-US"/>
              <a:t>./values/*</a:t>
            </a:r>
          </a:p>
          <a:p>
            <a:pPr lvl="1"/>
            <a:r>
              <a:rPr lang="en-US"/>
              <a:t>arrays.xml</a:t>
            </a:r>
          </a:p>
          <a:p>
            <a:pPr lvl="1"/>
            <a:r>
              <a:rPr lang="en-US"/>
              <a:t>colors.xml</a:t>
            </a:r>
          </a:p>
          <a:p>
            <a:pPr lvl="1"/>
            <a:r>
              <a:rPr lang="en-US"/>
              <a:t>dimens.xml</a:t>
            </a:r>
          </a:p>
          <a:p>
            <a:pPr lvl="1"/>
            <a:r>
              <a:rPr lang="en-US"/>
              <a:t>strings.xml</a:t>
            </a:r>
          </a:p>
          <a:p>
            <a:pPr lvl="1"/>
            <a:r>
              <a:rPr lang="en-US"/>
              <a:t>styles.xml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E66C-B800-4E52-8727-AD67E18A585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Activities in android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7DF86E-C0A2-45DA-85D1-9C653589FC13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</p:spTree>
    <p:extLst>
      <p:ext uri="{BB962C8B-B14F-4D97-AF65-F5344CB8AC3E}">
        <p14:creationId xmlns:p14="http://schemas.microsoft.com/office/powerpoint/2010/main" val="223473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Activity</a:t>
            </a:r>
            <a:endParaRPr lang="en-US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“An activity is a single, focused thing that the user can do. Almost all activities interact with the user, so the Activity class takes care of creating a window for you in which you can place your UI” - </a:t>
            </a:r>
            <a:r>
              <a:rPr lang="en-US">
                <a:hlinkClick r:id="rId2"/>
              </a:rPr>
              <a:t>http://developer.android.com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A5F45-FB5E-4349-8D41-579458D848A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4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Activity</a:t>
            </a:r>
            <a:br>
              <a:rPr lang="ru-RU" b="1"/>
            </a:br>
            <a:r>
              <a:rPr lang="ru-RU" b="1"/>
              <a:t>(с т.з. пользователя)</a:t>
            </a:r>
            <a:endParaRPr lang="en-US"/>
          </a:p>
        </p:txBody>
      </p:sp>
      <p:sp>
        <p:nvSpPr>
          <p:cNvPr id="11267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Окно, обладающее определенными свойствами:</a:t>
            </a:r>
          </a:p>
          <a:p>
            <a:pPr lvl="1"/>
            <a:r>
              <a:rPr lang="ru-RU"/>
              <a:t>Может открываться поверх другого окна</a:t>
            </a:r>
          </a:p>
          <a:p>
            <a:pPr lvl="1"/>
            <a:r>
              <a:rPr lang="ru-RU"/>
              <a:t>При нажатии на кнопку </a:t>
            </a:r>
            <a:r>
              <a:rPr lang="en-US"/>
              <a:t>“back” </a:t>
            </a:r>
            <a:r>
              <a:rPr lang="ru-RU"/>
              <a:t>закрывается, и становится видно предыдущее окно в стеке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D02D3-EFFA-4FCA-9A66-408223C0775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1271" name="Picture 13" descr="D:\SPBSTU\Android\lectures-2015\activity_ta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5600" y="4149725"/>
            <a:ext cx="2857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14" descr="D:\SPBSTU\Android\lectures-2015\activit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913" y="4149725"/>
            <a:ext cx="2782887" cy="214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7404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Activity</a:t>
            </a:r>
            <a:br>
              <a:rPr lang="ru-RU" b="1"/>
            </a:br>
            <a:r>
              <a:rPr lang="ru-RU" b="1"/>
              <a:t>(с т.з. программиста)</a:t>
            </a:r>
            <a:endParaRPr lang="en-US"/>
          </a:p>
        </p:txBody>
      </p:sp>
      <p:sp>
        <p:nvSpPr>
          <p:cNvPr id="12291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CFA25-435E-4908-B358-5DAAE512A1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67C398-3D75-474E-9903-0A457D6E9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924" y="3062962"/>
            <a:ext cx="7810151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android.app.Activity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http://developer.android.com/reference/android/app/Activity.html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06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Activity</a:t>
            </a:r>
            <a:br>
              <a:rPr lang="ru-RU" b="1" dirty="0"/>
            </a:br>
            <a:r>
              <a:rPr lang="ru-RU" b="1" dirty="0"/>
              <a:t>(Объявление в манифесте)</a:t>
            </a:r>
            <a:endParaRPr lang="en-US" dirty="0"/>
          </a:p>
        </p:txBody>
      </p:sp>
      <p:sp>
        <p:nvSpPr>
          <p:cNvPr id="12291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См.</a:t>
            </a:r>
          </a:p>
          <a:p>
            <a:pPr lvl="1"/>
            <a:r>
              <a:rPr lang="en-US" dirty="0">
                <a:hlinkClick r:id="rId2"/>
              </a:rPr>
              <a:t>http://developer.android.com/guide/topics/manifest/manifest-intro.html</a:t>
            </a: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CFA25-435E-4908-B358-5DAAE512A1D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1560" y="3933056"/>
            <a:ext cx="8023030" cy="1883799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&lt;manifest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. . .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. . .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&lt;application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. . .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&lt;activity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android:name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com.example.project.MyActivity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    . . .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&lt;/application&gt;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&lt;/manifest&gt;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72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Activity</a:t>
            </a:r>
            <a:br>
              <a:rPr lang="ru-RU" b="1"/>
            </a:br>
            <a:r>
              <a:rPr lang="ru-RU" b="1"/>
              <a:t>(с т.з. программиста)</a:t>
            </a:r>
            <a:endParaRPr lang="en-US"/>
          </a:p>
        </p:txBody>
      </p:sp>
      <p:sp>
        <p:nvSpPr>
          <p:cNvPr id="13315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Activity</a:t>
            </a:r>
            <a:r>
              <a:rPr lang="ru-RU" b="1" dirty="0"/>
              <a:t> – не есть </a:t>
            </a:r>
            <a:r>
              <a:rPr lang="en-US" b="1" dirty="0"/>
              <a:t>UI</a:t>
            </a:r>
          </a:p>
          <a:p>
            <a:pPr lvl="1"/>
            <a:r>
              <a:rPr lang="ru-RU" dirty="0"/>
              <a:t>Скорее, контейнер, который может содержать </a:t>
            </a:r>
            <a:r>
              <a:rPr lang="en-US" dirty="0"/>
              <a:t>UI (</a:t>
            </a:r>
            <a:r>
              <a:rPr lang="en-US" dirty="0" err="1"/>
              <a:t>android.view.View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UI </a:t>
            </a:r>
            <a:r>
              <a:rPr lang="ru-RU" dirty="0"/>
              <a:t>обычно задается ресурсом типа </a:t>
            </a:r>
            <a:r>
              <a:rPr lang="en-US" dirty="0"/>
              <a:t>layout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1B654-F4CB-4FA0-B600-EF8DB1B8506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15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Activity</a:t>
            </a:r>
            <a:br>
              <a:rPr lang="ru-RU" b="1" dirty="0"/>
            </a:br>
            <a:r>
              <a:rPr lang="ru-RU" b="1" dirty="0"/>
              <a:t>Отображение </a:t>
            </a:r>
            <a:r>
              <a:rPr lang="en-US" b="1" dirty="0"/>
              <a:t>UI</a:t>
            </a:r>
            <a:endParaRPr lang="en-US" dirty="0"/>
          </a:p>
        </p:txBody>
      </p:sp>
      <p:sp>
        <p:nvSpPr>
          <p:cNvPr id="13315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public void </a:t>
            </a:r>
            <a:r>
              <a:rPr lang="en-US" b="1" dirty="0" err="1"/>
              <a:t>setContentView</a:t>
            </a:r>
            <a:r>
              <a:rPr lang="en-US" b="1" dirty="0"/>
              <a:t> (int </a:t>
            </a:r>
            <a:r>
              <a:rPr lang="en-US" b="1" dirty="0" err="1"/>
              <a:t>layoutResID</a:t>
            </a:r>
            <a:r>
              <a:rPr lang="en-US" b="1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public void </a:t>
            </a:r>
            <a:r>
              <a:rPr lang="en-US" dirty="0" err="1"/>
              <a:t>setContentView</a:t>
            </a:r>
            <a:r>
              <a:rPr lang="en-US" dirty="0"/>
              <a:t> (View view)</a:t>
            </a:r>
          </a:p>
          <a:p>
            <a:r>
              <a:rPr lang="en-US" dirty="0"/>
              <a:t>public void </a:t>
            </a:r>
            <a:r>
              <a:rPr lang="en-US" dirty="0" err="1"/>
              <a:t>setContentView</a:t>
            </a:r>
            <a:r>
              <a:rPr lang="en-US" dirty="0"/>
              <a:t> (View </a:t>
            </a:r>
            <a:r>
              <a:rPr lang="en-US" dirty="0" err="1"/>
              <a:t>view</a:t>
            </a:r>
            <a:r>
              <a:rPr lang="en-US" dirty="0"/>
              <a:t>, </a:t>
            </a:r>
            <a:r>
              <a:rPr lang="en-US" dirty="0" err="1"/>
              <a:t>ViewGroup.LayoutParams</a:t>
            </a:r>
            <a:r>
              <a:rPr lang="en-US" dirty="0"/>
              <a:t> params)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1B654-F4CB-4FA0-B600-EF8DB1B8506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AC08A38-AF2C-445E-9153-B43C58AE9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643" y="2204864"/>
            <a:ext cx="5974713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59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Жизненный Цикл </a:t>
            </a:r>
            <a:r>
              <a:rPr lang="en-US"/>
              <a:t>Activity</a:t>
            </a:r>
            <a:r>
              <a:rPr lang="ru-RU"/>
              <a:t> (1)</a:t>
            </a:r>
            <a:endParaRPr lang="en-US"/>
          </a:p>
        </p:txBody>
      </p:sp>
      <p:pic>
        <p:nvPicPr>
          <p:cNvPr id="14339" name="Picture 3" descr="D:\SPBSTU\Android\basic-lifecycle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2028825"/>
            <a:ext cx="8229600" cy="3668713"/>
          </a:xfrm>
          <a:noFill/>
        </p:spPr>
      </p:pic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00937-A94A-485C-A637-20C0300F9A1B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</p:spTree>
    <p:extLst>
      <p:ext uri="{BB962C8B-B14F-4D97-AF65-F5344CB8AC3E}">
        <p14:creationId xmlns:p14="http://schemas.microsoft.com/office/powerpoint/2010/main" val="2031017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D:\SPBSTU\Android\basic-lifecyc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6059" y="2060848"/>
            <a:ext cx="6003925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Состояния</a:t>
            </a:r>
            <a:r>
              <a:rPr lang="en-US" dirty="0"/>
              <a:t> Activity</a:t>
            </a:r>
          </a:p>
        </p:txBody>
      </p:sp>
      <p:sp>
        <p:nvSpPr>
          <p:cNvPr id="20485" name="TextBox 3"/>
          <p:cNvSpPr txBox="1">
            <a:spLocks noChangeArrowheads="1"/>
          </p:cNvSpPr>
          <p:nvPr/>
        </p:nvSpPr>
        <p:spPr bwMode="auto">
          <a:xfrm>
            <a:off x="468313" y="6092825"/>
            <a:ext cx="7331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alibri" pitchFamily="34" charset="0"/>
              </a:rPr>
              <a:t>http://developer.android.com/training/basics/activity-lifecycle/starting.html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3A78F-2F1E-4876-9AA9-3FA112FF17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3645024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prstClr val="black"/>
                </a:solidFill>
              </a:rPr>
              <a:t>Не видна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2709614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prstClr val="black"/>
                </a:solidFill>
              </a:rPr>
              <a:t>Частично видна,</a:t>
            </a:r>
          </a:p>
          <a:p>
            <a:r>
              <a:rPr lang="ru-RU" dirty="0">
                <a:solidFill>
                  <a:prstClr val="black"/>
                </a:solidFill>
              </a:rPr>
              <a:t>Не активна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2124258"/>
            <a:ext cx="1831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prstClr val="black"/>
                </a:solidFill>
              </a:rPr>
              <a:t>Видна, активна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95736" y="2925638"/>
            <a:ext cx="165618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195736" y="2205558"/>
            <a:ext cx="24482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195736" y="3717032"/>
            <a:ext cx="108012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4221782"/>
            <a:ext cx="176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prstClr val="black"/>
                </a:solidFill>
              </a:rPr>
              <a:t>Не существует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195736" y="4293790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44008" y="1916832"/>
            <a:ext cx="2736304" cy="72008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23928" y="2780928"/>
            <a:ext cx="4320480" cy="64807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47864" y="3573016"/>
            <a:ext cx="5472608" cy="50405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59832" y="4149080"/>
            <a:ext cx="5940152" cy="64807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76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1CE3A-8FE6-4CA7-A195-06B34B4A03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850" y="-17463"/>
            <a:ext cx="8532813" cy="6831013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D:\SPBSTU\Android\basic-lifecyc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060848"/>
            <a:ext cx="6003925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Состояния</a:t>
            </a:r>
            <a:r>
              <a:rPr lang="en-US" dirty="0"/>
              <a:t> Activity</a:t>
            </a:r>
          </a:p>
        </p:txBody>
      </p:sp>
      <p:sp>
        <p:nvSpPr>
          <p:cNvPr id="20485" name="TextBox 3"/>
          <p:cNvSpPr txBox="1">
            <a:spLocks noChangeArrowheads="1"/>
          </p:cNvSpPr>
          <p:nvPr/>
        </p:nvSpPr>
        <p:spPr bwMode="auto">
          <a:xfrm>
            <a:off x="468313" y="6092825"/>
            <a:ext cx="7331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alibri" pitchFamily="34" charset="0"/>
              </a:rPr>
              <a:t>http://developer.android.com/training/basics/activity-lifecycle/starting.html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3A78F-2F1E-4876-9AA9-3FA112FF17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18" name="Parallelogram 17"/>
          <p:cNvSpPr/>
          <p:nvPr/>
        </p:nvSpPr>
        <p:spPr>
          <a:xfrm>
            <a:off x="2187501" y="2852936"/>
            <a:ext cx="2592288" cy="1224136"/>
          </a:xfrm>
          <a:prstGeom prst="parallelogram">
            <a:avLst>
              <a:gd name="adj" fmla="val 98518"/>
            </a:avLst>
          </a:prstGeom>
          <a:solidFill>
            <a:schemeClr val="accent2">
              <a:alpha val="1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Parallelogram 18"/>
          <p:cNvSpPr/>
          <p:nvPr/>
        </p:nvSpPr>
        <p:spPr>
          <a:xfrm flipH="1">
            <a:off x="3771677" y="2132856"/>
            <a:ext cx="3312368" cy="1944216"/>
          </a:xfrm>
          <a:prstGeom prst="parallelogram">
            <a:avLst>
              <a:gd name="adj" fmla="val 98518"/>
            </a:avLst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55453" y="4149080"/>
            <a:ext cx="5940152" cy="64807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4248" y="2494637"/>
            <a:ext cx="152060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solidFill>
                  <a:prstClr val="white"/>
                </a:solidFill>
              </a:rPr>
              <a:t>Стабильные</a:t>
            </a:r>
          </a:p>
          <a:p>
            <a:r>
              <a:rPr lang="ru-RU" dirty="0">
                <a:solidFill>
                  <a:prstClr val="white"/>
                </a:solidFill>
              </a:rPr>
              <a:t> состояния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2494637"/>
            <a:ext cx="1589025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solidFill>
                  <a:prstClr val="white"/>
                </a:solidFill>
              </a:rPr>
              <a:t>Переходные </a:t>
            </a:r>
          </a:p>
          <a:p>
            <a:r>
              <a:rPr lang="ru-RU" dirty="0">
                <a:solidFill>
                  <a:prstClr val="white"/>
                </a:solidFill>
              </a:rPr>
              <a:t>состояния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6" name="Straight Connector 25"/>
          <p:cNvCxnSpPr>
            <a:stCxn id="22" idx="3"/>
          </p:cNvCxnSpPr>
          <p:nvPr/>
        </p:nvCxnSpPr>
        <p:spPr>
          <a:xfrm>
            <a:off x="2272593" y="2817803"/>
            <a:ext cx="643223" cy="4671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1"/>
          </p:cNvCxnSpPr>
          <p:nvPr/>
        </p:nvCxnSpPr>
        <p:spPr>
          <a:xfrm flipH="1">
            <a:off x="6300192" y="2817803"/>
            <a:ext cx="504056" cy="467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236296" y="3140968"/>
            <a:ext cx="0" cy="10081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550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Жизненный Цикл </a:t>
            </a:r>
            <a:r>
              <a:rPr lang="en-US"/>
              <a:t>Activity</a:t>
            </a:r>
            <a:r>
              <a:rPr lang="ru-RU"/>
              <a:t> (2)</a:t>
            </a:r>
            <a:endParaRPr lang="en-US"/>
          </a:p>
        </p:txBody>
      </p:sp>
      <p:pic>
        <p:nvPicPr>
          <p:cNvPr id="15363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813050" y="1600200"/>
            <a:ext cx="3517900" cy="4525963"/>
          </a:xfrm>
        </p:spPr>
      </p:pic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27843-D7A5-4B69-8845-FEB438D048EF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</p:spTree>
    <p:extLst>
      <p:ext uri="{BB962C8B-B14F-4D97-AF65-F5344CB8AC3E}">
        <p14:creationId xmlns:p14="http://schemas.microsoft.com/office/powerpoint/2010/main" val="3599584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B0457-E60C-498F-9FEF-70AB725C717B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pic>
        <p:nvPicPr>
          <p:cNvPr id="16390" name="Picture 3" descr="D:\SPBSTU\Android\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3213100"/>
            <a:ext cx="6003925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1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30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Жизненный цикл </a:t>
            </a:r>
            <a:r>
              <a:rPr lang="en-US"/>
              <a:t>Activity</a:t>
            </a:r>
            <a:r>
              <a:rPr lang="ru-RU"/>
              <a:t>: </a:t>
            </a:r>
            <a:br>
              <a:rPr lang="ru-RU"/>
            </a:br>
            <a:r>
              <a:rPr lang="ru-RU"/>
              <a:t>почему это важно?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Приложение не должно «падать», когда пользователь получает входящий звонок или переключается на другое приложение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Приложение не должно потреблять важные системные ресурсы, когда пользователь не взаимодействует с ним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Приложение не должно терять состояние, когда пользователь покидает приложение, а потом возвращается в него обратно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Приложение не должно терять состояние или «падать», когда пользователь вращает экран.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402C6C-408B-4BB7-918B-519266BEFBD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</p:spTree>
    <p:extLst>
      <p:ext uri="{BB962C8B-B14F-4D97-AF65-F5344CB8AC3E}">
        <p14:creationId xmlns:p14="http://schemas.microsoft.com/office/powerpoint/2010/main" val="2942807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ВОПРОС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ru-RU" sz="4400" dirty="0">
              <a:solidFill>
                <a:srgbClr val="FF0000"/>
              </a:solidFill>
            </a:endParaRPr>
          </a:p>
          <a:p>
            <a:pPr algn="ctr">
              <a:buNone/>
            </a:pPr>
            <a:endParaRPr lang="ru-RU" sz="4400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ru-RU" sz="4400" dirty="0">
                <a:solidFill>
                  <a:srgbClr val="FF0000"/>
                </a:solidFill>
              </a:rPr>
              <a:t>Повторите последнюю фразу преподавателя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51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3A9DE0-1AAE-48C3-841B-4E8D4E8A0F8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pic>
        <p:nvPicPr>
          <p:cNvPr id="22534" name="Picture 3" descr="D:\SPBSTU\Android\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3213100"/>
            <a:ext cx="6003925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11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onCreate/onDestroy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onCreate</a:t>
            </a:r>
          </a:p>
          <a:p>
            <a:pPr lvl="1" eaLnBrk="1" hangingPunct="1"/>
            <a:r>
              <a:rPr lang="ru-RU"/>
              <a:t>Логика, выполняющаяся только 1 раз за всю жизнь </a:t>
            </a:r>
            <a:r>
              <a:rPr lang="en-US"/>
              <a:t>Activity: </a:t>
            </a:r>
            <a:r>
              <a:rPr lang="ru-RU"/>
              <a:t>создание </a:t>
            </a:r>
            <a:r>
              <a:rPr lang="en-US"/>
              <a:t>UI, </a:t>
            </a:r>
            <a:r>
              <a:rPr lang="ru-RU"/>
              <a:t>инстанциирование членов класса и т.п.</a:t>
            </a:r>
          </a:p>
          <a:p>
            <a:pPr eaLnBrk="1" hangingPunct="1"/>
            <a:r>
              <a:rPr lang="en-US"/>
              <a:t>onDestroy</a:t>
            </a:r>
          </a:p>
          <a:p>
            <a:pPr lvl="1" eaLnBrk="1" hangingPunct="1"/>
            <a:r>
              <a:rPr lang="ru-RU"/>
              <a:t>Остановка потоков и освобождение прочих ресурсов, занятых/созданных в </a:t>
            </a:r>
            <a:r>
              <a:rPr lang="en-US"/>
              <a:t>onCreate</a:t>
            </a:r>
            <a:endParaRPr lang="ru-RU"/>
          </a:p>
          <a:p>
            <a:pPr lvl="1" eaLnBrk="1" hangingPunct="1"/>
            <a:r>
              <a:rPr lang="ru-RU"/>
              <a:t>Обычно перегружать не требуется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2CA2FB-F625-4DD0-B411-D1D860CCADBD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87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7AC847-992F-433A-A9C0-5AE5127AF046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pic>
        <p:nvPicPr>
          <p:cNvPr id="24582" name="Picture 3" descr="D:\SPBSTU\Android\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3213100"/>
            <a:ext cx="6003925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35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onResume/onPause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/>
              <a:t>onPause</a:t>
            </a:r>
            <a:r>
              <a:rPr lang="en-US" dirty="0"/>
              <a:t> – </a:t>
            </a:r>
            <a:r>
              <a:rPr lang="ru-RU" dirty="0"/>
              <a:t>остановить все процесы и сервисы, потребляющие </a:t>
            </a:r>
            <a:r>
              <a:rPr lang="en-US" dirty="0"/>
              <a:t>CPU </a:t>
            </a:r>
            <a:r>
              <a:rPr lang="ru-RU" dirty="0"/>
              <a:t>и батарею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ru-RU" dirty="0"/>
              <a:t>Остановить анимацию и прочие действия потребляющие большое время </a:t>
            </a:r>
            <a:r>
              <a:rPr lang="en-US" dirty="0"/>
              <a:t>CPU</a:t>
            </a:r>
            <a:endParaRPr lang="ru-RU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ru-RU" dirty="0"/>
              <a:t>Освободить системные ресурсы: </a:t>
            </a:r>
            <a:r>
              <a:rPr lang="en-US" dirty="0"/>
              <a:t>broadcast receivers, handles to sensors (like GPS), </a:t>
            </a:r>
            <a:r>
              <a:rPr lang="ru-RU" dirty="0"/>
              <a:t>и прочие сенсоры, которые могут сократить время жизни батареи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В реализации метода </a:t>
            </a:r>
            <a:r>
              <a:rPr lang="en-US" dirty="0" err="1"/>
              <a:t>onPause</a:t>
            </a:r>
            <a:r>
              <a:rPr lang="en-US" dirty="0"/>
              <a:t> </a:t>
            </a:r>
            <a:r>
              <a:rPr lang="ru-RU" dirty="0"/>
              <a:t>избегать ресурсоемких действий (например, запись в БД)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ru-RU" dirty="0"/>
              <a:t>Такие действия лучше проводить в </a:t>
            </a:r>
            <a:r>
              <a:rPr lang="en-US" dirty="0" err="1"/>
              <a:t>onStop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FAE1C-1F50-474C-AECA-CCAA7087E6A4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05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onResume/onPause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onResume</a:t>
            </a:r>
          </a:p>
          <a:p>
            <a:pPr lvl="1" eaLnBrk="1" hangingPunct="1"/>
            <a:r>
              <a:rPr lang="ru-RU"/>
              <a:t>Инициализировать/создать ресурсы, освобожденные в </a:t>
            </a:r>
            <a:r>
              <a:rPr lang="en-US"/>
              <a:t>onPause (</a:t>
            </a:r>
            <a:r>
              <a:rPr lang="ru-RU"/>
              <a:t>анимация, сенсоры, </a:t>
            </a:r>
            <a:r>
              <a:rPr lang="en-US"/>
              <a:t>broadcast receivers </a:t>
            </a:r>
            <a:r>
              <a:rPr lang="ru-RU"/>
              <a:t>и т.п.)</a:t>
            </a:r>
          </a:p>
          <a:p>
            <a:pPr lvl="1" eaLnBrk="1" hangingPunct="1"/>
            <a:r>
              <a:rPr lang="ru-RU"/>
              <a:t>Инициализировать/создать ресурсы, которые должны быть обновлены перед тем, как </a:t>
            </a:r>
            <a:r>
              <a:rPr lang="en-US"/>
              <a:t>Activity </a:t>
            </a:r>
            <a:r>
              <a:rPr lang="ru-RU"/>
              <a:t>начнет работать</a:t>
            </a:r>
            <a:r>
              <a:rPr lang="en-US"/>
              <a:t> </a:t>
            </a:r>
            <a:endParaRPr lang="ru-RU"/>
          </a:p>
          <a:p>
            <a:pPr lvl="2" eaLnBrk="1" hangingPunct="1"/>
            <a:r>
              <a:rPr lang="ru-RU"/>
              <a:t>Например, обновить громкость звука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FC2855-E7E9-4B90-BC58-2C86745939C7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4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 предыдущих лекциях...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DE086-2415-4DA3-939B-4B4C2D1C03D2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pic>
        <p:nvPicPr>
          <p:cNvPr id="7174" name="Picture 13" descr="Android framework detail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28775" y="1820863"/>
            <a:ext cx="5886450" cy="4084637"/>
          </a:xfrm>
          <a:noFill/>
        </p:spPr>
      </p:pic>
      <p:sp>
        <p:nvSpPr>
          <p:cNvPr id="7175" name="TextBox 5"/>
          <p:cNvSpPr txBox="1">
            <a:spLocks noChangeArrowheads="1"/>
          </p:cNvSpPr>
          <p:nvPr/>
        </p:nvSpPr>
        <p:spPr bwMode="auto">
          <a:xfrm>
            <a:off x="971550" y="6021388"/>
            <a:ext cx="676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See </a:t>
            </a:r>
            <a:r>
              <a:rPr lang="en-US">
                <a:latin typeface="Calibri" pitchFamily="34" charset="0"/>
                <a:hlinkClick r:id="rId3"/>
              </a:rPr>
              <a:t>https://source.android.com/source/index.html</a:t>
            </a:r>
            <a:r>
              <a:rPr lang="en-US"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1B2A2-0FF6-4A47-8D9E-DD2913D9753D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pic>
        <p:nvPicPr>
          <p:cNvPr id="27654" name="Picture 3" descr="D:\SPBSTU\Android\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3213100"/>
            <a:ext cx="6003925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6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onStop/onRestart/onStart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onStop</a:t>
            </a:r>
          </a:p>
          <a:p>
            <a:pPr lvl="1" eaLnBrk="1" hangingPunct="1"/>
            <a:r>
              <a:rPr lang="ru-RU"/>
              <a:t>Освободить все системные ресурсы, которые не требуются </a:t>
            </a:r>
            <a:r>
              <a:rPr lang="en-US"/>
              <a:t>Activity, </a:t>
            </a:r>
            <a:r>
              <a:rPr lang="ru-RU"/>
              <a:t>когда она не видна на экране</a:t>
            </a:r>
          </a:p>
          <a:p>
            <a:pPr lvl="1" eaLnBrk="1" hangingPunct="1"/>
            <a:r>
              <a:rPr lang="ru-RU"/>
              <a:t>Выполнение больших ресурсоемких операций по остановке </a:t>
            </a:r>
            <a:r>
              <a:rPr lang="en-US"/>
              <a:t>Activity (</a:t>
            </a:r>
            <a:r>
              <a:rPr lang="ru-RU"/>
              <a:t>например, запись данных в БД</a:t>
            </a:r>
            <a:r>
              <a:rPr lang="en-US"/>
              <a:t>)</a:t>
            </a:r>
            <a:endParaRPr lang="ru-RU"/>
          </a:p>
          <a:p>
            <a:pPr eaLnBrk="1" hangingPunct="1"/>
            <a:r>
              <a:rPr lang="en-US"/>
              <a:t>onStart</a:t>
            </a:r>
          </a:p>
          <a:p>
            <a:pPr lvl="1" eaLnBrk="1" hangingPunct="1"/>
            <a:r>
              <a:rPr lang="ru-RU"/>
              <a:t>Создать/захватить ресурсы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24B15-BBFF-4EBA-87B4-ECEBB10EB3A8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76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onStop/onRestart/onStart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onRestart</a:t>
            </a:r>
          </a:p>
          <a:p>
            <a:pPr lvl="1" eaLnBrk="1" hangingPunct="1"/>
            <a:r>
              <a:rPr lang="ru-RU"/>
              <a:t>Используется крайне редко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D64D8-E3FA-472F-9903-C9EF7550FCA7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7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1B6E4F-461E-4386-AF76-C15E96583940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pic>
        <p:nvPicPr>
          <p:cNvPr id="30726" name="Picture 3" descr="D:\SPBSTU\Android\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3213100"/>
            <a:ext cx="6003925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84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Recreating an Activity</a:t>
            </a:r>
          </a:p>
        </p:txBody>
      </p:sp>
      <p:pic>
        <p:nvPicPr>
          <p:cNvPr id="31747" name="Content Placeholder 6" descr="basic-lifecycle-savest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81050" y="2060575"/>
            <a:ext cx="7581900" cy="3605213"/>
          </a:xfrm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F1A229-96DE-446D-8087-AA6D512323EB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1751" name="TextBox 7"/>
          <p:cNvSpPr txBox="1">
            <a:spLocks noChangeArrowheads="1"/>
          </p:cNvSpPr>
          <p:nvPr/>
        </p:nvSpPr>
        <p:spPr bwMode="auto">
          <a:xfrm>
            <a:off x="2987675" y="3429000"/>
            <a:ext cx="5865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alibri" pitchFamily="34" charset="0"/>
              </a:rPr>
              <a:t>Not</a:t>
            </a:r>
            <a:r>
              <a:rPr lang="en-US" sz="3600" dirty="0">
                <a:solidFill>
                  <a:srgbClr val="FF0000"/>
                </a:solidFill>
                <a:latin typeface="Calibri" pitchFamily="34" charset="0"/>
              </a:rPr>
              <a:t> activity lifecycle callbacks</a:t>
            </a:r>
            <a:r>
              <a:rPr lang="ru-RU" sz="3600" dirty="0">
                <a:solidFill>
                  <a:srgbClr val="FF0000"/>
                </a:solidFill>
                <a:latin typeface="Calibri" pitchFamily="34" charset="0"/>
              </a:rPr>
              <a:t>!</a:t>
            </a:r>
            <a:endParaRPr lang="en-US" sz="3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77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onRestoreInstanceState</a:t>
            </a:r>
            <a:r>
              <a:rPr lang="en-US" dirty="0"/>
              <a:t>/ </a:t>
            </a:r>
            <a:r>
              <a:rPr lang="en-US" dirty="0" err="1"/>
              <a:t>onSaveInstanceState</a:t>
            </a:r>
            <a:endParaRPr 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onSaveInstanceState (Bundle outState)</a:t>
            </a:r>
          </a:p>
          <a:p>
            <a:pPr lvl="1" eaLnBrk="1" hangingPunct="1"/>
            <a:r>
              <a:rPr lang="ru-RU"/>
              <a:t>Вызывается для того, чтобы </a:t>
            </a:r>
            <a:r>
              <a:rPr lang="en-US"/>
              <a:t>activity </a:t>
            </a:r>
            <a:r>
              <a:rPr lang="ru-RU"/>
              <a:t>могла сохранить свое состояние (перед тем, как </a:t>
            </a:r>
            <a:r>
              <a:rPr lang="en-US"/>
              <a:t>Android </a:t>
            </a:r>
            <a:r>
              <a:rPr lang="ru-RU"/>
              <a:t>разрушит ее) с целью восстановления состояния в методе </a:t>
            </a:r>
            <a:r>
              <a:rPr lang="en-US"/>
              <a:t>onCreate(Bundle) </a:t>
            </a:r>
            <a:r>
              <a:rPr lang="ru-RU"/>
              <a:t>или </a:t>
            </a:r>
            <a:r>
              <a:rPr lang="en-US"/>
              <a:t>onRestoreInstanceState(Bundle)</a:t>
            </a:r>
            <a:endParaRPr lang="ru-RU"/>
          </a:p>
          <a:p>
            <a:pPr lvl="1" eaLnBrk="1" hangingPunct="1"/>
            <a:r>
              <a:rPr lang="ru-RU"/>
              <a:t>Этот метод вызывается (если вызывается) перед</a:t>
            </a:r>
            <a:r>
              <a:rPr lang="en-US"/>
              <a:t> onStop()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C11E0-BD6F-4BFA-9BAA-4A24819ACE0D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5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onRestoreInstanceState</a:t>
            </a:r>
            <a:r>
              <a:rPr lang="en-US" dirty="0"/>
              <a:t>/ </a:t>
            </a:r>
            <a:r>
              <a:rPr lang="en-US" dirty="0" err="1"/>
              <a:t>onSaveInstanceState</a:t>
            </a:r>
            <a:endParaRPr 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onRestoreInstanceState (Bundle savedState)</a:t>
            </a:r>
            <a:endParaRPr lang="ru-RU"/>
          </a:p>
          <a:p>
            <a:pPr lvl="1" eaLnBrk="1" hangingPunct="1"/>
            <a:r>
              <a:rPr lang="ru-RU"/>
              <a:t>Этот метод вызывается (если вызывается) после </a:t>
            </a:r>
            <a:r>
              <a:rPr lang="en-US"/>
              <a:t>onStart()</a:t>
            </a:r>
            <a:r>
              <a:rPr lang="ru-RU"/>
              <a:t>, когда </a:t>
            </a:r>
            <a:r>
              <a:rPr lang="en-US"/>
              <a:t>activity </a:t>
            </a:r>
            <a:r>
              <a:rPr lang="ru-RU"/>
              <a:t>повторно инициализируется из сохраненного ранее состояния</a:t>
            </a:r>
          </a:p>
          <a:p>
            <a:pPr lvl="1" eaLnBrk="1" hangingPunct="1"/>
            <a:r>
              <a:rPr lang="ru-RU"/>
              <a:t>В большинстве случаев разработчики используют</a:t>
            </a:r>
            <a:r>
              <a:rPr lang="en-US"/>
              <a:t> onCreate(Bundle)</a:t>
            </a:r>
            <a:r>
              <a:rPr lang="ru-RU"/>
              <a:t> для восстановления состояния.</a:t>
            </a: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D4490-FAD0-402B-A144-D3DA4B8434E6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0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ru-RU">
                <a:solidFill>
                  <a:srgbClr val="FF0000"/>
                </a:solidFill>
              </a:rPr>
              <a:t>При перегрузке любого метода сначала вызвать метод базового класса!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A217EF-C084-41F9-A7E8-7375F01799B5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84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D6F34-1B2B-4769-A871-F2FF9C656904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pic>
        <p:nvPicPr>
          <p:cNvPr id="37894" name="Picture 3" descr="D:\SPBSTU\Android\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3357563"/>
            <a:ext cx="6003925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37896" name="Content Placeholder 6" descr="basic-lifecycle-savestat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638" y="476250"/>
            <a:ext cx="4656137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0619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0C440EA-8D1D-474A-A743-985876AD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A7A4993-BC03-44A8-9745-D4A396F8E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  <a:r>
              <a:rPr lang="en-US" dirty="0"/>
              <a:t>Activity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364FBA-A131-4A11-9ECA-4DC710137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02100F-82EA-4EAF-BE0A-0BF64CE0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2DC455-C7DC-4833-A3C4-C06319BD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00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0EA0C4D-7AC4-4164-881B-11CA1481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В предыдущих лекциях...</a:t>
            </a:r>
            <a:endParaRPr lang="en-US" altLang="ru-RU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CB194B76-5745-4B23-ABB0-101FF00C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dirty="0"/>
              <a:t>Android Studio</a:t>
            </a:r>
          </a:p>
          <a:p>
            <a:pPr lvl="1" eaLnBrk="1" hangingPunct="1"/>
            <a:r>
              <a:rPr lang="en-US" altLang="ru-RU" dirty="0">
                <a:hlinkClick r:id="rId2"/>
              </a:rPr>
              <a:t>http://developer.android.com/sdk/index.html</a:t>
            </a:r>
            <a:endParaRPr lang="en-US" altLang="ru-RU" dirty="0"/>
          </a:p>
          <a:p>
            <a:pPr eaLnBrk="1" hangingPunct="1"/>
            <a:r>
              <a:rPr lang="en-US" altLang="ru-RU" dirty="0"/>
              <a:t>IntelliJ Idea (Bundled Android Plugin)</a:t>
            </a:r>
            <a:endParaRPr lang="ru-RU" altLang="ru-RU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Android SDK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hlinkClick r:id="rId2"/>
              </a:rPr>
              <a:t>http://developer.android.com/sdk/index.html</a:t>
            </a:r>
            <a:endParaRPr lang="ru-RU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Kotlin &amp; Java</a:t>
            </a:r>
          </a:p>
          <a:p>
            <a:pPr eaLnBrk="1" hangingPunct="1"/>
            <a:endParaRPr lang="en-US" altLang="ru-RU" dirty="0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9E6DC852-21D1-4A1F-BB08-628B188838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5BBF74-3D57-4B3E-988C-C44C0AB9D8D0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3C80F-2C1E-4C4A-B98A-C9ED8F1A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70E94FD-F91B-460F-9910-5E6F31DF41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API Overview (1)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8C78-45F6-4014-82E2-E69C31262540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035" name="Picture 11">
            <a:hlinkClick r:id="rId2" action="ppaction://hlinkfile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412776"/>
            <a:ext cx="63055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Lifecycle Callbacks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protected void </a:t>
            </a:r>
            <a:r>
              <a:rPr lang="en-US" b="1" dirty="0" err="1"/>
              <a:t>onCreate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Bundle</a:t>
            </a:r>
            <a:r>
              <a:rPr lang="en-US" dirty="0"/>
              <a:t> 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protected void </a:t>
            </a:r>
            <a:r>
              <a:rPr lang="en-US" b="1" dirty="0" err="1"/>
              <a:t>onStart</a:t>
            </a:r>
            <a:r>
              <a:rPr lang="en-US" b="1" dirty="0"/>
              <a:t> </a:t>
            </a:r>
            <a:r>
              <a:rPr lang="en-US" dirty="0"/>
              <a:t>()</a:t>
            </a:r>
            <a:endParaRPr lang="en-US" b="1" dirty="0"/>
          </a:p>
          <a:p>
            <a:r>
              <a:rPr lang="en-US" dirty="0"/>
              <a:t>protected void </a:t>
            </a:r>
            <a:r>
              <a:rPr lang="en-US" b="1" dirty="0" err="1"/>
              <a:t>onPause</a:t>
            </a:r>
            <a:r>
              <a:rPr lang="en-US" b="1" dirty="0"/>
              <a:t> </a:t>
            </a:r>
            <a:r>
              <a:rPr lang="en-US" dirty="0"/>
              <a:t>()</a:t>
            </a:r>
            <a:endParaRPr lang="en-US" b="1" dirty="0"/>
          </a:p>
          <a:p>
            <a:r>
              <a:rPr lang="en-US" dirty="0"/>
              <a:t>protected void </a:t>
            </a:r>
            <a:r>
              <a:rPr lang="en-US" b="1" dirty="0" err="1"/>
              <a:t>onResume</a:t>
            </a:r>
            <a:r>
              <a:rPr lang="en-US" b="1" dirty="0"/>
              <a:t> </a:t>
            </a:r>
            <a:r>
              <a:rPr lang="en-US" dirty="0"/>
              <a:t>()</a:t>
            </a:r>
            <a:endParaRPr lang="en-US" b="1" dirty="0"/>
          </a:p>
          <a:p>
            <a:r>
              <a:rPr lang="en-US" dirty="0"/>
              <a:t>protected void </a:t>
            </a:r>
            <a:r>
              <a:rPr lang="en-US" b="1" dirty="0" err="1"/>
              <a:t>onRestart</a:t>
            </a:r>
            <a:r>
              <a:rPr lang="en-US" b="1" dirty="0"/>
              <a:t> </a:t>
            </a:r>
            <a:r>
              <a:rPr lang="en-US" dirty="0"/>
              <a:t>()</a:t>
            </a:r>
            <a:endParaRPr lang="en-US" b="1" dirty="0"/>
          </a:p>
          <a:p>
            <a:r>
              <a:rPr lang="en-US" dirty="0"/>
              <a:t>protected void </a:t>
            </a:r>
            <a:r>
              <a:rPr lang="en-US" b="1" dirty="0" err="1"/>
              <a:t>onStop</a:t>
            </a:r>
            <a:r>
              <a:rPr lang="en-US" b="1" dirty="0"/>
              <a:t> </a:t>
            </a:r>
            <a:r>
              <a:rPr lang="en-US" dirty="0"/>
              <a:t>()</a:t>
            </a:r>
          </a:p>
          <a:p>
            <a:r>
              <a:rPr lang="en-US" dirty="0"/>
              <a:t>protected void </a:t>
            </a:r>
            <a:r>
              <a:rPr lang="en-US" b="1" dirty="0" err="1"/>
              <a:t>onDestroy</a:t>
            </a:r>
            <a:r>
              <a:rPr lang="en-US" b="1" dirty="0"/>
              <a:t> </a:t>
            </a:r>
            <a:r>
              <a:rPr lang="en-US" dirty="0"/>
              <a:t>()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State</a:t>
            </a:r>
            <a:r>
              <a:rPr lang="ru-RU" dirty="0"/>
              <a:t> </a:t>
            </a:r>
            <a:r>
              <a:rPr lang="en-US" dirty="0"/>
              <a:t>Callbacks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protected void </a:t>
            </a:r>
            <a:r>
              <a:rPr lang="en-US" b="1" dirty="0" err="1"/>
              <a:t>onSaveInstanceState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Bundle</a:t>
            </a:r>
            <a:r>
              <a:rPr lang="en-US" dirty="0"/>
              <a:t> </a:t>
            </a:r>
            <a:r>
              <a:rPr lang="en-US" dirty="0" err="1"/>
              <a:t>outState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protected void </a:t>
            </a:r>
            <a:r>
              <a:rPr lang="en-US" b="1" dirty="0" err="1"/>
              <a:t>onRestoreInstanceState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Bundle</a:t>
            </a:r>
            <a:r>
              <a:rPr lang="en-US" dirty="0"/>
              <a:t> 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void </a:t>
            </a:r>
            <a:r>
              <a:rPr lang="en-US" b="1" dirty="0" err="1"/>
              <a:t>setContentView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layoutResID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Вспомните </a:t>
            </a:r>
            <a:r>
              <a:rPr lang="en-US" dirty="0" err="1"/>
              <a:t>R.layout.my_layout</a:t>
            </a:r>
            <a:endParaRPr lang="en-US" dirty="0"/>
          </a:p>
          <a:p>
            <a:r>
              <a:rPr lang="en-US" dirty="0"/>
              <a:t>public void </a:t>
            </a:r>
            <a:r>
              <a:rPr lang="en-US" b="1" dirty="0" err="1"/>
              <a:t>setContentView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View</a:t>
            </a:r>
            <a:r>
              <a:rPr lang="en-US" dirty="0"/>
              <a:t> </a:t>
            </a:r>
            <a:r>
              <a:rPr lang="en-US" dirty="0" err="1"/>
              <a:t>view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View</a:t>
            </a:r>
            <a:r>
              <a:rPr lang="en-US" dirty="0"/>
              <a:t> </a:t>
            </a:r>
            <a:r>
              <a:rPr lang="en-US" b="1" dirty="0" err="1"/>
              <a:t>findViewById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id)</a:t>
            </a:r>
          </a:p>
          <a:p>
            <a:pPr lvl="1"/>
            <a:r>
              <a:rPr lang="ru-RU" dirty="0"/>
              <a:t>Вспомните </a:t>
            </a:r>
            <a:r>
              <a:rPr lang="en-US" dirty="0" err="1"/>
              <a:t>android:id</a:t>
            </a:r>
            <a:r>
              <a:rPr lang="en-US" dirty="0"/>
              <a:t>=“@+id/</a:t>
            </a:r>
            <a:r>
              <a:rPr lang="en-US" dirty="0" err="1"/>
              <a:t>my_id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</a:t>
            </a:r>
            <a:br>
              <a:rPr lang="en-US" dirty="0"/>
            </a:br>
            <a:r>
              <a:rPr lang="ru-RU" dirty="0"/>
              <a:t>Обработка событий (В1)</a:t>
            </a:r>
            <a:br>
              <a:rPr lang="en-US" dirty="0"/>
            </a:br>
            <a:r>
              <a:rPr lang="en-US" dirty="0"/>
              <a:t>(native API)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76801" name="Rectangle 1"/>
          <p:cNvSpPr>
            <a:spLocks noChangeArrowheads="1"/>
          </p:cNvSpPr>
          <p:nvPr/>
        </p:nvSpPr>
        <p:spPr bwMode="auto">
          <a:xfrm>
            <a:off x="251520" y="1895926"/>
            <a:ext cx="8640960" cy="1391356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&lt;Button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xmlns:android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"http://schemas.android.com/apk/res/android"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"@+id/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button_send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android:text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"@string/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button_send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“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252139" y="4005064"/>
            <a:ext cx="8640341" cy="1637577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button_send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setOnClickListener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View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OnClickListener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onClick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View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Do something in response to button click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});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</a:t>
            </a:r>
            <a:br>
              <a:rPr lang="en-US" dirty="0"/>
            </a:br>
            <a:r>
              <a:rPr lang="ru-RU" dirty="0"/>
              <a:t>Обработка событий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 err="1"/>
              <a:t>kotlin</a:t>
            </a:r>
            <a:r>
              <a:rPr lang="en-US" dirty="0"/>
              <a:t>-android-extensions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76801" name="Rectangle 1"/>
          <p:cNvSpPr>
            <a:spLocks noChangeArrowheads="1"/>
          </p:cNvSpPr>
          <p:nvPr/>
        </p:nvSpPr>
        <p:spPr bwMode="auto">
          <a:xfrm>
            <a:off x="251520" y="1895926"/>
            <a:ext cx="8640960" cy="1391356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&lt;Button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xmlns:android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"http://schemas.android.com/apk/res/android"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"@+id/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button_send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android:text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"@string/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button_send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“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252139" y="4005064"/>
            <a:ext cx="8640341" cy="1391356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kotlinx.android.synthetic.com.example.*</a:t>
            </a:r>
            <a:endParaRPr lang="en-US" sz="1600" dirty="0">
              <a:solidFill>
                <a:srgbClr val="000088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button_send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setOnClickListener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view -&gt;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Do something in response to button click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484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</a:t>
            </a:r>
            <a:br>
              <a:rPr lang="en-US" dirty="0"/>
            </a:br>
            <a:r>
              <a:rPr lang="ru-RU" dirty="0"/>
              <a:t>Обработка событий (В2)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76801" name="Rectangle 1"/>
          <p:cNvSpPr>
            <a:spLocks noChangeArrowheads="1"/>
          </p:cNvSpPr>
          <p:nvPr/>
        </p:nvSpPr>
        <p:spPr bwMode="auto">
          <a:xfrm>
            <a:off x="251520" y="1628800"/>
            <a:ext cx="8640960" cy="1637577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&lt;Button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xmlns:android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"http://schemas.android.com/apk/res/android"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"@+id/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button_send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android:text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"@string/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button_send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android:onClick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600" b="1" dirty="0" err="1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myButtonClicked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DA9FCF2-D15C-4DA8-BE8D-87802D03D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473" y="3780312"/>
            <a:ext cx="4875053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myButtonClicked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(view.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button_send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button_forward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CheckBox</a:t>
            </a:r>
            <a:br>
              <a:rPr lang="en-US" dirty="0"/>
            </a:br>
            <a:r>
              <a:rPr lang="ru-RU" dirty="0"/>
              <a:t> Обработка событий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public void </a:t>
            </a:r>
            <a:r>
              <a:rPr lang="en-US" sz="2800" b="1" dirty="0" err="1"/>
              <a:t>setOnCheckedChangeListener</a:t>
            </a:r>
            <a:r>
              <a:rPr lang="en-US" sz="2800" b="1" dirty="0"/>
              <a:t> </a:t>
            </a:r>
            <a:r>
              <a:rPr lang="en-US" sz="2800" dirty="0"/>
              <a:t>(</a:t>
            </a:r>
            <a:r>
              <a:rPr lang="en-US" sz="2800" dirty="0" err="1">
                <a:hlinkClick r:id="rId2"/>
              </a:rPr>
              <a:t>CompoundButton.OnCheckedChangeListener</a:t>
            </a:r>
            <a:r>
              <a:rPr lang="en-US" sz="2800" dirty="0"/>
              <a:t> listener)</a:t>
            </a:r>
            <a:endParaRPr lang="en-US" sz="2800" b="1" dirty="0"/>
          </a:p>
          <a:p>
            <a:r>
              <a:rPr lang="en-US" sz="2800" dirty="0"/>
              <a:t>public void </a:t>
            </a:r>
            <a:r>
              <a:rPr lang="en-US" sz="2800" b="1" dirty="0" err="1"/>
              <a:t>setOnClickListener</a:t>
            </a:r>
            <a:r>
              <a:rPr lang="en-US" sz="2800" b="1" dirty="0"/>
              <a:t> </a:t>
            </a:r>
            <a:r>
              <a:rPr lang="en-US" sz="2800" dirty="0"/>
              <a:t>(</a:t>
            </a:r>
            <a:r>
              <a:rPr lang="en-US" sz="2800" dirty="0" err="1">
                <a:hlinkClick r:id="rId3"/>
              </a:rPr>
              <a:t>View.OnClickListener</a:t>
            </a:r>
            <a:r>
              <a:rPr lang="en-US" sz="2800" dirty="0"/>
              <a:t> l)</a:t>
            </a:r>
            <a:endParaRPr lang="en-US" sz="2800" b="1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91137" name="Rectangle 1"/>
          <p:cNvSpPr>
            <a:spLocks noChangeArrowheads="1"/>
          </p:cNvSpPr>
          <p:nvPr/>
        </p:nvSpPr>
        <p:spPr bwMode="auto">
          <a:xfrm>
            <a:off x="2051720" y="4485916"/>
            <a:ext cx="5060681" cy="1391356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CheckBox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"@+id/</a:t>
            </a:r>
            <a:r>
              <a:rPr lang="en-US" sz="1600" dirty="0" err="1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checkbox_meat</a:t>
            </a:r>
            <a:r>
              <a:rPr lang="en-US" sz="16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“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err="1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6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“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err="1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6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“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"@string/meat“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android:onClick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err="1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onCheckboxClicked</a:t>
            </a:r>
            <a:r>
              <a:rPr lang="en-US" sz="16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CheckBox</a:t>
            </a:r>
            <a:br>
              <a:rPr lang="en-US" dirty="0"/>
            </a:br>
            <a:r>
              <a:rPr lang="ru-RU" dirty="0"/>
              <a:t> Обработка событий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539552" y="1844824"/>
            <a:ext cx="7732886" cy="3607347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&lt;?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xml version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"1.0"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encoding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"utf-8"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?&gt;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LinearLayout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xmlns:android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"http://schemas.android.com/apk/res/android"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"vertical"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fill_parent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fill_parent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CheckBox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"@+id/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checkbox_meat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android:text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"@string/meat"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android:onClick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onCheckboxClicked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CheckBox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"@+id/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checkbox_cheese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android:text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"@string/cheese"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android:onClick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onCheckboxClicked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LinearLayout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CheckBox</a:t>
            </a:r>
            <a:br>
              <a:rPr lang="en-US" dirty="0"/>
            </a:br>
            <a:r>
              <a:rPr lang="ru-RU" dirty="0"/>
              <a:t> Обработка событий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87041" name="Rectangle 1"/>
          <p:cNvSpPr>
            <a:spLocks noChangeArrowheads="1"/>
          </p:cNvSpPr>
          <p:nvPr/>
        </p:nvSpPr>
        <p:spPr bwMode="auto">
          <a:xfrm>
            <a:off x="1763688" y="1556792"/>
            <a:ext cx="5584862" cy="4684565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onCheckboxClicked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View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view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Is the view now checked?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checked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CheckBox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view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isChecked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Check which checkbox was clicked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switch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view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case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checkbox_meat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checked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Put some meat on the sandwich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Remove the meat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break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case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checkbox_cheese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checked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Cheese me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I'm lactose intolerant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break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TODO: Veggie sandwich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Activities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Services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Content Providers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Broadcast Receivers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Intents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/>
              <a:t>As a developer we need only to call and extend these already defined classes to use in our application.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BB6DC-B2EF-4352-9832-6BBE926D0ED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ToggleButton</a:t>
            </a:r>
            <a:br>
              <a:rPr lang="en-US" dirty="0"/>
            </a:br>
            <a:r>
              <a:rPr lang="en-US" dirty="0"/>
              <a:t> </a:t>
            </a:r>
            <a:r>
              <a:rPr lang="ru-RU" dirty="0"/>
              <a:t>Обработка событий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public void </a:t>
            </a:r>
            <a:r>
              <a:rPr lang="en-US" sz="2800" b="1" dirty="0" err="1"/>
              <a:t>setOnCheckedChangeListener</a:t>
            </a:r>
            <a:r>
              <a:rPr lang="en-US" sz="2800" b="1" dirty="0"/>
              <a:t> </a:t>
            </a:r>
            <a:r>
              <a:rPr lang="en-US" sz="2800" dirty="0"/>
              <a:t>(</a:t>
            </a:r>
            <a:r>
              <a:rPr lang="en-US" sz="2800" dirty="0" err="1">
                <a:hlinkClick r:id="rId2"/>
              </a:rPr>
              <a:t>CompoundButton.OnCheckedChangeListener</a:t>
            </a:r>
            <a:r>
              <a:rPr lang="en-US" sz="2800" dirty="0"/>
              <a:t> listener)</a:t>
            </a:r>
            <a:endParaRPr lang="en-US" sz="2800" b="1" dirty="0"/>
          </a:p>
          <a:p>
            <a:r>
              <a:rPr lang="en-US" sz="2800" dirty="0"/>
              <a:t>public void </a:t>
            </a:r>
            <a:r>
              <a:rPr lang="en-US" sz="2800" b="1" dirty="0" err="1"/>
              <a:t>setOnClickListener</a:t>
            </a:r>
            <a:r>
              <a:rPr lang="en-US" sz="2800" b="1" dirty="0"/>
              <a:t> </a:t>
            </a:r>
            <a:r>
              <a:rPr lang="en-US" sz="2800" dirty="0"/>
              <a:t>(</a:t>
            </a:r>
            <a:r>
              <a:rPr lang="en-US" sz="2800" dirty="0" err="1">
                <a:hlinkClick r:id="rId3"/>
              </a:rPr>
              <a:t>View.OnClickListener</a:t>
            </a:r>
            <a:r>
              <a:rPr lang="en-US" sz="2800" dirty="0"/>
              <a:t> l)</a:t>
            </a:r>
            <a:endParaRPr lang="en-US" sz="2800" b="1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91137" name="Rectangle 1"/>
          <p:cNvSpPr>
            <a:spLocks noChangeArrowheads="1"/>
          </p:cNvSpPr>
          <p:nvPr/>
        </p:nvSpPr>
        <p:spPr bwMode="auto">
          <a:xfrm>
            <a:off x="1619672" y="4221088"/>
            <a:ext cx="4937249" cy="1883799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ToggleButton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"@+id/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togglebutton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android:textOn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"Vibrate on"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android:textOff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"Vibrate off"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android:onClick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onToggleClicked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RadioButton</a:t>
            </a:r>
            <a:br>
              <a:rPr lang="en-US" dirty="0"/>
            </a:br>
            <a:r>
              <a:rPr lang="en-US" dirty="0"/>
              <a:t> </a:t>
            </a:r>
            <a:r>
              <a:rPr lang="ru-RU" dirty="0"/>
              <a:t>Обработка событий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public void </a:t>
            </a:r>
            <a:r>
              <a:rPr lang="en-US" sz="2800" b="1" dirty="0" err="1"/>
              <a:t>setOnCheckedChangeListener</a:t>
            </a:r>
            <a:r>
              <a:rPr lang="en-US" sz="2800" b="1" dirty="0"/>
              <a:t> </a:t>
            </a:r>
            <a:r>
              <a:rPr lang="en-US" sz="2800" dirty="0"/>
              <a:t>(</a:t>
            </a:r>
            <a:r>
              <a:rPr lang="en-US" sz="2800" dirty="0" err="1">
                <a:hlinkClick r:id="rId2"/>
              </a:rPr>
              <a:t>RadioGroup.OnCheckedChangeListener</a:t>
            </a:r>
            <a:r>
              <a:rPr lang="en-US" sz="2800" dirty="0"/>
              <a:t> listener)</a:t>
            </a:r>
            <a:endParaRPr lang="en-US" sz="2800" b="1" dirty="0"/>
          </a:p>
          <a:p>
            <a:r>
              <a:rPr lang="en-US" sz="2800" dirty="0"/>
              <a:t>public void </a:t>
            </a:r>
            <a:r>
              <a:rPr lang="en-US" sz="2800" b="1" dirty="0" err="1"/>
              <a:t>setOnClickListener</a:t>
            </a:r>
            <a:r>
              <a:rPr lang="en-US" sz="2800" b="1" dirty="0"/>
              <a:t> </a:t>
            </a:r>
            <a:r>
              <a:rPr lang="en-US" sz="2800" dirty="0"/>
              <a:t>(</a:t>
            </a:r>
            <a:r>
              <a:rPr lang="en-US" sz="2800" dirty="0" err="1">
                <a:hlinkClick r:id="rId3"/>
              </a:rPr>
              <a:t>View.OnClickListener</a:t>
            </a:r>
            <a:r>
              <a:rPr lang="en-US" sz="2800" dirty="0"/>
              <a:t> l)</a:t>
            </a:r>
            <a:endParaRPr lang="en-US" sz="2800" b="1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1691680" y="4293096"/>
            <a:ext cx="5982407" cy="1391356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RadioButton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"@+id/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radio_ninjas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android:text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"@string/ninjas"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android:onClick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onRadioButtonClicked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</a:t>
            </a:r>
            <a:r>
              <a:rPr lang="en-US" dirty="0" err="1"/>
              <a:t>Inflaters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инстанциирование </a:t>
            </a:r>
            <a:r>
              <a:rPr lang="en-US" dirty="0"/>
              <a:t>layout)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 </a:t>
            </a:r>
            <a:r>
              <a:rPr lang="en-US" dirty="0" err="1">
                <a:hlinkClick r:id="rId2"/>
              </a:rPr>
              <a:t>LayoutInflater</a:t>
            </a:r>
            <a:r>
              <a:rPr lang="en-US" dirty="0"/>
              <a:t> </a:t>
            </a:r>
            <a:r>
              <a:rPr lang="en-US" b="1" dirty="0" err="1"/>
              <a:t>getLayoutInflater</a:t>
            </a:r>
            <a:r>
              <a:rPr lang="en-US" b="1" dirty="0"/>
              <a:t> 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public </a:t>
            </a:r>
            <a:r>
              <a:rPr lang="en-US" dirty="0">
                <a:hlinkClick r:id="rId3"/>
              </a:rPr>
              <a:t>View</a:t>
            </a:r>
            <a:r>
              <a:rPr lang="en-US" dirty="0"/>
              <a:t> </a:t>
            </a:r>
            <a:r>
              <a:rPr lang="en-US" b="1" dirty="0"/>
              <a:t>inflate 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resource, </a:t>
            </a:r>
            <a:r>
              <a:rPr lang="en-US" dirty="0" err="1">
                <a:hlinkClick r:id="rId4"/>
              </a:rPr>
              <a:t>ViewGroup</a:t>
            </a:r>
            <a:r>
              <a:rPr lang="en-US" dirty="0"/>
              <a:t> root)</a:t>
            </a:r>
            <a:endParaRPr lang="en-US" b="1" dirty="0"/>
          </a:p>
          <a:p>
            <a:r>
              <a:rPr lang="en-US" dirty="0"/>
              <a:t>public </a:t>
            </a:r>
            <a:r>
              <a:rPr lang="en-US" dirty="0" err="1">
                <a:hlinkClick r:id="rId5"/>
              </a:rPr>
              <a:t>MenuInflater</a:t>
            </a:r>
            <a:r>
              <a:rPr lang="en-US" dirty="0"/>
              <a:t> </a:t>
            </a:r>
            <a:r>
              <a:rPr lang="en-US" b="1" dirty="0" err="1"/>
              <a:t>getMenuInflater</a:t>
            </a:r>
            <a:r>
              <a:rPr lang="en-US" b="1" dirty="0"/>
              <a:t> </a:t>
            </a:r>
            <a:r>
              <a:rPr lang="en-US" dirty="0"/>
              <a:t>()</a:t>
            </a:r>
          </a:p>
          <a:p>
            <a:pPr lvl="1"/>
            <a:r>
              <a:rPr lang="fr-FR" dirty="0"/>
              <a:t>public </a:t>
            </a:r>
            <a:r>
              <a:rPr lang="fr-FR" dirty="0" err="1"/>
              <a:t>void</a:t>
            </a:r>
            <a:r>
              <a:rPr lang="fr-FR" dirty="0"/>
              <a:t> </a:t>
            </a:r>
            <a:r>
              <a:rPr lang="fr-FR" b="1" dirty="0" err="1"/>
              <a:t>inflate</a:t>
            </a:r>
            <a:r>
              <a:rPr lang="fr-FR" b="1" dirty="0"/>
              <a:t> 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menuRes</a:t>
            </a:r>
            <a:r>
              <a:rPr lang="fr-FR" dirty="0"/>
              <a:t>, </a:t>
            </a:r>
            <a:r>
              <a:rPr lang="fr-FR" dirty="0">
                <a:hlinkClick r:id="rId6"/>
              </a:rPr>
              <a:t>Menu</a:t>
            </a:r>
            <a:r>
              <a:rPr lang="fr-FR" dirty="0"/>
              <a:t> </a:t>
            </a:r>
            <a:r>
              <a:rPr lang="fr-FR" dirty="0" err="1"/>
              <a:t>menu</a:t>
            </a:r>
            <a:r>
              <a:rPr lang="fr-FR" dirty="0"/>
              <a:t>)</a:t>
            </a:r>
            <a:endParaRPr lang="en-US" dirty="0"/>
          </a:p>
          <a:p>
            <a:pPr lvl="1"/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br>
              <a:rPr lang="en-US" dirty="0"/>
            </a:br>
            <a:r>
              <a:rPr lang="ru-RU" dirty="0"/>
              <a:t>доступ к ресурсам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Resources</a:t>
            </a:r>
            <a:r>
              <a:rPr lang="en-US" dirty="0"/>
              <a:t> </a:t>
            </a:r>
            <a:r>
              <a:rPr lang="en-US" dirty="0" err="1"/>
              <a:t>getResources</a:t>
            </a:r>
            <a:r>
              <a:rPr lang="en-US" dirty="0"/>
              <a:t> ()</a:t>
            </a:r>
            <a:endParaRPr lang="ru-RU" dirty="0"/>
          </a:p>
          <a:p>
            <a:pPr lvl="1"/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 </a:t>
            </a:r>
            <a:r>
              <a:rPr lang="en-US" dirty="0" err="1"/>
              <a:t>getBoolean</a:t>
            </a:r>
            <a:r>
              <a:rPr lang="en-US" dirty="0"/>
              <a:t> (</a:t>
            </a:r>
            <a:r>
              <a:rPr lang="en-US" dirty="0" err="1"/>
              <a:t>int</a:t>
            </a:r>
            <a:r>
              <a:rPr lang="en-US" dirty="0"/>
              <a:t> id)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getColor</a:t>
            </a:r>
            <a:r>
              <a:rPr lang="en-US" dirty="0"/>
              <a:t> (</a:t>
            </a:r>
            <a:r>
              <a:rPr lang="en-US" dirty="0" err="1"/>
              <a:t>int</a:t>
            </a:r>
            <a:r>
              <a:rPr lang="en-US" dirty="0"/>
              <a:t> id)</a:t>
            </a:r>
          </a:p>
          <a:p>
            <a:pPr lvl="1"/>
            <a:r>
              <a:rPr lang="en-US" dirty="0"/>
              <a:t>public float </a:t>
            </a:r>
            <a:r>
              <a:rPr lang="en-US" dirty="0" err="1"/>
              <a:t>getDimension</a:t>
            </a:r>
            <a:r>
              <a:rPr lang="en-US" dirty="0"/>
              <a:t> (</a:t>
            </a:r>
            <a:r>
              <a:rPr lang="en-US" dirty="0" err="1"/>
              <a:t>int</a:t>
            </a:r>
            <a:r>
              <a:rPr lang="en-US" dirty="0"/>
              <a:t> id)</a:t>
            </a:r>
          </a:p>
          <a:p>
            <a:pPr lvl="1"/>
            <a:r>
              <a:rPr lang="en-US" dirty="0"/>
              <a:t>public </a:t>
            </a:r>
            <a:r>
              <a:rPr lang="en-US" dirty="0" err="1">
                <a:hlinkClick r:id="rId3"/>
              </a:rPr>
              <a:t>Drawable</a:t>
            </a:r>
            <a:r>
              <a:rPr lang="en-US" dirty="0"/>
              <a:t> </a:t>
            </a:r>
            <a:r>
              <a:rPr lang="en-US" dirty="0" err="1"/>
              <a:t>getDrawable</a:t>
            </a:r>
            <a:r>
              <a:rPr lang="en-US" dirty="0"/>
              <a:t> (</a:t>
            </a:r>
            <a:r>
              <a:rPr lang="en-US" dirty="0" err="1"/>
              <a:t>int</a:t>
            </a:r>
            <a:r>
              <a:rPr lang="en-US" dirty="0"/>
              <a:t> id)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getInteger</a:t>
            </a:r>
            <a:r>
              <a:rPr lang="en-US" dirty="0"/>
              <a:t> (</a:t>
            </a:r>
            <a:r>
              <a:rPr lang="en-US" dirty="0" err="1"/>
              <a:t>int</a:t>
            </a:r>
            <a:r>
              <a:rPr lang="en-US" dirty="0"/>
              <a:t> id)</a:t>
            </a:r>
          </a:p>
          <a:p>
            <a:pPr lvl="1"/>
            <a:r>
              <a:rPr lang="en-US" dirty="0"/>
              <a:t>public </a:t>
            </a:r>
            <a:r>
              <a:rPr lang="en-US" dirty="0">
                <a:hlinkClick r:id="rId4"/>
              </a:rPr>
              <a:t>String</a:t>
            </a:r>
            <a:r>
              <a:rPr lang="en-US" dirty="0"/>
              <a:t> </a:t>
            </a:r>
            <a:r>
              <a:rPr lang="en-US" dirty="0" err="1"/>
              <a:t>getQuantityString</a:t>
            </a:r>
            <a:r>
              <a:rPr lang="en-US" dirty="0"/>
              <a:t> (</a:t>
            </a:r>
            <a:r>
              <a:rPr lang="en-US" dirty="0" err="1"/>
              <a:t>int</a:t>
            </a:r>
            <a:r>
              <a:rPr lang="en-US" dirty="0"/>
              <a:t> id, </a:t>
            </a:r>
            <a:r>
              <a:rPr lang="en-US" dirty="0" err="1"/>
              <a:t>int</a:t>
            </a:r>
            <a:r>
              <a:rPr lang="en-US" dirty="0"/>
              <a:t> quantity, </a:t>
            </a:r>
            <a:r>
              <a:rPr lang="en-US" dirty="0">
                <a:hlinkClick r:id="rId5"/>
              </a:rPr>
              <a:t>Object...</a:t>
            </a:r>
            <a:r>
              <a:rPr lang="en-US" dirty="0"/>
              <a:t> </a:t>
            </a:r>
            <a:r>
              <a:rPr lang="en-US" dirty="0" err="1"/>
              <a:t>formatArgs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public </a:t>
            </a:r>
            <a:r>
              <a:rPr lang="en-US" dirty="0">
                <a:hlinkClick r:id="rId4"/>
              </a:rPr>
              <a:t>String</a:t>
            </a:r>
            <a:r>
              <a:rPr lang="en-US" dirty="0"/>
              <a:t> </a:t>
            </a:r>
            <a:r>
              <a:rPr lang="en-US" dirty="0" err="1"/>
              <a:t>getString</a:t>
            </a:r>
            <a:r>
              <a:rPr lang="en-US" dirty="0"/>
              <a:t> (</a:t>
            </a:r>
            <a:r>
              <a:rPr lang="en-US" dirty="0" err="1"/>
              <a:t>int</a:t>
            </a:r>
            <a:r>
              <a:rPr lang="en-US" dirty="0"/>
              <a:t> id)</a:t>
            </a:r>
            <a:endParaRPr lang="ru-RU" dirty="0"/>
          </a:p>
          <a:p>
            <a:pPr lvl="1"/>
            <a:r>
              <a:rPr lang="en-US" dirty="0"/>
              <a:t>public </a:t>
            </a:r>
            <a:r>
              <a:rPr lang="en-US" dirty="0">
                <a:hlinkClick r:id="rId4"/>
              </a:rPr>
              <a:t>String</a:t>
            </a:r>
            <a:r>
              <a:rPr lang="en-US" dirty="0"/>
              <a:t> </a:t>
            </a:r>
            <a:r>
              <a:rPr lang="en-US" dirty="0" err="1"/>
              <a:t>getString</a:t>
            </a:r>
            <a:r>
              <a:rPr lang="en-US" dirty="0"/>
              <a:t> (</a:t>
            </a:r>
            <a:r>
              <a:rPr lang="en-US" dirty="0" err="1"/>
              <a:t>int</a:t>
            </a:r>
            <a:r>
              <a:rPr lang="en-US" dirty="0"/>
              <a:t> id, </a:t>
            </a:r>
            <a:r>
              <a:rPr lang="en-US" dirty="0">
                <a:hlinkClick r:id="rId5"/>
              </a:rPr>
              <a:t>Object...</a:t>
            </a:r>
            <a:r>
              <a:rPr lang="en-US" dirty="0"/>
              <a:t> </a:t>
            </a:r>
            <a:r>
              <a:rPr lang="en-US" dirty="0" err="1"/>
              <a:t>formatArgs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/>
              <a:t>public </a:t>
            </a:r>
            <a:r>
              <a:rPr lang="en-US" dirty="0">
                <a:hlinkClick r:id="rId4"/>
              </a:rPr>
              <a:t>String[]</a:t>
            </a:r>
            <a:r>
              <a:rPr lang="en-US" dirty="0"/>
              <a:t> </a:t>
            </a:r>
            <a:r>
              <a:rPr lang="en-US" dirty="0" err="1"/>
              <a:t>getStringArray</a:t>
            </a:r>
            <a:r>
              <a:rPr lang="en-US" dirty="0"/>
              <a:t> (</a:t>
            </a:r>
            <a:r>
              <a:rPr lang="en-US" dirty="0" err="1"/>
              <a:t>int</a:t>
            </a:r>
            <a:r>
              <a:rPr lang="en-US" dirty="0"/>
              <a:t> id)</a:t>
            </a:r>
            <a:endParaRPr lang="ru-RU" dirty="0"/>
          </a:p>
          <a:p>
            <a:pPr lvl="1"/>
            <a:r>
              <a:rPr lang="en-US" dirty="0"/>
              <a:t>public </a:t>
            </a:r>
            <a:r>
              <a:rPr lang="en-US" dirty="0" err="1">
                <a:hlinkClick r:id="rId6"/>
              </a:rPr>
              <a:t>XmlResourceParser</a:t>
            </a:r>
            <a:r>
              <a:rPr lang="en-US" dirty="0"/>
              <a:t> </a:t>
            </a:r>
            <a:r>
              <a:rPr lang="en-US" dirty="0" err="1"/>
              <a:t>getLayout</a:t>
            </a:r>
            <a:r>
              <a:rPr lang="en-US" dirty="0"/>
              <a:t> (</a:t>
            </a:r>
            <a:r>
              <a:rPr lang="en-US" dirty="0" err="1"/>
              <a:t>int</a:t>
            </a:r>
            <a:r>
              <a:rPr lang="en-US" dirty="0"/>
              <a:t> id)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59632" y="5877272"/>
            <a:ext cx="7884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http://developer.android.com/reference/android/content/res/Resources.html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public </a:t>
            </a:r>
            <a:r>
              <a:rPr lang="en-US" sz="2800" dirty="0" err="1">
                <a:hlinkClick r:id="rId2"/>
              </a:rPr>
              <a:t>SharedPreferences</a:t>
            </a:r>
            <a:r>
              <a:rPr lang="en-US" sz="2800" dirty="0"/>
              <a:t> </a:t>
            </a:r>
            <a:r>
              <a:rPr lang="en-US" sz="2800" b="1" dirty="0" err="1"/>
              <a:t>getPreferences</a:t>
            </a:r>
            <a:r>
              <a:rPr lang="en-US" sz="2800" b="1" dirty="0"/>
              <a:t> 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mode)</a:t>
            </a:r>
          </a:p>
          <a:p>
            <a:pPr lvl="1"/>
            <a:r>
              <a:rPr lang="en-US" sz="2400" dirty="0"/>
              <a:t>Use this if you need only one preferences file for your Activity</a:t>
            </a:r>
          </a:p>
          <a:p>
            <a:r>
              <a:rPr lang="en-US" sz="2800" dirty="0"/>
              <a:t>public abstract </a:t>
            </a:r>
            <a:r>
              <a:rPr lang="en-US" sz="2800" dirty="0" err="1">
                <a:hlinkClick r:id="rId2"/>
              </a:rPr>
              <a:t>SharedPreferences</a:t>
            </a:r>
            <a:r>
              <a:rPr lang="en-US" sz="2800" dirty="0"/>
              <a:t> </a:t>
            </a:r>
            <a:r>
              <a:rPr lang="en-US" sz="2800" b="1" dirty="0" err="1"/>
              <a:t>getSharedPreferences</a:t>
            </a:r>
            <a:r>
              <a:rPr lang="en-US" sz="2800" b="1" dirty="0"/>
              <a:t> </a:t>
            </a:r>
            <a:r>
              <a:rPr lang="en-US" sz="2800" dirty="0"/>
              <a:t>(</a:t>
            </a:r>
            <a:r>
              <a:rPr lang="en-US" sz="2800" dirty="0">
                <a:hlinkClick r:id="rId3"/>
              </a:rPr>
              <a:t>String</a:t>
            </a:r>
            <a:r>
              <a:rPr lang="en-US" sz="2800" dirty="0"/>
              <a:t> name, </a:t>
            </a:r>
            <a:r>
              <a:rPr lang="en-US" sz="2800" dirty="0" err="1"/>
              <a:t>int</a:t>
            </a:r>
            <a:r>
              <a:rPr lang="en-US" sz="2800" dirty="0"/>
              <a:t> mode)</a:t>
            </a:r>
          </a:p>
          <a:p>
            <a:pPr lvl="1"/>
            <a:r>
              <a:rPr lang="en-US" sz="2400" dirty="0"/>
              <a:t>Use this if you need multiple preferences files identified by name.</a:t>
            </a:r>
          </a:p>
          <a:p>
            <a:pPr lvl="1"/>
            <a:r>
              <a:rPr lang="en-US" sz="2400" dirty="0" err="1">
                <a:hlinkClick r:id="rId4"/>
              </a:rPr>
              <a:t>getDefaultSharedPreferences</a:t>
            </a:r>
            <a:r>
              <a:rPr lang="en-US" sz="2400" dirty="0">
                <a:hlinkClick r:id="rId4"/>
              </a:rPr>
              <a:t>()</a:t>
            </a:r>
            <a:endParaRPr lang="en-US" sz="2400" b="1" dirty="0"/>
          </a:p>
          <a:p>
            <a:endParaRPr lang="en-US" sz="2800" b="1" dirty="0"/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Альтернативные ресурсы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6A8E2-735B-4F6A-847C-62F030DA7108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Альтернативные Ресурсы</a:t>
            </a:r>
            <a:endParaRPr lang="en-US"/>
          </a:p>
        </p:txBody>
      </p:sp>
      <p:sp>
        <p:nvSpPr>
          <p:cNvPr id="1331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&lt;</a:t>
            </a:r>
            <a:r>
              <a:rPr lang="en-US" i="1" dirty="0" err="1"/>
              <a:t>resources_name</a:t>
            </a:r>
            <a:r>
              <a:rPr lang="en-US" i="1" dirty="0"/>
              <a:t>&gt;</a:t>
            </a:r>
            <a:r>
              <a:rPr lang="en-US" dirty="0"/>
              <a:t>-</a:t>
            </a:r>
            <a:r>
              <a:rPr lang="en-US" i="1" dirty="0"/>
              <a:t>&lt;</a:t>
            </a:r>
            <a:r>
              <a:rPr lang="en-US" i="1" dirty="0" err="1">
                <a:solidFill>
                  <a:srgbClr val="00B050"/>
                </a:solidFill>
              </a:rPr>
              <a:t>config_qualifier</a:t>
            </a:r>
            <a:r>
              <a:rPr lang="en-US" i="1" dirty="0"/>
              <a:t>&gt;</a:t>
            </a:r>
            <a:endParaRPr lang="ru-RU" i="1" dirty="0"/>
          </a:p>
          <a:p>
            <a:pPr lvl="1"/>
            <a:r>
              <a:rPr lang="en-US" i="1" dirty="0" err="1"/>
              <a:t>resources_name</a:t>
            </a:r>
            <a:r>
              <a:rPr lang="ru-RU" i="1" dirty="0"/>
              <a:t> </a:t>
            </a:r>
            <a:r>
              <a:rPr lang="en-US" i="1" dirty="0"/>
              <a:t>:= </a:t>
            </a:r>
            <a:r>
              <a:rPr lang="en-US" i="1" dirty="0" err="1"/>
              <a:t>anim</a:t>
            </a:r>
            <a:r>
              <a:rPr lang="en-US" i="1" dirty="0"/>
              <a:t>, </a:t>
            </a:r>
            <a:r>
              <a:rPr lang="en-US" i="1" dirty="0" err="1"/>
              <a:t>drawable</a:t>
            </a:r>
            <a:r>
              <a:rPr lang="en-US" i="1" dirty="0"/>
              <a:t>, layout, menu, raw, value, xml</a:t>
            </a:r>
          </a:p>
          <a:p>
            <a:pPr lvl="1"/>
            <a:r>
              <a:rPr lang="en-US" i="1" dirty="0" err="1">
                <a:solidFill>
                  <a:srgbClr val="00B050"/>
                </a:solidFill>
              </a:rPr>
              <a:t>config_qualifier</a:t>
            </a:r>
            <a:r>
              <a:rPr lang="en-US" i="1" dirty="0"/>
              <a:t> := </a:t>
            </a:r>
            <a:r>
              <a:rPr lang="en-US" i="1" dirty="0">
                <a:solidFill>
                  <a:srgbClr val="00B050"/>
                </a:solidFill>
              </a:rPr>
              <a:t>qualifier1</a:t>
            </a:r>
            <a:r>
              <a:rPr lang="en-US" i="1" dirty="0"/>
              <a:t>[-</a:t>
            </a:r>
            <a:r>
              <a:rPr lang="en-US" i="1" dirty="0">
                <a:solidFill>
                  <a:srgbClr val="00B050"/>
                </a:solidFill>
              </a:rPr>
              <a:t>qualifier2</a:t>
            </a:r>
            <a:r>
              <a:rPr lang="en-US" i="1" dirty="0"/>
              <a:t>[…]]</a:t>
            </a:r>
          </a:p>
          <a:p>
            <a:pPr lvl="1"/>
            <a:endParaRPr lang="en-US" i="1" dirty="0"/>
          </a:p>
          <a:p>
            <a:r>
              <a:rPr lang="ru-RU" dirty="0"/>
              <a:t>Примеры:</a:t>
            </a:r>
          </a:p>
          <a:p>
            <a:pPr lvl="1"/>
            <a:r>
              <a:rPr lang="en-US" dirty="0" err="1"/>
              <a:t>drawable-ldpi</a:t>
            </a:r>
            <a:endParaRPr lang="ru-RU" dirty="0"/>
          </a:p>
          <a:p>
            <a:pPr lvl="1"/>
            <a:r>
              <a:rPr lang="en-US" dirty="0"/>
              <a:t>drawable-en-notouch-12key</a:t>
            </a:r>
            <a:endParaRPr lang="ru-RU" dirty="0"/>
          </a:p>
          <a:p>
            <a:pPr lvl="1"/>
            <a:r>
              <a:rPr lang="en-US" dirty="0"/>
              <a:t>values-land-mdpi-v11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5BFD0-836C-469E-B62C-E4D1F087ED2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Language and Region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language is defined by a two-letter </a:t>
            </a:r>
            <a:r>
              <a:rPr lang="en-US" dirty="0">
                <a:hlinkClick r:id="rId2"/>
              </a:rPr>
              <a:t>ISO 639-1</a:t>
            </a:r>
            <a:r>
              <a:rPr lang="en-US" dirty="0"/>
              <a:t> language code, optionally followed by a two letter </a:t>
            </a:r>
            <a:r>
              <a:rPr lang="en-US" dirty="0">
                <a:hlinkClick r:id="rId3"/>
              </a:rPr>
              <a:t>ISO 3166-1-alpha-2</a:t>
            </a:r>
            <a:r>
              <a:rPr lang="en-US" dirty="0"/>
              <a:t> region code (preceded by lowercase "r").</a:t>
            </a:r>
          </a:p>
          <a:p>
            <a:r>
              <a:rPr lang="ru-RU" dirty="0"/>
              <a:t>Примеры: </a:t>
            </a: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en</a:t>
            </a:r>
            <a:r>
              <a:rPr lang="en-US" dirty="0"/>
              <a:t>”, “</a:t>
            </a:r>
            <a:r>
              <a:rPr lang="en-US" dirty="0" err="1">
                <a:solidFill>
                  <a:srgbClr val="00B050"/>
                </a:solidFill>
              </a:rPr>
              <a:t>fr</a:t>
            </a:r>
            <a:r>
              <a:rPr lang="en-US" dirty="0"/>
              <a:t>”</a:t>
            </a:r>
            <a:r>
              <a:rPr lang="ru-RU" dirty="0"/>
              <a:t>, </a:t>
            </a: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en-</a:t>
            </a:r>
            <a:r>
              <a:rPr lang="en-US" dirty="0" err="1">
                <a:solidFill>
                  <a:srgbClr val="00B050"/>
                </a:solidFill>
              </a:rPr>
              <a:t>rUS</a:t>
            </a:r>
            <a:r>
              <a:rPr lang="en-US" dirty="0"/>
              <a:t>”, “</a:t>
            </a:r>
            <a:r>
              <a:rPr lang="en-US" dirty="0" err="1">
                <a:solidFill>
                  <a:srgbClr val="00B050"/>
                </a:solidFill>
              </a:rPr>
              <a:t>fr-rFR</a:t>
            </a:r>
            <a:r>
              <a:rPr lang="en-US" dirty="0"/>
              <a:t>”, “</a:t>
            </a:r>
            <a:r>
              <a:rPr lang="en-US" dirty="0" err="1">
                <a:solidFill>
                  <a:srgbClr val="00B050"/>
                </a:solidFill>
              </a:rPr>
              <a:t>fr-rCA</a:t>
            </a:r>
            <a:r>
              <a:rPr lang="en-US" dirty="0"/>
              <a:t>” …</a:t>
            </a:r>
          </a:p>
          <a:p>
            <a:r>
              <a:rPr lang="ru-RU" dirty="0"/>
              <a:t>Использование: локализация (перевод)</a:t>
            </a:r>
            <a:endParaRPr lang="en-US" dirty="0"/>
          </a:p>
          <a:p>
            <a:pPr lvl="1"/>
            <a:endParaRPr lang="en-US" dirty="0"/>
          </a:p>
          <a:p>
            <a:pPr lvl="1">
              <a:buFont typeface="Arial" charset="0"/>
              <a:buNone/>
            </a:pPr>
            <a:r>
              <a:rPr lang="en-US" dirty="0"/>
              <a:t>REM: “behavior” vs. “</a:t>
            </a:r>
            <a:r>
              <a:rPr lang="en-US" dirty="0" err="1"/>
              <a:t>behaviour</a:t>
            </a:r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C6CAC-A2A6-45FC-9BC9-0557DAA0B3E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Screen Orientation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port</a:t>
            </a:r>
          </a:p>
          <a:p>
            <a:pPr lvl="1"/>
            <a:r>
              <a:rPr lang="en-US"/>
              <a:t>Device is in portrait orientation (vertical)</a:t>
            </a:r>
          </a:p>
          <a:p>
            <a:r>
              <a:rPr lang="en-US">
                <a:solidFill>
                  <a:srgbClr val="00B050"/>
                </a:solidFill>
              </a:rPr>
              <a:t>land</a:t>
            </a:r>
          </a:p>
          <a:p>
            <a:pPr lvl="1"/>
            <a:r>
              <a:rPr lang="en-US"/>
              <a:t>Device is in landscape orientation (horizontal)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8885E-6183-4F6E-9B8F-E691D83773D4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Qualifier Names:</a:t>
            </a:r>
            <a:br>
              <a:rPr lang="en-US" dirty="0"/>
            </a:br>
            <a:r>
              <a:rPr lang="en-US" dirty="0"/>
              <a:t>Screen Size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4 </a:t>
            </a:r>
            <a:r>
              <a:rPr lang="ru-RU"/>
              <a:t>размера экрана:</a:t>
            </a:r>
            <a:endParaRPr lang="en-US"/>
          </a:p>
          <a:p>
            <a:pPr lvl="1"/>
            <a:r>
              <a:rPr lang="en-US">
                <a:solidFill>
                  <a:srgbClr val="00B050"/>
                </a:solidFill>
              </a:rPr>
              <a:t>small</a:t>
            </a:r>
            <a:r>
              <a:rPr lang="ru-RU"/>
              <a:t> </a:t>
            </a:r>
            <a:r>
              <a:rPr lang="en-US"/>
              <a:t>(&gt;= 320x426 dp)</a:t>
            </a:r>
          </a:p>
          <a:p>
            <a:pPr lvl="2"/>
            <a:r>
              <a:rPr lang="en-US"/>
              <a:t>low-density QVGA, VGA high density</a:t>
            </a:r>
          </a:p>
          <a:p>
            <a:pPr lvl="1"/>
            <a:r>
              <a:rPr lang="en-US">
                <a:solidFill>
                  <a:srgbClr val="00B050"/>
                </a:solidFill>
              </a:rPr>
              <a:t>normal</a:t>
            </a:r>
            <a:r>
              <a:rPr lang="en-US"/>
              <a:t> (&gt;= 320x470 dp)</a:t>
            </a:r>
          </a:p>
          <a:p>
            <a:pPr lvl="2"/>
            <a:r>
              <a:rPr lang="en-US"/>
              <a:t>WQVGA low density, HVGA medium density, WVGA high density</a:t>
            </a:r>
          </a:p>
          <a:p>
            <a:pPr lvl="1"/>
            <a:r>
              <a:rPr lang="en-US">
                <a:solidFill>
                  <a:srgbClr val="00B050"/>
                </a:solidFill>
              </a:rPr>
              <a:t>large</a:t>
            </a:r>
            <a:r>
              <a:rPr lang="en-US"/>
              <a:t> (&gt;= 480x640 dp)</a:t>
            </a:r>
          </a:p>
          <a:p>
            <a:pPr lvl="2"/>
            <a:r>
              <a:rPr lang="en-US"/>
              <a:t>VGA and WVGA medium density</a:t>
            </a:r>
          </a:p>
          <a:p>
            <a:pPr lvl="1"/>
            <a:r>
              <a:rPr lang="en-US">
                <a:solidFill>
                  <a:srgbClr val="00B050"/>
                </a:solidFill>
              </a:rPr>
              <a:t>xlarge</a:t>
            </a:r>
            <a:r>
              <a:rPr lang="en-US"/>
              <a:t> (&gt;= 720x960 dp)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14CD0E-4A0C-4481-B672-68C622A560A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4+</a:t>
            </a:r>
          </a:p>
        </p:txBody>
      </p:sp>
      <p:sp>
        <p:nvSpPr>
          <p:cNvPr id="16392" name="TextBox 7"/>
          <p:cNvSpPr txBox="1">
            <a:spLocks noChangeArrowheads="1"/>
          </p:cNvSpPr>
          <p:nvPr/>
        </p:nvSpPr>
        <p:spPr bwMode="auto">
          <a:xfrm>
            <a:off x="4787900" y="5516563"/>
            <a:ext cx="947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9+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8BE17-4F82-4870-8BB6-0DCBD39DB5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5813" y="1600200"/>
            <a:ext cx="5032375" cy="4525963"/>
          </a:xfr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Multiple Screens</a:t>
            </a:r>
            <a:r>
              <a:rPr lang="ru-RU"/>
              <a:t> (1)</a:t>
            </a:r>
            <a:endParaRPr lang="en-US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Screen size</a:t>
            </a:r>
          </a:p>
          <a:p>
            <a:pPr lvl="1"/>
            <a:r>
              <a:rPr lang="ru-RU"/>
              <a:t>Физический размер (диагональ) (</a:t>
            </a:r>
            <a:r>
              <a:rPr lang="en-US"/>
              <a:t>7’)</a:t>
            </a:r>
            <a:endParaRPr lang="ru-RU"/>
          </a:p>
          <a:p>
            <a:r>
              <a:rPr lang="en-US" i="1"/>
              <a:t>Screen density</a:t>
            </a:r>
            <a:endParaRPr lang="ru-RU" i="1"/>
          </a:p>
          <a:p>
            <a:pPr lvl="1"/>
            <a:r>
              <a:rPr lang="ru-RU"/>
              <a:t>Число пикселей на единицу длины (160 </a:t>
            </a:r>
            <a:r>
              <a:rPr lang="en-US"/>
              <a:t>dpi)</a:t>
            </a:r>
            <a:endParaRPr lang="ru-RU"/>
          </a:p>
          <a:p>
            <a:r>
              <a:rPr lang="en-US" i="1"/>
              <a:t>Orientation</a:t>
            </a:r>
            <a:endParaRPr lang="ru-RU" i="1"/>
          </a:p>
          <a:p>
            <a:pPr lvl="1"/>
            <a:r>
              <a:rPr lang="en-US"/>
              <a:t>landscape</a:t>
            </a:r>
            <a:r>
              <a:rPr lang="ru-RU"/>
              <a:t> или </a:t>
            </a:r>
            <a:r>
              <a:rPr lang="en-US"/>
              <a:t>portrait</a:t>
            </a:r>
          </a:p>
          <a:p>
            <a:r>
              <a:rPr lang="en-US" i="1"/>
              <a:t>Resolution</a:t>
            </a:r>
            <a:endParaRPr lang="en-US"/>
          </a:p>
          <a:p>
            <a:pPr lvl="1"/>
            <a:r>
              <a:rPr lang="ru-RU" i="1"/>
              <a:t>Число пикселей на экране (320</a:t>
            </a:r>
            <a:r>
              <a:rPr lang="en-US" i="1"/>
              <a:t>x</a:t>
            </a:r>
            <a:r>
              <a:rPr lang="ru-RU" i="1"/>
              <a:t>240)</a:t>
            </a:r>
            <a:endParaRPr lang="en-US" i="1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79AD6-557B-423E-94D3-928E5A1E2B7C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827088" y="5949950"/>
            <a:ext cx="7561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http://developer.android.com/guide/practices/screens_support.html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Multiple Screens</a:t>
            </a:r>
            <a:r>
              <a:rPr lang="ru-RU"/>
              <a:t> (</a:t>
            </a:r>
            <a:r>
              <a:rPr lang="en-US"/>
              <a:t>2</a:t>
            </a:r>
            <a:r>
              <a:rPr lang="ru-RU"/>
              <a:t>)</a:t>
            </a:r>
            <a:endParaRPr lang="en-US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set of four generalized </a:t>
            </a:r>
            <a:r>
              <a:rPr lang="en-US" b="1"/>
              <a:t>sizes</a:t>
            </a:r>
            <a:r>
              <a:rPr lang="en-US"/>
              <a:t>:</a:t>
            </a:r>
            <a:endParaRPr lang="ru-RU"/>
          </a:p>
          <a:p>
            <a:pPr lvl="1"/>
            <a:r>
              <a:rPr lang="en-US" i="1"/>
              <a:t>small</a:t>
            </a:r>
            <a:r>
              <a:rPr lang="en-US"/>
              <a:t>, </a:t>
            </a:r>
            <a:r>
              <a:rPr lang="en-US" i="1"/>
              <a:t>normal</a:t>
            </a:r>
            <a:r>
              <a:rPr lang="en-US"/>
              <a:t>, </a:t>
            </a:r>
            <a:r>
              <a:rPr lang="en-US" i="1"/>
              <a:t>large</a:t>
            </a:r>
            <a:r>
              <a:rPr lang="en-US"/>
              <a:t>, and </a:t>
            </a:r>
            <a:r>
              <a:rPr lang="en-US" i="1"/>
              <a:t>xlarge</a:t>
            </a:r>
            <a:endParaRPr lang="ru-RU" i="1"/>
          </a:p>
          <a:p>
            <a:r>
              <a:rPr lang="en-US"/>
              <a:t>A set of four generalized </a:t>
            </a:r>
            <a:r>
              <a:rPr lang="en-US" b="1"/>
              <a:t>densities</a:t>
            </a:r>
            <a:r>
              <a:rPr lang="en-US"/>
              <a:t>:</a:t>
            </a:r>
            <a:endParaRPr lang="ru-RU"/>
          </a:p>
          <a:p>
            <a:pPr lvl="1"/>
            <a:r>
              <a:rPr lang="en-US" i="1"/>
              <a:t>ldpi</a:t>
            </a:r>
            <a:r>
              <a:rPr lang="en-US"/>
              <a:t> (low), </a:t>
            </a:r>
            <a:r>
              <a:rPr lang="en-US" i="1"/>
              <a:t>mdpi</a:t>
            </a:r>
            <a:r>
              <a:rPr lang="en-US"/>
              <a:t> (medium), </a:t>
            </a:r>
            <a:r>
              <a:rPr lang="en-US" i="1"/>
              <a:t>hdpi</a:t>
            </a:r>
            <a:r>
              <a:rPr lang="en-US"/>
              <a:t> (high), and </a:t>
            </a:r>
            <a:r>
              <a:rPr lang="en-US" i="1"/>
              <a:t>xhdpi</a:t>
            </a:r>
            <a:r>
              <a:rPr lang="en-US"/>
              <a:t> (extra high)</a:t>
            </a:r>
            <a:endParaRPr lang="en-US" i="1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0E80D3-B1AD-4A87-867F-C73E9CD21B12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827088" y="5949950"/>
            <a:ext cx="7561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http://developer.android.com/guide/practices/screens_support.html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Multiple Screens</a:t>
            </a:r>
            <a:r>
              <a:rPr lang="ru-RU"/>
              <a:t> (</a:t>
            </a:r>
            <a:r>
              <a:rPr lang="en-US"/>
              <a:t>3</a:t>
            </a:r>
            <a:r>
              <a:rPr lang="ru-RU"/>
              <a:t>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1BED9-8DC8-4E0A-95CB-D09413B5F9B9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827088" y="5949950"/>
            <a:ext cx="7561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http://developer.android.com/guide/practices/screens_support.html</a:t>
            </a:r>
          </a:p>
        </p:txBody>
      </p:sp>
      <p:pic>
        <p:nvPicPr>
          <p:cNvPr id="19463" name="Picture 7" descr="screens-range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844675"/>
            <a:ext cx="8424862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611188" y="4724400"/>
            <a:ext cx="81375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This baseline is based upon the screen configuration for the first Android-powered device, the T-Mobile G1, which has an HVGA screen (until Android 1.6, this was the only screen configuration that Android supported).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Multiple Screens</a:t>
            </a:r>
            <a:r>
              <a:rPr lang="ru-RU"/>
              <a:t> (</a:t>
            </a:r>
            <a:r>
              <a:rPr lang="en-US"/>
              <a:t>4</a:t>
            </a:r>
            <a:r>
              <a:rPr lang="ru-RU"/>
              <a:t>)</a:t>
            </a:r>
            <a:endParaRPr lang="en-US"/>
          </a:p>
        </p:txBody>
      </p:sp>
      <p:sp>
        <p:nvSpPr>
          <p:cNvPr id="20483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dp</a:t>
            </a:r>
            <a:r>
              <a:rPr lang="en-US" dirty="0"/>
              <a:t>” - </a:t>
            </a:r>
            <a:r>
              <a:rPr lang="en-US" i="1" dirty="0"/>
              <a:t>Density-independent pixel</a:t>
            </a:r>
          </a:p>
          <a:p>
            <a:pPr lvl="1"/>
            <a:r>
              <a:rPr lang="ru-RU" i="1" dirty="0"/>
              <a:t>Размер в виртуальных «пикселях»</a:t>
            </a:r>
          </a:p>
          <a:p>
            <a:pPr lvl="1"/>
            <a:r>
              <a:rPr lang="ru-RU" i="1" dirty="0"/>
              <a:t>Используется при описании </a:t>
            </a:r>
            <a:r>
              <a:rPr lang="en-US" i="1" dirty="0"/>
              <a:t>layout</a:t>
            </a:r>
          </a:p>
          <a:p>
            <a:pPr lvl="1"/>
            <a:r>
              <a:rPr lang="ru-RU" i="1" dirty="0"/>
              <a:t>Система сама переводит </a:t>
            </a:r>
            <a:r>
              <a:rPr lang="en-US" i="1" dirty="0" err="1"/>
              <a:t>dp</a:t>
            </a:r>
            <a:r>
              <a:rPr lang="en-US" i="1" dirty="0"/>
              <a:t> </a:t>
            </a:r>
            <a:r>
              <a:rPr lang="ru-RU" i="1" dirty="0"/>
              <a:t>в </a:t>
            </a:r>
            <a:r>
              <a:rPr lang="en-US" i="1" dirty="0" err="1"/>
              <a:t>px</a:t>
            </a:r>
            <a:r>
              <a:rPr lang="en-US" i="1" dirty="0"/>
              <a:t> </a:t>
            </a:r>
            <a:r>
              <a:rPr lang="ru-RU" i="1" dirty="0"/>
              <a:t>по формуле:</a:t>
            </a:r>
            <a:endParaRPr lang="en-US" dirty="0"/>
          </a:p>
          <a:p>
            <a:pPr lvl="2"/>
            <a:r>
              <a:rPr lang="en-US" dirty="0" err="1"/>
              <a:t>px</a:t>
            </a:r>
            <a:r>
              <a:rPr lang="en-US" dirty="0"/>
              <a:t> = </a:t>
            </a:r>
            <a:r>
              <a:rPr lang="en-US" dirty="0" err="1"/>
              <a:t>dp</a:t>
            </a:r>
            <a:r>
              <a:rPr lang="en-US" dirty="0"/>
              <a:t> * (dpi / 160)</a:t>
            </a:r>
            <a:endParaRPr lang="ru-RU" dirty="0"/>
          </a:p>
          <a:p>
            <a:pPr lvl="2"/>
            <a:endParaRPr lang="ru-RU" dirty="0"/>
          </a:p>
          <a:p>
            <a:pPr lvl="1"/>
            <a:r>
              <a:rPr lang="ru-RU" dirty="0"/>
              <a:t>Преимущество: </a:t>
            </a:r>
            <a:r>
              <a:rPr lang="en-US" b="1" dirty="0"/>
              <a:t>layout </a:t>
            </a:r>
            <a:r>
              <a:rPr lang="ru-RU" b="1" dirty="0"/>
              <a:t>выгдлядит одинаково на разных экранах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256AE-987C-4895-B245-07050D6A7D5D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827088" y="5949950"/>
            <a:ext cx="7561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http://developer.android.com/guide/practices/screens_support.html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Multiple Screens</a:t>
            </a:r>
            <a:r>
              <a:rPr lang="ru-RU"/>
              <a:t> (5)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3E262-2D77-441A-9B4F-750073D7F4B8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827088" y="5949950"/>
            <a:ext cx="7561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http://developer.android.com/guide/practices/screens_support.html</a:t>
            </a:r>
          </a:p>
        </p:txBody>
      </p:sp>
      <p:pic>
        <p:nvPicPr>
          <p:cNvPr id="21511" name="Picture 2" descr="http://developer.android.com/images/screens_support/density-test-goo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3716338"/>
            <a:ext cx="69723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4" descr="http://developer.android.com/images/screens_support/density-test-b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1844675"/>
            <a:ext cx="69723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Screen Size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ru-RU" dirty="0"/>
              <a:t>размера экрана:</a:t>
            </a:r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small</a:t>
            </a:r>
            <a:r>
              <a:rPr lang="ru-RU" dirty="0"/>
              <a:t> </a:t>
            </a:r>
            <a:r>
              <a:rPr lang="en-US" dirty="0"/>
              <a:t>(&gt;= 320x426 </a:t>
            </a:r>
            <a:r>
              <a:rPr lang="en-US" dirty="0" err="1"/>
              <a:t>dp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low-density QVGA, VGA high density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normal</a:t>
            </a:r>
            <a:r>
              <a:rPr lang="en-US" dirty="0"/>
              <a:t> (&gt;= 320x470 </a:t>
            </a:r>
            <a:r>
              <a:rPr lang="en-US" dirty="0" err="1"/>
              <a:t>dp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WQVGA low density, HVGA medium density, WVGA high density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large</a:t>
            </a:r>
            <a:r>
              <a:rPr lang="en-US" dirty="0"/>
              <a:t> (&gt;= 480x640 </a:t>
            </a:r>
            <a:r>
              <a:rPr lang="en-US" dirty="0" err="1"/>
              <a:t>dp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VGA and WVGA medium density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xlarge</a:t>
            </a:r>
            <a:r>
              <a:rPr lang="en-US" dirty="0"/>
              <a:t> (&gt;= 720x960 </a:t>
            </a:r>
            <a:r>
              <a:rPr lang="en-US" dirty="0" err="1"/>
              <a:t>dp</a:t>
            </a:r>
            <a:r>
              <a:rPr lang="en-US" dirty="0"/>
              <a:t>) (API 9+)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15830F-23D3-461C-AC50-EAD233C46134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22535" name="TextBox 6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4+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 Screen Pixel Density (dpi)</a:t>
            </a:r>
            <a:r>
              <a:rPr lang="ru-RU"/>
              <a:t> (1)</a:t>
            </a:r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ldpi</a:t>
            </a:r>
            <a:r>
              <a:rPr lang="en-US" dirty="0"/>
              <a:t>: Low-density screens (~120dpi)</a:t>
            </a:r>
          </a:p>
          <a:p>
            <a:r>
              <a:rPr lang="en-US" dirty="0" err="1">
                <a:solidFill>
                  <a:srgbClr val="00B050"/>
                </a:solidFill>
              </a:rPr>
              <a:t>mdpi</a:t>
            </a:r>
            <a:r>
              <a:rPr lang="en-US" dirty="0"/>
              <a:t>: Medium-density (~160dpi)</a:t>
            </a:r>
          </a:p>
          <a:p>
            <a:r>
              <a:rPr lang="en-US" dirty="0" err="1">
                <a:solidFill>
                  <a:srgbClr val="00B050"/>
                </a:solidFill>
              </a:rPr>
              <a:t>hdpi</a:t>
            </a:r>
            <a:r>
              <a:rPr lang="en-US" dirty="0"/>
              <a:t>: High-density screens (~240dpi)</a:t>
            </a:r>
          </a:p>
          <a:p>
            <a:r>
              <a:rPr lang="en-US" dirty="0" err="1">
                <a:solidFill>
                  <a:srgbClr val="00B050"/>
                </a:solidFill>
              </a:rPr>
              <a:t>xhdpi</a:t>
            </a:r>
            <a:r>
              <a:rPr lang="en-US" dirty="0"/>
              <a:t>: Extra high-density screens (~320dpi) </a:t>
            </a:r>
            <a:endParaRPr lang="ru-RU" dirty="0"/>
          </a:p>
          <a:p>
            <a:r>
              <a:rPr lang="en-US" dirty="0" err="1">
                <a:solidFill>
                  <a:srgbClr val="00B050"/>
                </a:solidFill>
              </a:rPr>
              <a:t>xxhdpi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(</a:t>
            </a:r>
            <a:r>
              <a:rPr lang="en-US" dirty="0"/>
              <a:t>~480dpi, 16+</a:t>
            </a:r>
            <a:r>
              <a:rPr lang="ru-RU" dirty="0"/>
              <a:t>)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 err="1">
                <a:solidFill>
                  <a:srgbClr val="00B050"/>
                </a:solidFill>
              </a:rPr>
              <a:t>xxxhdpi</a:t>
            </a:r>
            <a:r>
              <a:rPr lang="en-US" dirty="0"/>
              <a:t> (~640dpi, 18+)</a:t>
            </a:r>
          </a:p>
          <a:p>
            <a:r>
              <a:rPr lang="en-US" dirty="0" err="1">
                <a:solidFill>
                  <a:srgbClr val="00B050"/>
                </a:solidFill>
              </a:rPr>
              <a:t>nodpi</a:t>
            </a:r>
            <a:r>
              <a:rPr lang="ru-RU" dirty="0"/>
              <a:t>: </a:t>
            </a:r>
            <a:r>
              <a:rPr lang="en-US" b="1" dirty="0"/>
              <a:t>bitmap </a:t>
            </a:r>
            <a:r>
              <a:rPr lang="en-US" dirty="0"/>
              <a:t>resources that you do not want to be scaled to match the device density</a:t>
            </a:r>
            <a:endParaRPr lang="ru-RU" dirty="0"/>
          </a:p>
          <a:p>
            <a:r>
              <a:rPr lang="en-US" dirty="0" err="1">
                <a:solidFill>
                  <a:srgbClr val="00B050"/>
                </a:solidFill>
              </a:rPr>
              <a:t>tvdpi</a:t>
            </a:r>
            <a:r>
              <a:rPr lang="ru-RU" dirty="0"/>
              <a:t> = </a:t>
            </a:r>
            <a:r>
              <a:rPr lang="en-US" dirty="0"/>
              <a:t>1.33*</a:t>
            </a:r>
            <a:r>
              <a:rPr lang="en-US" dirty="0" err="1"/>
              <a:t>mdpi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AA1E5-D8AA-4C13-BE17-53314544F2E8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23559" name="TextBox 6"/>
          <p:cNvSpPr txBox="1">
            <a:spLocks noChangeArrowheads="1"/>
          </p:cNvSpPr>
          <p:nvPr/>
        </p:nvSpPr>
        <p:spPr bwMode="auto">
          <a:xfrm>
            <a:off x="8088313" y="3492500"/>
            <a:ext cx="947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</a:t>
            </a:r>
            <a:r>
              <a:rPr lang="ru-RU">
                <a:solidFill>
                  <a:srgbClr val="FF0000"/>
                </a:solidFill>
              </a:rPr>
              <a:t>8</a:t>
            </a:r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3560" name="TextBox 7"/>
          <p:cNvSpPr txBox="1">
            <a:spLocks noChangeArrowheads="1"/>
          </p:cNvSpPr>
          <p:nvPr/>
        </p:nvSpPr>
        <p:spPr bwMode="auto">
          <a:xfrm>
            <a:off x="4139952" y="5733256"/>
            <a:ext cx="1076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API: </a:t>
            </a:r>
            <a:r>
              <a:rPr lang="ru-RU" dirty="0">
                <a:solidFill>
                  <a:srgbClr val="FF0000"/>
                </a:solidFill>
              </a:rPr>
              <a:t>13</a:t>
            </a:r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 Screen Pixel Density (dpi)</a:t>
            </a:r>
            <a:r>
              <a:rPr lang="ru-RU"/>
              <a:t> (2)</a:t>
            </a:r>
            <a:endParaRPr lang="en-US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Система масштабирует растровые ресурсы</a:t>
            </a:r>
          </a:p>
          <a:p>
            <a:pPr lvl="1"/>
            <a:r>
              <a:rPr lang="ru-RU"/>
              <a:t>Иногда не очень красиво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7E237-D72E-488C-AC29-A06CD89BF949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pic>
        <p:nvPicPr>
          <p:cNvPr id="24583" name="Picture 8" descr="screens-densitie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3068638"/>
            <a:ext cx="29337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</a:t>
            </a:r>
            <a:r>
              <a:rPr lang="ru-RU"/>
              <a:t>:</a:t>
            </a:r>
            <a:br>
              <a:rPr lang="ru-RU"/>
            </a:br>
            <a:r>
              <a:rPr lang="en-US"/>
              <a:t> smallestWidth (1)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sw</a:t>
            </a:r>
            <a:r>
              <a:rPr lang="en-US" dirty="0">
                <a:solidFill>
                  <a:srgbClr val="00B050"/>
                </a:solidFill>
              </a:rPr>
              <a:t>&lt;N&gt;</a:t>
            </a:r>
            <a:r>
              <a:rPr lang="en-US" dirty="0" err="1">
                <a:solidFill>
                  <a:srgbClr val="00B050"/>
                </a:solidFill>
              </a:rPr>
              <a:t>dp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ru-RU" dirty="0"/>
              <a:t>Наименьшаяя </a:t>
            </a:r>
            <a:r>
              <a:rPr lang="ru-RU" b="1" dirty="0"/>
              <a:t>возможная</a:t>
            </a:r>
            <a:r>
              <a:rPr lang="ru-RU" dirty="0"/>
              <a:t> ширина экрана (не зависит от ориентации экрана)</a:t>
            </a:r>
          </a:p>
          <a:p>
            <a:r>
              <a:rPr lang="ru-RU" dirty="0"/>
              <a:t>Примеры: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sw320dp, sw600dp, sw720dp</a:t>
            </a:r>
            <a:endParaRPr lang="ru-RU" dirty="0">
              <a:solidFill>
                <a:srgbClr val="00B050"/>
              </a:solidFill>
            </a:endParaRPr>
          </a:p>
          <a:p>
            <a:r>
              <a:rPr lang="ru-RU" dirty="0"/>
              <a:t>Использование: требование минимальной ширины для </a:t>
            </a:r>
            <a:r>
              <a:rPr lang="en-US" dirty="0"/>
              <a:t>layout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4A4CA1-C629-4CF6-B939-34004FCFB901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1076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13+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</a:t>
            </a:r>
            <a:r>
              <a:rPr lang="ru-RU"/>
              <a:t>:</a:t>
            </a:r>
            <a:br>
              <a:rPr lang="ru-RU"/>
            </a:br>
            <a:r>
              <a:rPr lang="en-US"/>
              <a:t> smallestWidth (2)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sw320dp  </a:t>
            </a:r>
            <a:r>
              <a:rPr lang="ru-RU" dirty="0"/>
              <a:t>будет выбран для следующих конфигураций экрана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240x320 </a:t>
            </a:r>
            <a:r>
              <a:rPr lang="en-US" dirty="0" err="1"/>
              <a:t>ldpi</a:t>
            </a:r>
            <a:r>
              <a:rPr lang="en-US" dirty="0"/>
              <a:t> (QVGA handset)</a:t>
            </a:r>
          </a:p>
          <a:p>
            <a:pPr lvl="1"/>
            <a:r>
              <a:rPr lang="en-US" dirty="0"/>
              <a:t>320x480 </a:t>
            </a:r>
            <a:r>
              <a:rPr lang="en-US" dirty="0" err="1"/>
              <a:t>mdpi</a:t>
            </a:r>
            <a:r>
              <a:rPr lang="en-US" dirty="0"/>
              <a:t> (handset)</a:t>
            </a:r>
          </a:p>
          <a:p>
            <a:pPr lvl="1"/>
            <a:r>
              <a:rPr lang="en-US" dirty="0"/>
              <a:t>480x800 </a:t>
            </a:r>
            <a:r>
              <a:rPr lang="en-US" dirty="0" err="1"/>
              <a:t>hdpi</a:t>
            </a:r>
            <a:r>
              <a:rPr lang="en-US" dirty="0"/>
              <a:t> (high density handset)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9917E-40EF-4A25-963B-6C4D9CE34C4A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27655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1076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13+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ru-RU" sz="1100" dirty="0"/>
              <a:t>	</a:t>
            </a:r>
            <a:r>
              <a:rPr lang="en-US" sz="1100" dirty="0"/>
              <a:t>&lt;?xml version="1.0" encoding="utf-8"?&gt;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&lt;manifest&gt;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&lt;uses-permission /&gt;</a:t>
            </a:r>
            <a:br>
              <a:rPr lang="en-US" sz="1100" dirty="0"/>
            </a:br>
            <a:r>
              <a:rPr lang="en-US" sz="1100" dirty="0"/>
              <a:t>    &lt;permission /&gt;</a:t>
            </a:r>
            <a:br>
              <a:rPr lang="en-US" sz="1100" dirty="0"/>
            </a:br>
            <a:r>
              <a:rPr lang="en-US" sz="1100" dirty="0"/>
              <a:t>    &lt;permission-tree /&gt;</a:t>
            </a:r>
            <a:br>
              <a:rPr lang="en-US" sz="1100" dirty="0"/>
            </a:br>
            <a:r>
              <a:rPr lang="en-US" sz="1100" dirty="0"/>
              <a:t>    &lt;permission-group /&gt;</a:t>
            </a:r>
            <a:br>
              <a:rPr lang="en-US" sz="1100" dirty="0"/>
            </a:br>
            <a:r>
              <a:rPr lang="en-US" sz="1100" dirty="0"/>
              <a:t>    &lt;instrumentation /&gt;</a:t>
            </a:r>
            <a:br>
              <a:rPr lang="en-US" sz="1100" dirty="0"/>
            </a:br>
            <a:r>
              <a:rPr lang="en-US" sz="1100" dirty="0"/>
              <a:t>    &lt;uses-</a:t>
            </a:r>
            <a:r>
              <a:rPr lang="en-US" sz="1100" dirty="0" err="1"/>
              <a:t>sdk</a:t>
            </a:r>
            <a:r>
              <a:rPr lang="en-US" sz="1100" dirty="0"/>
              <a:t> /&gt;</a:t>
            </a:r>
            <a:br>
              <a:rPr lang="en-US" sz="1100" dirty="0"/>
            </a:br>
            <a:r>
              <a:rPr lang="en-US" sz="1100" dirty="0"/>
              <a:t>    &lt;uses-configuration /&gt;  </a:t>
            </a:r>
            <a:br>
              <a:rPr lang="en-US" sz="1100" dirty="0"/>
            </a:br>
            <a:r>
              <a:rPr lang="en-US" sz="1100" dirty="0"/>
              <a:t>    &lt;uses-feature /&gt;  </a:t>
            </a:r>
            <a:br>
              <a:rPr lang="en-US" sz="1100" dirty="0"/>
            </a:br>
            <a:r>
              <a:rPr lang="en-US" sz="1100" dirty="0"/>
              <a:t>    &lt;supports-screens /&gt;  </a:t>
            </a:r>
            <a:br>
              <a:rPr lang="en-US" sz="1100" dirty="0"/>
            </a:br>
            <a:r>
              <a:rPr lang="en-US" sz="1100" dirty="0"/>
              <a:t>    &lt;compatible-screens /&gt;  </a:t>
            </a:r>
            <a:br>
              <a:rPr lang="en-US" sz="1100" dirty="0"/>
            </a:br>
            <a:r>
              <a:rPr lang="en-US" sz="1100" dirty="0"/>
              <a:t>    &lt;supports-</a:t>
            </a:r>
            <a:r>
              <a:rPr lang="en-US" sz="1100" dirty="0" err="1"/>
              <a:t>gl</a:t>
            </a:r>
            <a:r>
              <a:rPr lang="en-US" sz="1100" dirty="0"/>
              <a:t>-texture /&gt;  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&lt;application&gt;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&lt;activity&gt;</a:t>
            </a:r>
            <a:br>
              <a:rPr lang="en-US" sz="1100" dirty="0"/>
            </a:br>
            <a:r>
              <a:rPr lang="en-US" sz="1100" dirty="0"/>
              <a:t>            &lt;intent-filter&gt;</a:t>
            </a:r>
            <a:br>
              <a:rPr lang="en-US" sz="1100" dirty="0"/>
            </a:br>
            <a:r>
              <a:rPr lang="en-US" sz="1100" dirty="0"/>
              <a:t>                &lt;action /&gt;</a:t>
            </a:r>
            <a:br>
              <a:rPr lang="en-US" sz="1100" dirty="0"/>
            </a:br>
            <a:r>
              <a:rPr lang="en-US" sz="1100" dirty="0"/>
              <a:t>                &lt;category /&gt;</a:t>
            </a:r>
            <a:br>
              <a:rPr lang="en-US" sz="1100" dirty="0"/>
            </a:br>
            <a:r>
              <a:rPr lang="en-US" sz="1100" dirty="0"/>
              <a:t>                &lt;data /&gt;</a:t>
            </a:r>
            <a:br>
              <a:rPr lang="en-US" sz="1100" dirty="0"/>
            </a:br>
            <a:r>
              <a:rPr lang="en-US" sz="1100" dirty="0"/>
              <a:t>            &lt;/intent-filter&gt;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&lt;/activity&gt;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ru-RU" sz="1100" dirty="0"/>
              <a:t>	  </a:t>
            </a:r>
            <a:r>
              <a:rPr lang="en-US" sz="1100" dirty="0"/>
              <a:t>     &lt;activity-alias&gt;</a:t>
            </a:r>
            <a:br>
              <a:rPr lang="en-US" sz="1100" dirty="0"/>
            </a:br>
            <a:r>
              <a:rPr lang="en-US" sz="1100" dirty="0"/>
              <a:t>            &lt;intent-filter&gt; . . . &lt;/intent-filter&gt;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&lt;/activity-alias&gt;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&lt;service&gt;</a:t>
            </a:r>
            <a:br>
              <a:rPr lang="en-US" sz="1100" dirty="0"/>
            </a:br>
            <a:r>
              <a:rPr lang="en-US" sz="1100" dirty="0"/>
              <a:t>            &lt;intent-filter&gt; . . . &lt;/intent-filter&gt;</a:t>
            </a:r>
            <a:br>
              <a:rPr lang="en-US" sz="1100" dirty="0"/>
            </a:br>
            <a:r>
              <a:rPr lang="en-US" sz="1100" dirty="0"/>
              <a:t>            &lt;meta-data/&gt;</a:t>
            </a:r>
            <a:br>
              <a:rPr lang="en-US" sz="1100" dirty="0"/>
            </a:br>
            <a:r>
              <a:rPr lang="en-US" sz="1100" dirty="0"/>
              <a:t>        &lt;/service&gt;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&lt;receiver&gt;</a:t>
            </a:r>
            <a:br>
              <a:rPr lang="en-US" sz="1100" dirty="0"/>
            </a:br>
            <a:r>
              <a:rPr lang="en-US" sz="1100" dirty="0"/>
              <a:t>            &lt;intent-filter&gt; . . . &lt;/intent-filter&gt;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&lt;/receiver&gt;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&lt;provider&gt;</a:t>
            </a:r>
            <a:br>
              <a:rPr lang="en-US" sz="1100" dirty="0"/>
            </a:br>
            <a:r>
              <a:rPr lang="en-US" sz="1100" dirty="0"/>
              <a:t>            &lt;grant-</a:t>
            </a:r>
            <a:r>
              <a:rPr lang="en-US" sz="1100" dirty="0" err="1"/>
              <a:t>uri</a:t>
            </a:r>
            <a:r>
              <a:rPr lang="en-US" sz="1100" dirty="0"/>
              <a:t>-permission /&gt;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    &lt;path-permission /&gt;</a:t>
            </a:r>
            <a:br>
              <a:rPr lang="en-US" sz="1100" dirty="0"/>
            </a:br>
            <a:r>
              <a:rPr lang="en-US" sz="1100" dirty="0"/>
              <a:t>        &lt;/provider&gt;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&lt;uses-library /&gt;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&lt;/application&gt;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&lt;/manifest&gt;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</a:t>
            </a:r>
            <a:r>
              <a:rPr lang="ru-RU"/>
              <a:t>:</a:t>
            </a:r>
            <a:br>
              <a:rPr lang="ru-RU"/>
            </a:br>
            <a:r>
              <a:rPr lang="en-US"/>
              <a:t> smallestWidth (2)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sw320dp  </a:t>
            </a:r>
            <a:r>
              <a:rPr lang="ru-RU" dirty="0"/>
              <a:t>будет выбран для следующих конфигураций экрана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240x320 </a:t>
            </a:r>
            <a:r>
              <a:rPr lang="en-US" dirty="0" err="1">
                <a:solidFill>
                  <a:srgbClr val="FF0000"/>
                </a:solidFill>
              </a:rPr>
              <a:t>ldpi</a:t>
            </a:r>
            <a:r>
              <a:rPr lang="en-US" dirty="0">
                <a:solidFill>
                  <a:srgbClr val="FF0000"/>
                </a:solidFill>
              </a:rPr>
              <a:t> (QVGA handset)</a:t>
            </a:r>
          </a:p>
          <a:p>
            <a:pPr lvl="1"/>
            <a:r>
              <a:rPr lang="en-US" dirty="0"/>
              <a:t>320x480 </a:t>
            </a:r>
            <a:r>
              <a:rPr lang="en-US" dirty="0" err="1"/>
              <a:t>mdpi</a:t>
            </a:r>
            <a:r>
              <a:rPr lang="en-US" dirty="0"/>
              <a:t> (handset)</a:t>
            </a:r>
          </a:p>
          <a:p>
            <a:pPr lvl="1"/>
            <a:r>
              <a:rPr lang="en-US" dirty="0"/>
              <a:t>480x800 </a:t>
            </a:r>
            <a:r>
              <a:rPr lang="en-US" dirty="0" err="1"/>
              <a:t>hdpi</a:t>
            </a:r>
            <a:r>
              <a:rPr lang="en-US" dirty="0"/>
              <a:t> (high density handset)</a:t>
            </a:r>
          </a:p>
          <a:p>
            <a:pPr lvl="1"/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ru-RU" dirty="0">
                <a:solidFill>
                  <a:srgbClr val="FF0000"/>
                </a:solidFill>
              </a:rPr>
              <a:t>Кто догадается почему?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9917E-40EF-4A25-963B-6C4D9CE34C4A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27655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1076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13+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</a:t>
            </a:r>
            <a:r>
              <a:rPr lang="ru-RU"/>
              <a:t>:</a:t>
            </a:r>
            <a:br>
              <a:rPr lang="ru-RU"/>
            </a:br>
            <a:r>
              <a:rPr lang="en-US"/>
              <a:t> Available Width/Height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w&lt;N&gt;</a:t>
            </a:r>
            <a:r>
              <a:rPr lang="en-US" dirty="0" err="1">
                <a:solidFill>
                  <a:srgbClr val="00B050"/>
                </a:solidFill>
              </a:rPr>
              <a:t>dp</a:t>
            </a:r>
            <a:r>
              <a:rPr lang="en-US" dirty="0">
                <a:solidFill>
                  <a:srgbClr val="00B050"/>
                </a:solidFill>
              </a:rPr>
              <a:t>       h&lt;N&gt;</a:t>
            </a:r>
            <a:r>
              <a:rPr lang="en-US" dirty="0" err="1">
                <a:solidFill>
                  <a:srgbClr val="00B050"/>
                </a:solidFill>
              </a:rPr>
              <a:t>dp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ru-RU" dirty="0"/>
              <a:t>Минимальная доступная ширина/высота экрана в </a:t>
            </a:r>
            <a:r>
              <a:rPr lang="en-US" dirty="0" err="1"/>
              <a:t>dp</a:t>
            </a:r>
            <a:r>
              <a:rPr lang="en-US" dirty="0"/>
              <a:t>. </a:t>
            </a:r>
          </a:p>
          <a:p>
            <a:r>
              <a:rPr lang="ru-RU" dirty="0"/>
              <a:t>Зависит от ориентации экрана</a:t>
            </a:r>
          </a:p>
          <a:p>
            <a:r>
              <a:rPr lang="ru-RU" dirty="0"/>
              <a:t>Система выбирает ближайший снизу набор ресурсов, если приложение предоставляет несколько наборов</a:t>
            </a:r>
          </a:p>
          <a:p>
            <a:r>
              <a:rPr lang="ru-RU" dirty="0"/>
              <a:t>Примеры: </a:t>
            </a:r>
            <a:r>
              <a:rPr lang="en-US" dirty="0">
                <a:solidFill>
                  <a:srgbClr val="00B050"/>
                </a:solidFill>
              </a:rPr>
              <a:t>w720dp</a:t>
            </a:r>
            <a:r>
              <a:rPr lang="ru-RU" dirty="0"/>
              <a:t>,</a:t>
            </a:r>
            <a:r>
              <a:rPr lang="en-US" dirty="0">
                <a:solidFill>
                  <a:srgbClr val="00B050"/>
                </a:solidFill>
              </a:rPr>
              <a:t>w1024d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h720dp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h1024dp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BEE10-31C2-4DFF-97FA-E5617241C1BE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28679" name="TextBox 6"/>
          <p:cNvSpPr txBox="1">
            <a:spLocks noChangeArrowheads="1"/>
          </p:cNvSpPr>
          <p:nvPr/>
        </p:nvSpPr>
        <p:spPr bwMode="auto">
          <a:xfrm>
            <a:off x="7667625" y="5949950"/>
            <a:ext cx="1076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13+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 Screen aspect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long</a:t>
            </a:r>
            <a:endParaRPr lang="ru-RU">
              <a:solidFill>
                <a:srgbClr val="00B050"/>
              </a:solidFill>
            </a:endParaRPr>
          </a:p>
          <a:p>
            <a:pPr lvl="1"/>
            <a:r>
              <a:rPr lang="ru-RU"/>
              <a:t>Широкий экран (</a:t>
            </a:r>
            <a:r>
              <a:rPr lang="en-US"/>
              <a:t>WQVGA, WVGA, FWVGA)</a:t>
            </a:r>
          </a:p>
          <a:p>
            <a:r>
              <a:rPr lang="en-US">
                <a:solidFill>
                  <a:srgbClr val="00B050"/>
                </a:solidFill>
              </a:rPr>
              <a:t>notlong</a:t>
            </a:r>
          </a:p>
          <a:p>
            <a:pPr lvl="1"/>
            <a:r>
              <a:rPr lang="ru-RU"/>
              <a:t>Не широкий экран (</a:t>
            </a:r>
            <a:r>
              <a:rPr lang="en-US"/>
              <a:t>QVGA, HVGA, and VGA</a:t>
            </a:r>
            <a:r>
              <a:rPr lang="ru-RU"/>
              <a:t>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457AC-3A5F-4B82-BBB7-2F646CD5D63C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4+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 UI Mode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car</a:t>
            </a:r>
            <a:r>
              <a:rPr lang="en-US" dirty="0"/>
              <a:t>: Device is displaying in a car dock</a:t>
            </a:r>
          </a:p>
          <a:p>
            <a:r>
              <a:rPr lang="en-US" dirty="0">
                <a:solidFill>
                  <a:srgbClr val="00B050"/>
                </a:solidFill>
              </a:rPr>
              <a:t>desk</a:t>
            </a:r>
            <a:r>
              <a:rPr lang="en-US" dirty="0"/>
              <a:t>: Device is displaying in a desk dock</a:t>
            </a:r>
          </a:p>
          <a:p>
            <a:r>
              <a:rPr lang="en-US" dirty="0">
                <a:solidFill>
                  <a:srgbClr val="00B050"/>
                </a:solidFill>
              </a:rPr>
              <a:t>television</a:t>
            </a:r>
            <a:r>
              <a:rPr lang="en-US" dirty="0"/>
              <a:t>: Device is displaying on a television</a:t>
            </a:r>
          </a:p>
          <a:p>
            <a:r>
              <a:rPr lang="en-US" dirty="0">
                <a:solidFill>
                  <a:srgbClr val="00B050"/>
                </a:solidFill>
              </a:rPr>
              <a:t>appliance</a:t>
            </a:r>
            <a:r>
              <a:rPr lang="en-US" dirty="0"/>
              <a:t>: Device is serving as an appliance, with no display</a:t>
            </a:r>
            <a:endParaRPr lang="ru-RU" dirty="0"/>
          </a:p>
          <a:p>
            <a:r>
              <a:rPr lang="en-US" dirty="0">
                <a:solidFill>
                  <a:srgbClr val="00B050"/>
                </a:solidFill>
              </a:rPr>
              <a:t>watch</a:t>
            </a:r>
            <a:r>
              <a:rPr lang="en-US" dirty="0"/>
              <a:t>: Device has a display and is worn on the wrist</a:t>
            </a:r>
            <a:r>
              <a:rPr lang="ru-RU" dirty="0"/>
              <a:t> (20+)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811AD-5703-4899-B307-928D60C9DA11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29703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8+</a:t>
            </a:r>
          </a:p>
        </p:txBody>
      </p:sp>
      <p:sp>
        <p:nvSpPr>
          <p:cNvPr id="29704" name="TextBox 8"/>
          <p:cNvSpPr txBox="1">
            <a:spLocks noChangeArrowheads="1"/>
          </p:cNvSpPr>
          <p:nvPr/>
        </p:nvSpPr>
        <p:spPr bwMode="auto">
          <a:xfrm>
            <a:off x="8067675" y="2636912"/>
            <a:ext cx="1076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API: 13+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 Night Mode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night</a:t>
            </a:r>
            <a:r>
              <a:rPr lang="en-US"/>
              <a:t>: Night time</a:t>
            </a:r>
          </a:p>
          <a:p>
            <a:r>
              <a:rPr lang="en-US">
                <a:solidFill>
                  <a:srgbClr val="00B050"/>
                </a:solidFill>
              </a:rPr>
              <a:t>notnight</a:t>
            </a:r>
            <a:r>
              <a:rPr lang="en-US"/>
              <a:t>: Day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D3710-D3E5-41E5-BD3F-9CAA25D894E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30727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8+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 Touchscreen Type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notouch</a:t>
            </a:r>
            <a:r>
              <a:rPr lang="en-US" dirty="0"/>
              <a:t>: Device does not have a </a:t>
            </a:r>
            <a:r>
              <a:rPr lang="en-US" dirty="0" err="1"/>
              <a:t>touchscreen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00B050"/>
                </a:solidFill>
              </a:rPr>
              <a:t>finger</a:t>
            </a:r>
            <a:r>
              <a:rPr lang="en-US" dirty="0"/>
              <a:t>: Device has a </a:t>
            </a:r>
            <a:r>
              <a:rPr lang="en-US" dirty="0" err="1"/>
              <a:t>touchscreen</a:t>
            </a:r>
            <a:r>
              <a:rPr lang="en-US" dirty="0"/>
              <a:t> that is intended to be used through direction interaction of the user's finger.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A56142-37CC-49FB-9D3D-B2C5011DE8EB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31751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8+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 Keyboard Availability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keysexposed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ru-RU" dirty="0"/>
              <a:t>Аппаратная клавиатура доступна </a:t>
            </a:r>
            <a:r>
              <a:rPr lang="ru-RU" b="1" dirty="0"/>
              <a:t>или </a:t>
            </a:r>
            <a:r>
              <a:rPr lang="ru-RU" dirty="0"/>
              <a:t>имеется программная клавиатура</a:t>
            </a:r>
            <a:endParaRPr lang="en-US" dirty="0"/>
          </a:p>
          <a:p>
            <a:r>
              <a:rPr lang="en-US" dirty="0" err="1">
                <a:solidFill>
                  <a:srgbClr val="00B050"/>
                </a:solidFill>
              </a:rPr>
              <a:t>keyshidden</a:t>
            </a:r>
            <a:endParaRPr lang="ru-RU" dirty="0">
              <a:solidFill>
                <a:srgbClr val="00B050"/>
              </a:solidFill>
            </a:endParaRPr>
          </a:p>
          <a:p>
            <a:pPr lvl="1"/>
            <a:r>
              <a:rPr lang="ru-RU" dirty="0"/>
              <a:t>Имеется аппаратная клавиатура, но она не доступна </a:t>
            </a:r>
            <a:r>
              <a:rPr lang="ru-RU" b="1" dirty="0"/>
              <a:t>и </a:t>
            </a:r>
            <a:r>
              <a:rPr lang="ru-RU" dirty="0"/>
              <a:t>не имеется программная клавиатура</a:t>
            </a:r>
          </a:p>
          <a:p>
            <a:r>
              <a:rPr lang="en-US" dirty="0" err="1">
                <a:solidFill>
                  <a:srgbClr val="00B050"/>
                </a:solidFill>
              </a:rPr>
              <a:t>keyssoft</a:t>
            </a:r>
            <a:endParaRPr lang="ru-RU" dirty="0">
              <a:solidFill>
                <a:srgbClr val="00B050"/>
              </a:solidFill>
            </a:endParaRPr>
          </a:p>
          <a:p>
            <a:pPr lvl="1"/>
            <a:r>
              <a:rPr lang="ru-RU" dirty="0"/>
              <a:t>Имеется программная клавиатура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E24F5E-24FD-46B3-98B1-474182E37A18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 Primary Text Input Method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nokeys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Device has no hardware keys for text input.</a:t>
            </a:r>
          </a:p>
          <a:p>
            <a:r>
              <a:rPr lang="en-US" dirty="0">
                <a:solidFill>
                  <a:srgbClr val="00B050"/>
                </a:solidFill>
              </a:rPr>
              <a:t>qwerty</a:t>
            </a:r>
          </a:p>
          <a:p>
            <a:pPr lvl="1"/>
            <a:r>
              <a:rPr lang="en-US" dirty="0"/>
              <a:t>Device has a hardware qwerty keyboard, whether it's visible to the user or not.</a:t>
            </a:r>
          </a:p>
          <a:p>
            <a:r>
              <a:rPr lang="en-US" dirty="0">
                <a:solidFill>
                  <a:srgbClr val="00B050"/>
                </a:solidFill>
              </a:rPr>
              <a:t>12key</a:t>
            </a:r>
          </a:p>
          <a:p>
            <a:pPr lvl="1"/>
            <a:r>
              <a:rPr lang="en-US" dirty="0"/>
              <a:t>Device has a hardware 12-key keyboard, whether it's visible to the user or not.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6EC651-4DC9-4C8D-A169-70896D3DD08D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33799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8+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Qualifier Names:</a:t>
            </a:r>
            <a:br>
              <a:rPr lang="en-US" dirty="0"/>
            </a:br>
            <a:r>
              <a:rPr lang="en-US" dirty="0"/>
              <a:t> Navigation Key Availability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navexposed</a:t>
            </a:r>
            <a:endParaRPr lang="en-US" dirty="0"/>
          </a:p>
          <a:p>
            <a:pPr lvl="1"/>
            <a:r>
              <a:rPr lang="en-US" dirty="0"/>
              <a:t>Navigation keys are available to the user.</a:t>
            </a:r>
          </a:p>
          <a:p>
            <a:r>
              <a:rPr lang="en-US" dirty="0" err="1">
                <a:solidFill>
                  <a:srgbClr val="00B050"/>
                </a:solidFill>
              </a:rPr>
              <a:t>navhidden</a:t>
            </a:r>
            <a:endParaRPr lang="en-US" dirty="0"/>
          </a:p>
          <a:p>
            <a:pPr lvl="1"/>
            <a:r>
              <a:rPr lang="en-US" dirty="0"/>
              <a:t>Navigation keys are not available (such as behind a closed lid).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6EC651-4DC9-4C8D-A169-70896D3DD08D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33799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8+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Qualifier Names:</a:t>
            </a:r>
            <a:br>
              <a:rPr lang="en-US" dirty="0"/>
            </a:br>
            <a:r>
              <a:rPr lang="en-US" dirty="0"/>
              <a:t> Primary Non-Touch Navigation Method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nonav</a:t>
            </a:r>
            <a:r>
              <a:rPr lang="en-US" dirty="0"/>
              <a:t>: Device has no navigation facility other than using the </a:t>
            </a:r>
            <a:r>
              <a:rPr lang="en-US" dirty="0" err="1"/>
              <a:t>touchscreen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00B050"/>
                </a:solidFill>
              </a:rPr>
              <a:t>dpad</a:t>
            </a:r>
            <a:r>
              <a:rPr lang="en-US" dirty="0"/>
              <a:t>: Device has a directional-pad (d-pad) for navigation.</a:t>
            </a:r>
          </a:p>
          <a:p>
            <a:r>
              <a:rPr lang="en-US" dirty="0">
                <a:solidFill>
                  <a:srgbClr val="00B050"/>
                </a:solidFill>
              </a:rPr>
              <a:t>trackball</a:t>
            </a:r>
            <a:r>
              <a:rPr lang="en-US" dirty="0"/>
              <a:t>: Device has a trackball for navigation.</a:t>
            </a:r>
          </a:p>
          <a:p>
            <a:r>
              <a:rPr lang="en-US" dirty="0">
                <a:solidFill>
                  <a:srgbClr val="00B050"/>
                </a:solidFill>
              </a:rPr>
              <a:t>wheel</a:t>
            </a:r>
            <a:r>
              <a:rPr lang="en-US" dirty="0"/>
              <a:t>: Device has a directional wheel(s) for navigation (uncommon).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6EC651-4DC9-4C8D-A169-70896D3DD08D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33799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8+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13BC6-944F-4C64-99D6-82C2C91DF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269" name="Content Placeholder 9" descr="buil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68538" y="71438"/>
            <a:ext cx="4103687" cy="6753225"/>
          </a:xfr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Qualifier Names:</a:t>
            </a:r>
            <a:br>
              <a:rPr lang="en-US" dirty="0"/>
            </a:br>
            <a:r>
              <a:rPr lang="en-US" dirty="0"/>
              <a:t> Platform Version (API level)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API level supported by the device.</a:t>
            </a:r>
          </a:p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v3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v4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v7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C6CAC-A2A6-45FC-9BC9-0557DAA0B3EE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Qualifier Names:</a:t>
            </a:r>
            <a:br>
              <a:rPr lang="en-US" dirty="0"/>
            </a:br>
            <a:r>
              <a:rPr lang="en-US" dirty="0"/>
              <a:t>Layout Direction (1)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 Direction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ldrtl</a:t>
            </a:r>
            <a:r>
              <a:rPr lang="en-US" dirty="0"/>
              <a:t> = layout-direction-right-to-left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ldltr</a:t>
            </a:r>
            <a:r>
              <a:rPr lang="en-US" dirty="0"/>
              <a:t> = layout-direction-left-to-right</a:t>
            </a:r>
          </a:p>
          <a:p>
            <a:pPr lvl="1"/>
            <a:endParaRPr lang="en-US" dirty="0"/>
          </a:p>
          <a:p>
            <a:pPr lvl="1"/>
            <a:r>
              <a:rPr lang="ru-RU" dirty="0"/>
              <a:t>Использование: локализация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0AAFC-9D84-45F2-ADB1-B618DB9569BB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p:sp>
        <p:nvSpPr>
          <p:cNvPr id="34823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1076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17+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Qualifier Names:</a:t>
            </a:r>
            <a:br>
              <a:rPr lang="en-US" dirty="0"/>
            </a:br>
            <a:r>
              <a:rPr lang="en-US" dirty="0"/>
              <a:t>Layout Direction (2)</a:t>
            </a:r>
          </a:p>
        </p:txBody>
      </p:sp>
      <p:pic>
        <p:nvPicPr>
          <p:cNvPr id="10" name="Content Placeholder 9" descr="bb688119.f08tm01(en-us,MSDN.10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1556792"/>
            <a:ext cx="5715000" cy="4286250"/>
          </a:xfrm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0AAFC-9D84-45F2-ADB1-B618DB9569BB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p:sp>
        <p:nvSpPr>
          <p:cNvPr id="34823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1076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17+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536" y="5949280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http://i.msdn.microsoft.com/bb688119.f08tm01(en-us,MSDN.10).jpg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 MCC and MNC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mobile country code (MCC), optionally followed by mobile network code (MNC) from the SIM card in the device.</a:t>
            </a:r>
          </a:p>
          <a:p>
            <a:r>
              <a:rPr lang="ru-RU" dirty="0"/>
              <a:t>Примеры: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mcc310</a:t>
            </a:r>
            <a:r>
              <a:rPr lang="en-US" dirty="0"/>
              <a:t> is U.S. on any carrier</a:t>
            </a:r>
            <a:endParaRPr lang="ru-RU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mcc310-mnc004</a:t>
            </a:r>
            <a:r>
              <a:rPr lang="en-US" dirty="0"/>
              <a:t> is U.S. on Verizon</a:t>
            </a:r>
            <a:endParaRPr lang="ru-RU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mcc208-mnc00</a:t>
            </a:r>
            <a:r>
              <a:rPr lang="en-US" dirty="0"/>
              <a:t> is France on Orange</a:t>
            </a:r>
            <a:endParaRPr lang="ru-RU" dirty="0"/>
          </a:p>
          <a:p>
            <a:r>
              <a:rPr lang="ru-RU" dirty="0"/>
              <a:t>Использование: </a:t>
            </a:r>
            <a:r>
              <a:rPr lang="en-US" dirty="0"/>
              <a:t>country-specific legal 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E29D41-C0A9-4DC0-BB97-9A460766529A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Последовательность модификаторов важна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См. </a:t>
            </a:r>
            <a:r>
              <a:rPr lang="en-US" dirty="0">
                <a:hlinkClick r:id="rId2"/>
              </a:rPr>
              <a:t>http://developer.android.com/guide/topics/resources/providing-resources.html#QualifierRules</a:t>
            </a:r>
            <a:endParaRPr lang="en-US" dirty="0"/>
          </a:p>
          <a:p>
            <a:endParaRPr lang="en-US" dirty="0"/>
          </a:p>
          <a:p>
            <a:pPr marL="742950" lvl="2" indent="-342900"/>
            <a:r>
              <a:rPr lang="en-US" dirty="0"/>
              <a:t>drawable-en-notouch-12key</a:t>
            </a:r>
            <a:endParaRPr lang="ru-RU" dirty="0"/>
          </a:p>
          <a:p>
            <a:pPr>
              <a:buNone/>
            </a:pPr>
            <a:r>
              <a:rPr lang="ru-RU" dirty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Последовательность модификаторов важна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1600" y="1916832"/>
            <a:ext cx="44644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MCC and MNC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Language and region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Layout Direction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Smallest Width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Available width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Available height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Screen size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Screen aspect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Screen orientation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UI mode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Night mode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Screen pixel density (dpi)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Touchscreen</a:t>
            </a:r>
            <a:r>
              <a:rPr lang="en-US" dirty="0"/>
              <a:t> type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Keyboard availability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7864" y="350100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Primary text input method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Navigation key availability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Primary non-touch navigation method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Platform Version (API level)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Android Finds the Best-matching Resource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Best-Matching (0)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Device configuration: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Locale=</a:t>
            </a:r>
            <a:r>
              <a:rPr lang="en-US" dirty="0">
                <a:solidFill>
                  <a:srgbClr val="00B050"/>
                </a:solidFill>
              </a:rPr>
              <a:t>en-GB</a:t>
            </a:r>
            <a:r>
              <a:rPr lang="en-US" dirty="0"/>
              <a:t> </a:t>
            </a:r>
          </a:p>
          <a:p>
            <a:r>
              <a:rPr lang="en-US" dirty="0"/>
              <a:t>Screen orientation=</a:t>
            </a:r>
            <a:r>
              <a:rPr lang="en-US" dirty="0">
                <a:solidFill>
                  <a:srgbClr val="00B050"/>
                </a:solidFill>
              </a:rPr>
              <a:t>port</a:t>
            </a:r>
            <a:r>
              <a:rPr lang="en-US" dirty="0"/>
              <a:t> </a:t>
            </a:r>
          </a:p>
          <a:p>
            <a:r>
              <a:rPr lang="en-US" dirty="0"/>
              <a:t>Screen pixel density=</a:t>
            </a:r>
            <a:r>
              <a:rPr lang="en-US" dirty="0" err="1">
                <a:solidFill>
                  <a:srgbClr val="00B050"/>
                </a:solidFill>
              </a:rPr>
              <a:t>hdpi</a:t>
            </a:r>
            <a:r>
              <a:rPr lang="en-US" dirty="0"/>
              <a:t> </a:t>
            </a:r>
          </a:p>
          <a:p>
            <a:r>
              <a:rPr lang="en-US" dirty="0" err="1"/>
              <a:t>Touchscreen</a:t>
            </a:r>
            <a:r>
              <a:rPr lang="en-US" dirty="0"/>
              <a:t> type=</a:t>
            </a:r>
            <a:r>
              <a:rPr lang="en-US" dirty="0" err="1">
                <a:solidFill>
                  <a:srgbClr val="00B050"/>
                </a:solidFill>
              </a:rPr>
              <a:t>notouch</a:t>
            </a:r>
            <a:r>
              <a:rPr lang="en-US" dirty="0"/>
              <a:t> </a:t>
            </a:r>
          </a:p>
          <a:p>
            <a:r>
              <a:rPr lang="en-US" dirty="0"/>
              <a:t>Primary text input method = </a:t>
            </a:r>
            <a:r>
              <a:rPr lang="en-US" dirty="0">
                <a:solidFill>
                  <a:srgbClr val="00B050"/>
                </a:solidFill>
              </a:rPr>
              <a:t>12key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Resources: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 err="1"/>
              <a:t>drawable</a:t>
            </a:r>
            <a:r>
              <a:rPr lang="en-US" sz="2000" dirty="0"/>
              <a:t>/</a:t>
            </a:r>
          </a:p>
          <a:p>
            <a:r>
              <a:rPr lang="en-US" sz="2000" dirty="0" err="1"/>
              <a:t>drawable</a:t>
            </a:r>
            <a:r>
              <a:rPr lang="en-US" sz="2000" dirty="0"/>
              <a:t>-en/</a:t>
            </a:r>
          </a:p>
          <a:p>
            <a:r>
              <a:rPr lang="en-US" sz="2000" dirty="0" err="1"/>
              <a:t>drawable-fr-rCA</a:t>
            </a:r>
            <a:r>
              <a:rPr lang="en-US" sz="2000" dirty="0"/>
              <a:t>/</a:t>
            </a:r>
          </a:p>
          <a:p>
            <a:r>
              <a:rPr lang="en-US" sz="2000" dirty="0" err="1"/>
              <a:t>drawable</a:t>
            </a:r>
            <a:r>
              <a:rPr lang="en-US" sz="2000" dirty="0"/>
              <a:t>-en-port/</a:t>
            </a:r>
          </a:p>
          <a:p>
            <a:r>
              <a:rPr lang="en-US" sz="2000" dirty="0"/>
              <a:t>drawable-en-notouch-12key/</a:t>
            </a:r>
          </a:p>
          <a:p>
            <a:r>
              <a:rPr lang="en-US" sz="2000" dirty="0" err="1"/>
              <a:t>drawable</a:t>
            </a:r>
            <a:r>
              <a:rPr lang="en-US" sz="2000" dirty="0"/>
              <a:t>-port-</a:t>
            </a:r>
            <a:r>
              <a:rPr lang="en-US" sz="2000" dirty="0" err="1"/>
              <a:t>ldpi</a:t>
            </a:r>
            <a:r>
              <a:rPr lang="en-US" sz="2000" dirty="0"/>
              <a:t>/</a:t>
            </a:r>
          </a:p>
          <a:p>
            <a:r>
              <a:rPr lang="en-US" sz="2000" dirty="0"/>
              <a:t>drawable-port-notouch-12key/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ADF09-CDC6-46BF-A1CD-3438E633312C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Best-Matching (0)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Device configuration: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Locale=</a:t>
            </a:r>
            <a:r>
              <a:rPr lang="en-US" dirty="0">
                <a:solidFill>
                  <a:srgbClr val="00B050"/>
                </a:solidFill>
              </a:rPr>
              <a:t>en-GB</a:t>
            </a:r>
            <a:r>
              <a:rPr lang="en-US" dirty="0"/>
              <a:t> </a:t>
            </a:r>
          </a:p>
          <a:p>
            <a:r>
              <a:rPr lang="en-US" dirty="0"/>
              <a:t>Screen orientation=</a:t>
            </a:r>
            <a:r>
              <a:rPr lang="en-US" dirty="0">
                <a:solidFill>
                  <a:srgbClr val="00B050"/>
                </a:solidFill>
              </a:rPr>
              <a:t>port</a:t>
            </a:r>
            <a:r>
              <a:rPr lang="en-US" dirty="0"/>
              <a:t> </a:t>
            </a:r>
          </a:p>
          <a:p>
            <a:r>
              <a:rPr lang="en-US" dirty="0"/>
              <a:t>Screen pixel density=</a:t>
            </a:r>
            <a:r>
              <a:rPr lang="en-US" dirty="0" err="1">
                <a:solidFill>
                  <a:srgbClr val="00B050"/>
                </a:solidFill>
              </a:rPr>
              <a:t>hdpi</a:t>
            </a:r>
            <a:r>
              <a:rPr lang="en-US" dirty="0"/>
              <a:t> </a:t>
            </a:r>
          </a:p>
          <a:p>
            <a:r>
              <a:rPr lang="en-US" dirty="0" err="1"/>
              <a:t>Touchscreen</a:t>
            </a:r>
            <a:r>
              <a:rPr lang="en-US" dirty="0"/>
              <a:t> type=</a:t>
            </a:r>
            <a:r>
              <a:rPr lang="en-US" dirty="0" err="1">
                <a:solidFill>
                  <a:srgbClr val="00B050"/>
                </a:solidFill>
              </a:rPr>
              <a:t>notouch</a:t>
            </a:r>
            <a:r>
              <a:rPr lang="en-US" dirty="0"/>
              <a:t> </a:t>
            </a:r>
          </a:p>
          <a:p>
            <a:r>
              <a:rPr lang="en-US" dirty="0"/>
              <a:t>Primary text input method = </a:t>
            </a:r>
            <a:r>
              <a:rPr lang="en-US" dirty="0">
                <a:solidFill>
                  <a:srgbClr val="00B050"/>
                </a:solidFill>
              </a:rPr>
              <a:t>12key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Resources: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 err="1"/>
              <a:t>drawable</a:t>
            </a:r>
            <a:r>
              <a:rPr lang="en-US" sz="2000" dirty="0"/>
              <a:t>/</a:t>
            </a:r>
          </a:p>
          <a:p>
            <a:r>
              <a:rPr lang="en-US" sz="2000" dirty="0" err="1"/>
              <a:t>drawable</a:t>
            </a:r>
            <a:r>
              <a:rPr lang="en-US" sz="2000" dirty="0"/>
              <a:t>-en/</a:t>
            </a:r>
          </a:p>
          <a:p>
            <a:r>
              <a:rPr lang="en-US" sz="2000" dirty="0" err="1"/>
              <a:t>drawable-fr-rCA</a:t>
            </a:r>
            <a:r>
              <a:rPr lang="en-US" sz="2000" dirty="0"/>
              <a:t>/</a:t>
            </a:r>
          </a:p>
          <a:p>
            <a:r>
              <a:rPr lang="en-US" sz="2000" b="1" dirty="0" err="1"/>
              <a:t>drawable</a:t>
            </a:r>
            <a:r>
              <a:rPr lang="en-US" sz="2000" b="1" dirty="0"/>
              <a:t>-en-port/</a:t>
            </a:r>
          </a:p>
          <a:p>
            <a:r>
              <a:rPr lang="en-US" sz="2000" dirty="0"/>
              <a:t>drawable-en-notouch-12key/</a:t>
            </a:r>
          </a:p>
          <a:p>
            <a:r>
              <a:rPr lang="en-US" sz="2000" dirty="0" err="1"/>
              <a:t>drawable</a:t>
            </a:r>
            <a:r>
              <a:rPr lang="en-US" sz="2000" dirty="0"/>
              <a:t>-port-</a:t>
            </a:r>
            <a:r>
              <a:rPr lang="en-US" sz="2000" dirty="0" err="1"/>
              <a:t>ldpi</a:t>
            </a:r>
            <a:r>
              <a:rPr lang="en-US" sz="2000" dirty="0"/>
              <a:t>/</a:t>
            </a:r>
          </a:p>
          <a:p>
            <a:r>
              <a:rPr lang="en-US" sz="2000" dirty="0"/>
              <a:t>drawable-port-notouch-12key/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ADF09-CDC6-46BF-A1CD-3438E633312C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  <p:pic>
        <p:nvPicPr>
          <p:cNvPr id="8" name="Picture 7" descr="res-selection-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80161" y="476672"/>
            <a:ext cx="4584127" cy="58539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5013176"/>
            <a:ext cx="2411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http://developer.android.com/guide/topics/resources/providing-resources.html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.</a:t>
            </a:r>
            <a:r>
              <a:rPr lang="en-US"/>
              <a:t>/animator</a:t>
            </a:r>
            <a:r>
              <a:rPr lang="ru-RU"/>
              <a:t>/*</a:t>
            </a:r>
          </a:p>
          <a:p>
            <a:r>
              <a:rPr lang="ru-RU"/>
              <a:t>./</a:t>
            </a:r>
            <a:r>
              <a:rPr lang="en-US"/>
              <a:t>anim</a:t>
            </a:r>
            <a:r>
              <a:rPr lang="ru-RU"/>
              <a:t>/*</a:t>
            </a:r>
            <a:endParaRPr lang="en-US"/>
          </a:p>
          <a:p>
            <a:r>
              <a:rPr lang="en-US"/>
              <a:t>./xml/*</a:t>
            </a:r>
          </a:p>
          <a:p>
            <a:r>
              <a:rPr lang="en-US"/>
              <a:t>./drawable/*</a:t>
            </a:r>
          </a:p>
          <a:p>
            <a:pPr lvl="1"/>
            <a:r>
              <a:rPr lang="en-US"/>
              <a:t>Bitmap files (png, 9.png, jpg, gif)</a:t>
            </a:r>
          </a:p>
          <a:p>
            <a:pPr lvl="1"/>
            <a:r>
              <a:rPr lang="en-US"/>
              <a:t>State lists</a:t>
            </a:r>
          </a:p>
          <a:p>
            <a:pPr lvl="1"/>
            <a:r>
              <a:rPr lang="en-US"/>
              <a:t>Shapes</a:t>
            </a:r>
          </a:p>
          <a:p>
            <a:pPr lvl="1"/>
            <a:r>
              <a:rPr lang="en-US"/>
              <a:t>Other drawables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ru-RU"/>
              <a:t>19.09.2019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7B5F-CD2A-4DC9-AA8C-2CE5526ACD3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Best-Matching (1)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ADF09-CDC6-46BF-A1CD-3438E633312C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  <p:pic>
        <p:nvPicPr>
          <p:cNvPr id="6" name="Picture 5" descr="res-selection-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4858" y="1340768"/>
            <a:ext cx="3569142" cy="4557825"/>
          </a:xfrm>
          <a:prstGeom prst="rect">
            <a:avLst/>
          </a:prstGeom>
        </p:spPr>
      </p:pic>
      <p:sp>
        <p:nvSpPr>
          <p:cNvPr id="64513" name="Rectangle 1"/>
          <p:cNvSpPr>
            <a:spLocks noChangeArrowheads="1"/>
          </p:cNvSpPr>
          <p:nvPr/>
        </p:nvSpPr>
        <p:spPr bwMode="auto">
          <a:xfrm>
            <a:off x="395536" y="2492896"/>
            <a:ext cx="4320480" cy="2006297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3327" rIns="0" bIns="3332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-en/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drawable-fr-rCA</a:t>
            </a: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-en-port/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drawable-en-notouch-12key/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-port-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ldpi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drawable-port-notouch-12key/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28" y="4941168"/>
            <a:ext cx="3744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Exception:</a:t>
            </a:r>
            <a:r>
              <a:rPr lang="en-US" dirty="0"/>
              <a:t> Screen pixel density is the one qualifier that is not eliminated due to a contradiction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520" y="14127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1) Eliminate resource files that contradict the device configuration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Best-Matching (2)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ADF09-CDC6-46BF-A1CD-3438E633312C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  <p:pic>
        <p:nvPicPr>
          <p:cNvPr id="6" name="Picture 5" descr="res-selection-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4858" y="1340768"/>
            <a:ext cx="3569142" cy="45578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14127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2) Pick the (next) highest-precedence qualifier in the list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520" y="2132856"/>
            <a:ext cx="44644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MCC and MNC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Language and region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Layout Direction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smallestWidth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Available width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Available height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Screen size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Screen aspect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Screen orientation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UI mode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Night mode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Screen pixel density (dpi)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Touchscreen</a:t>
            </a:r>
            <a:r>
              <a:rPr lang="en-US" dirty="0"/>
              <a:t> type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Keyboard availability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27784" y="371703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Primary text input method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Navigation key availability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Primary non-touch navigation method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Platform Version (API level)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Best-Matching (3)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ADF09-CDC6-46BF-A1CD-3438E633312C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  <p:pic>
        <p:nvPicPr>
          <p:cNvPr id="6" name="Picture 5" descr="res-selection-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4858" y="1340768"/>
            <a:ext cx="3569142" cy="45578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141277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3) Do any of the resource directories include this qualifier?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If No, return to step 2 and look at the next qualifier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If Yes, continue to step 4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Best-Matching (4)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ADF09-CDC6-46BF-A1CD-3438E633312C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  <p:pic>
        <p:nvPicPr>
          <p:cNvPr id="6" name="Picture 5" descr="res-selection-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4858" y="1340768"/>
            <a:ext cx="3569142" cy="45578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14127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4) Eliminate resource directories that do not include this qualifier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539552" y="2348880"/>
            <a:ext cx="4248472" cy="1822243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-en/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-en-port/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drawable-en-notouch-12key/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-port-</a:t>
            </a:r>
            <a:r>
              <a:rPr kumimoji="0" lang="en-US" b="0" i="0" u="none" strike="sng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ldpi</a:t>
            </a: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drawable-port-notouch-12key/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87824" y="1844824"/>
            <a:ext cx="30963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MCC and MNC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Language and region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Screen orientation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520" y="4437112"/>
            <a:ext cx="53285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Exception:</a:t>
            </a:r>
            <a:r>
              <a:rPr lang="en-US" dirty="0"/>
              <a:t> If the qualifier in question is screen pixel density, Android selects the option that most closely matches the device screen density. In general, Android prefers scaling down a larger original image to scaling up a smaller original image.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Best-Matching (5)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19.09.2019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ADF09-CDC6-46BF-A1CD-3438E633312C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  <p:pic>
        <p:nvPicPr>
          <p:cNvPr id="6" name="Picture 5" descr="res-selection-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4858" y="1340768"/>
            <a:ext cx="3569142" cy="45578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141277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5) Go back and repeat steps 2, 3, and 4 until only one directory remains. In the example, screen orientation is the next qualifier for which there are any matches.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67544" y="3501008"/>
            <a:ext cx="4248472" cy="1822243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-en/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-en-port/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drawable-en-notouch-12key/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-port-</a:t>
            </a:r>
            <a:r>
              <a:rPr kumimoji="0" lang="en-US" b="0" i="0" u="none" strike="sng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ldpi</a:t>
            </a: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drawable-port-notouch-12key/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5816" y="2636912"/>
            <a:ext cx="30963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MCC and MNC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Language and region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Screen orientation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75675</TotalTime>
  <Words>3053</Words>
  <Application>Microsoft Office PowerPoint</Application>
  <PresentationFormat>Экран (4:3)</PresentationFormat>
  <Paragraphs>796</Paragraphs>
  <Slides>94</Slides>
  <Notes>2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94</vt:i4>
      </vt:variant>
    </vt:vector>
  </HeadingPairs>
  <TitlesOfParts>
    <vt:vector size="100" baseType="lpstr">
      <vt:lpstr>Arial</vt:lpstr>
      <vt:lpstr>Calibri</vt:lpstr>
      <vt:lpstr>Courier New</vt:lpstr>
      <vt:lpstr>Office Theme</vt:lpstr>
      <vt:lpstr>1_Office Theme</vt:lpstr>
      <vt:lpstr>2_Office Theme</vt:lpstr>
      <vt:lpstr>Проектирование мобильных приложений</vt:lpstr>
      <vt:lpstr>Презентация PowerPoint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Презентация PowerPoint</vt:lpstr>
      <vt:lpstr>В предыдущих лекциях...</vt:lpstr>
      <vt:lpstr>В предыдущих лекциях...</vt:lpstr>
      <vt:lpstr>Activities in android</vt:lpstr>
      <vt:lpstr>Activity</vt:lpstr>
      <vt:lpstr>Activity (с т.з. пользователя)</vt:lpstr>
      <vt:lpstr>Activity (с т.з. программиста)</vt:lpstr>
      <vt:lpstr>Activity (Объявление в манифесте)</vt:lpstr>
      <vt:lpstr>Activity (с т.з. программиста)</vt:lpstr>
      <vt:lpstr>Activity Отображение UI</vt:lpstr>
      <vt:lpstr>Жизненный Цикл Activity (1)</vt:lpstr>
      <vt:lpstr>Состояния Activity</vt:lpstr>
      <vt:lpstr>Состояния Activity</vt:lpstr>
      <vt:lpstr>Жизненный Цикл Activity (2)</vt:lpstr>
      <vt:lpstr>Презентация PowerPoint</vt:lpstr>
      <vt:lpstr>Жизненный цикл Activity:  почему это важно?</vt:lpstr>
      <vt:lpstr>ВОПРОС</vt:lpstr>
      <vt:lpstr>Презентация PowerPoint</vt:lpstr>
      <vt:lpstr>onCreate/onDestroy</vt:lpstr>
      <vt:lpstr>Презентация PowerPoint</vt:lpstr>
      <vt:lpstr>onResume/onPause</vt:lpstr>
      <vt:lpstr>onResume/onPause</vt:lpstr>
      <vt:lpstr>Презентация PowerPoint</vt:lpstr>
      <vt:lpstr>onStop/onRestart/onStart</vt:lpstr>
      <vt:lpstr>onStop/onRestart/onStart</vt:lpstr>
      <vt:lpstr>Презентация PowerPoint</vt:lpstr>
      <vt:lpstr>Recreating an Activity</vt:lpstr>
      <vt:lpstr>onRestoreInstanceState/ onSaveInstanceState</vt:lpstr>
      <vt:lpstr>onRestoreInstanceState/ onSaveInstanceState</vt:lpstr>
      <vt:lpstr>Презентация PowerPoint</vt:lpstr>
      <vt:lpstr>Презентация PowerPoint</vt:lpstr>
      <vt:lpstr>Демонстрация</vt:lpstr>
      <vt:lpstr>Activity: API Overview (1)</vt:lpstr>
      <vt:lpstr>Activity: Lifecycle Callbacks</vt:lpstr>
      <vt:lpstr>Activity: State Callbacks</vt:lpstr>
      <vt:lpstr>Activity: Content</vt:lpstr>
      <vt:lpstr>Button Обработка событий (В1) (native API)</vt:lpstr>
      <vt:lpstr>Button Обработка событий  (kotlin-android-extensions)</vt:lpstr>
      <vt:lpstr>Button Обработка событий (В2)</vt:lpstr>
      <vt:lpstr>CheckBox  Обработка событий</vt:lpstr>
      <vt:lpstr>CheckBox  Обработка событий</vt:lpstr>
      <vt:lpstr>CheckBox  Обработка событий</vt:lpstr>
      <vt:lpstr>ToggleButton  Обработка событий</vt:lpstr>
      <vt:lpstr>RadioButton  Обработка событий</vt:lpstr>
      <vt:lpstr>Activity: Inflaters (инстанциирование layout)</vt:lpstr>
      <vt:lpstr>Activity доступ к ресурсам</vt:lpstr>
      <vt:lpstr>Activity: Preferences</vt:lpstr>
      <vt:lpstr>Альтернативные ресурсы</vt:lpstr>
      <vt:lpstr>Альтернативные Ресурсы</vt:lpstr>
      <vt:lpstr>Configuration Qualifier Names: Language and Region</vt:lpstr>
      <vt:lpstr>Configuration Qualifier Names: Screen Orientation</vt:lpstr>
      <vt:lpstr>Configuration Qualifier Names: Screen Size</vt:lpstr>
      <vt:lpstr>Supporting Multiple Screens (1)</vt:lpstr>
      <vt:lpstr>Supporting Multiple Screens (2)</vt:lpstr>
      <vt:lpstr>Supporting Multiple Screens (3)</vt:lpstr>
      <vt:lpstr>Supporting Multiple Screens (4)</vt:lpstr>
      <vt:lpstr>Supporting Multiple Screens (5)</vt:lpstr>
      <vt:lpstr>Configuration Qualifier Names: Screen Size</vt:lpstr>
      <vt:lpstr>Configuration Qualifier Names:  Screen Pixel Density (dpi) (1)</vt:lpstr>
      <vt:lpstr>Configuration Qualifier Names:  Screen Pixel Density (dpi) (2)</vt:lpstr>
      <vt:lpstr>Configuration Qualifier Names:  smallestWidth (1)</vt:lpstr>
      <vt:lpstr>Configuration Qualifier Names:  smallestWidth (2)</vt:lpstr>
      <vt:lpstr>Configuration Qualifier Names:  smallestWidth (2)</vt:lpstr>
      <vt:lpstr>Configuration Qualifier Names:  Available Width/Height</vt:lpstr>
      <vt:lpstr>Configuration Qualifier Names:  Screen aspect</vt:lpstr>
      <vt:lpstr>Configuration Qualifier Names:  UI Mode</vt:lpstr>
      <vt:lpstr>Configuration Qualifier Names:  Night Mode</vt:lpstr>
      <vt:lpstr>Configuration Qualifier Names:  Touchscreen Type</vt:lpstr>
      <vt:lpstr>Configuration Qualifier Names:  Keyboard Availability</vt:lpstr>
      <vt:lpstr>Configuration Qualifier Names:  Primary Text Input Method</vt:lpstr>
      <vt:lpstr>Configuration Qualifier Names:  Navigation Key Availability</vt:lpstr>
      <vt:lpstr>Configuration Qualifier Names:  Primary Non-Touch Navigation Method</vt:lpstr>
      <vt:lpstr>Configuration Qualifier Names:  Platform Version (API level)</vt:lpstr>
      <vt:lpstr>Configuration Qualifier Names: Layout Direction (1)</vt:lpstr>
      <vt:lpstr>Configuration Qualifier Names: Layout Direction (2)</vt:lpstr>
      <vt:lpstr>Configuration Qualifier Names: MCC and MNC</vt:lpstr>
      <vt:lpstr>Последовательность модификаторов важна</vt:lpstr>
      <vt:lpstr>Последовательность модификаторов важна</vt:lpstr>
      <vt:lpstr>How Android Finds the Best-matching Resource </vt:lpstr>
      <vt:lpstr>Best-Matching (0)</vt:lpstr>
      <vt:lpstr>Best-Matching (0)</vt:lpstr>
      <vt:lpstr>Презентация PowerPoint</vt:lpstr>
      <vt:lpstr>Best-Matching (1)</vt:lpstr>
      <vt:lpstr>Best-Matching (2)</vt:lpstr>
      <vt:lpstr>Best-Matching (3)</vt:lpstr>
      <vt:lpstr>Best-Matching (4)</vt:lpstr>
      <vt:lpstr>Best-Matching (5)</vt:lpstr>
    </vt:vector>
  </TitlesOfParts>
  <Company>Motorola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qnf863</dc:creator>
  <cp:lastModifiedBy>Andrei Kuznetsov</cp:lastModifiedBy>
  <cp:revision>407</cp:revision>
  <dcterms:created xsi:type="dcterms:W3CDTF">2013-02-16T18:16:47Z</dcterms:created>
  <dcterms:modified xsi:type="dcterms:W3CDTF">2019-09-19T18:02:02Z</dcterms:modified>
</cp:coreProperties>
</file>