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3" r:id="rId3"/>
    <p:sldMasterId id="2147483695" r:id="rId4"/>
  </p:sldMasterIdLst>
  <p:notesMasterIdLst>
    <p:notesMasterId r:id="rId46"/>
  </p:notesMasterIdLst>
  <p:sldIdLst>
    <p:sldId id="257" r:id="rId5"/>
    <p:sldId id="507" r:id="rId6"/>
    <p:sldId id="508" r:id="rId7"/>
    <p:sldId id="520" r:id="rId8"/>
    <p:sldId id="510" r:id="rId9"/>
    <p:sldId id="511" r:id="rId10"/>
    <p:sldId id="512" r:id="rId11"/>
    <p:sldId id="515" r:id="rId12"/>
    <p:sldId id="513" r:id="rId13"/>
    <p:sldId id="514" r:id="rId14"/>
    <p:sldId id="517" r:id="rId15"/>
    <p:sldId id="518" r:id="rId16"/>
    <p:sldId id="516" r:id="rId17"/>
    <p:sldId id="447" r:id="rId18"/>
    <p:sldId id="449" r:id="rId19"/>
    <p:sldId id="543" r:id="rId20"/>
    <p:sldId id="450" r:id="rId21"/>
    <p:sldId id="544" r:id="rId22"/>
    <p:sldId id="545" r:id="rId23"/>
    <p:sldId id="546" r:id="rId24"/>
    <p:sldId id="547" r:id="rId25"/>
    <p:sldId id="548" r:id="rId26"/>
    <p:sldId id="549" r:id="rId27"/>
    <p:sldId id="550" r:id="rId28"/>
    <p:sldId id="554" r:id="rId29"/>
    <p:sldId id="551" r:id="rId30"/>
    <p:sldId id="553" r:id="rId31"/>
    <p:sldId id="555" r:id="rId32"/>
    <p:sldId id="556" r:id="rId33"/>
    <p:sldId id="558" r:id="rId34"/>
    <p:sldId id="557" r:id="rId35"/>
    <p:sldId id="559" r:id="rId36"/>
    <p:sldId id="560" r:id="rId37"/>
    <p:sldId id="561" r:id="rId38"/>
    <p:sldId id="562" r:id="rId39"/>
    <p:sldId id="563" r:id="rId40"/>
    <p:sldId id="564" r:id="rId41"/>
    <p:sldId id="565" r:id="rId42"/>
    <p:sldId id="567" r:id="rId43"/>
    <p:sldId id="568" r:id="rId44"/>
    <p:sldId id="566"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9" autoAdjust="0"/>
    <p:restoredTop sz="94660"/>
  </p:normalViewPr>
  <p:slideViewPr>
    <p:cSldViewPr>
      <p:cViewPr varScale="1">
        <p:scale>
          <a:sx n="82" d="100"/>
          <a:sy n="82" d="100"/>
        </p:scale>
        <p:origin x="91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94EB797-4273-4714-8BB5-3EF4D9E7BAF7}" type="datetimeFigureOut">
              <a:rPr lang="en-US"/>
              <a:pPr>
                <a:defRPr/>
              </a:pPr>
              <a:t>9/25/2019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90E5EE9-F66B-467A-9536-B454E7F4FB3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90E5EE9-F66B-467A-9536-B454E7F4FB38}" type="slidenum">
              <a:rPr lang="en-US" smtClean="0"/>
              <a:pPr>
                <a:defRPr/>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ru-RU"/>
              <a:t>26.09.2019</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91B5244C-E5E1-4E59-B798-BCD10D4DD20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t>26.09.2019</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5F02E39C-4BE6-4EDA-9B6E-B083B87E348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t>26.09.2019</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CCF4D82E-0E0C-42F6-AE65-7EB712E4708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ru-RU"/>
              <a:t>26.09.2019</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8233EEDF-6C65-47BF-AF28-5F4F36CB9732}"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t>26.09.2019</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F45BBBC6-597F-4216-A902-13F21A61EAB6}"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ru-RU"/>
              <a:t>26.09.2019</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C25D0009-8A43-4245-8497-9826C615C9C4}"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ru-RU"/>
              <a:t>26.09.2019</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A7AAC727-7E7D-464E-9234-A455E12805C5}"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ru-RU"/>
              <a:t>26.09.2019</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9" name="Slide Number Placeholder 5"/>
          <p:cNvSpPr>
            <a:spLocks noGrp="1"/>
          </p:cNvSpPr>
          <p:nvPr>
            <p:ph type="sldNum" sz="quarter" idx="12"/>
          </p:nvPr>
        </p:nvSpPr>
        <p:spPr/>
        <p:txBody>
          <a:bodyPr/>
          <a:lstStyle>
            <a:lvl1pPr>
              <a:defRPr/>
            </a:lvl1pPr>
          </a:lstStyle>
          <a:p>
            <a:pPr>
              <a:defRPr/>
            </a:pPr>
            <a:fld id="{DF3D5A57-329B-490A-9F94-6DE88ECFC8D8}"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ru-RU"/>
              <a:t>26.09.2019</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5" name="Slide Number Placeholder 5"/>
          <p:cNvSpPr>
            <a:spLocks noGrp="1"/>
          </p:cNvSpPr>
          <p:nvPr>
            <p:ph type="sldNum" sz="quarter" idx="12"/>
          </p:nvPr>
        </p:nvSpPr>
        <p:spPr/>
        <p:txBody>
          <a:bodyPr/>
          <a:lstStyle>
            <a:lvl1pPr>
              <a:defRPr/>
            </a:lvl1pPr>
          </a:lstStyle>
          <a:p>
            <a:pPr>
              <a:defRPr/>
            </a:pPr>
            <a:fld id="{712D00DD-B8C6-4944-B81D-900A24DE8F23}"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ru-RU"/>
              <a:t>26.09.2019</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4" name="Slide Number Placeholder 5"/>
          <p:cNvSpPr>
            <a:spLocks noGrp="1"/>
          </p:cNvSpPr>
          <p:nvPr>
            <p:ph type="sldNum" sz="quarter" idx="12"/>
          </p:nvPr>
        </p:nvSpPr>
        <p:spPr/>
        <p:txBody>
          <a:bodyPr/>
          <a:lstStyle>
            <a:lvl1pPr>
              <a:defRPr/>
            </a:lvl1pPr>
          </a:lstStyle>
          <a:p>
            <a:pPr>
              <a:defRPr/>
            </a:pPr>
            <a:fld id="{910995F8-F1C2-4C36-A656-FB44308000A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ru-RU"/>
              <a:t>26.09.2019</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31E1E9F2-D163-4C1E-93DB-773865BF606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t>26.09.2019</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813AAD51-F136-4F79-9D4E-C225B868444E}"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ru-RU"/>
              <a:t>26.09.2019</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4C52FEF5-7423-47FD-9DDB-0ECF7FAF0509}"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t>26.09.2019</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76C71746-7D42-49C2-AE51-4ED4F759A67C}"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t>26.09.2019</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55918BC1-923D-4B76-95CB-D840297C48E9}"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26.09.2019</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91B5244C-E5E1-4E59-B798-BCD10D4DD20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26.09.2019</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813AAD51-F136-4F79-9D4E-C225B868444E}"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26.09.2019</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16AD8C78-45F6-4014-82E2-E69C31262540}"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26.09.2019</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FA40418B-A026-49E3-A424-FCCBFB9ACA3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26.09.2019</a:t>
            </a: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9" name="Slide Number Placeholder 5"/>
          <p:cNvSpPr>
            <a:spLocks noGrp="1"/>
          </p:cNvSpPr>
          <p:nvPr>
            <p:ph type="sldNum" sz="quarter" idx="12"/>
          </p:nvPr>
        </p:nvSpPr>
        <p:spPr/>
        <p:txBody>
          <a:bodyPr/>
          <a:lstStyle>
            <a:lvl1pPr>
              <a:defRPr/>
            </a:lvl1pPr>
          </a:lstStyle>
          <a:p>
            <a:pPr>
              <a:defRPr/>
            </a:pPr>
            <a:fld id="{D4A2B4F2-D1BA-4464-8B34-4E40C89C1481}"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26.09.2019</a:t>
            </a: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5" name="Slide Number Placeholder 5"/>
          <p:cNvSpPr>
            <a:spLocks noGrp="1"/>
          </p:cNvSpPr>
          <p:nvPr>
            <p:ph type="sldNum" sz="quarter" idx="12"/>
          </p:nvPr>
        </p:nvSpPr>
        <p:spPr/>
        <p:txBody>
          <a:bodyPr/>
          <a:lstStyle>
            <a:lvl1pPr>
              <a:defRPr/>
            </a:lvl1pPr>
          </a:lstStyle>
          <a:p>
            <a:pPr>
              <a:defRPr/>
            </a:pPr>
            <a:fld id="{D2F880DA-B1E2-4731-926D-BCA670060ABA}"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26.09.2019</a:t>
            </a: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4" name="Slide Number Placeholder 5"/>
          <p:cNvSpPr>
            <a:spLocks noGrp="1"/>
          </p:cNvSpPr>
          <p:nvPr>
            <p:ph type="sldNum" sz="quarter" idx="12"/>
          </p:nvPr>
        </p:nvSpPr>
        <p:spPr/>
        <p:txBody>
          <a:bodyPr/>
          <a:lstStyle>
            <a:lvl1pPr>
              <a:defRPr/>
            </a:lvl1pPr>
          </a:lstStyle>
          <a:p>
            <a:pPr>
              <a:defRPr/>
            </a:pPr>
            <a:fld id="{097ADF09-CDC6-46BF-A1CD-3438E633312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ru-RU"/>
              <a:t>26.09.2019</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16AD8C78-45F6-4014-82E2-E69C31262540}"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26.09.2019</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5240D769-0340-4C6E-96EC-D11CB8E25B0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26.09.2019</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0E705BB0-D002-487C-B926-BE2AEFA049E6}"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26.09.2019</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5F02E39C-4BE6-4EDA-9B6E-B083B87E348D}"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26.09.2019</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CCF4D82E-0E0C-42F6-AE65-7EB712E47081}"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26.09.2019</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91B5244C-E5E1-4E59-B798-BCD10D4DD20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26.09.2019</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813AAD51-F136-4F79-9D4E-C225B868444E}"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26.09.2019</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16AD8C78-45F6-4014-82E2-E69C31262540}"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26.09.2019</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FA40418B-A026-49E3-A424-FCCBFB9ACA3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26.09.2019</a:t>
            </a: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9" name="Slide Number Placeholder 5"/>
          <p:cNvSpPr>
            <a:spLocks noGrp="1"/>
          </p:cNvSpPr>
          <p:nvPr>
            <p:ph type="sldNum" sz="quarter" idx="12"/>
          </p:nvPr>
        </p:nvSpPr>
        <p:spPr/>
        <p:txBody>
          <a:bodyPr/>
          <a:lstStyle>
            <a:lvl1pPr>
              <a:defRPr/>
            </a:lvl1pPr>
          </a:lstStyle>
          <a:p>
            <a:pPr>
              <a:defRPr/>
            </a:pPr>
            <a:fld id="{D4A2B4F2-D1BA-4464-8B34-4E40C89C1481}"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26.09.2019</a:t>
            </a: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5" name="Slide Number Placeholder 5"/>
          <p:cNvSpPr>
            <a:spLocks noGrp="1"/>
          </p:cNvSpPr>
          <p:nvPr>
            <p:ph type="sldNum" sz="quarter" idx="12"/>
          </p:nvPr>
        </p:nvSpPr>
        <p:spPr/>
        <p:txBody>
          <a:bodyPr/>
          <a:lstStyle>
            <a:lvl1pPr>
              <a:defRPr/>
            </a:lvl1pPr>
          </a:lstStyle>
          <a:p>
            <a:pPr>
              <a:defRPr/>
            </a:pPr>
            <a:fld id="{D2F880DA-B1E2-4731-926D-BCA670060ABA}"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ru-RU"/>
              <a:t>26.09.2019</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FA40418B-A026-49E3-A424-FCCBFB9ACA3C}"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26.09.2019</a:t>
            </a: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4" name="Slide Number Placeholder 5"/>
          <p:cNvSpPr>
            <a:spLocks noGrp="1"/>
          </p:cNvSpPr>
          <p:nvPr>
            <p:ph type="sldNum" sz="quarter" idx="12"/>
          </p:nvPr>
        </p:nvSpPr>
        <p:spPr/>
        <p:txBody>
          <a:bodyPr/>
          <a:lstStyle>
            <a:lvl1pPr>
              <a:defRPr/>
            </a:lvl1pPr>
          </a:lstStyle>
          <a:p>
            <a:pPr>
              <a:defRPr/>
            </a:pPr>
            <a:fld id="{097ADF09-CDC6-46BF-A1CD-3438E633312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26.09.2019</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5240D769-0340-4C6E-96EC-D11CB8E25B0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26.09.2019</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0E705BB0-D002-487C-B926-BE2AEFA049E6}"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26.09.2019</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5F02E39C-4BE6-4EDA-9B6E-B083B87E348D}"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26.09.2019</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CCF4D82E-0E0C-42F6-AE65-7EB712E47081}"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ru-RU"/>
              <a:t>26.09.2019</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9" name="Slide Number Placeholder 5"/>
          <p:cNvSpPr>
            <a:spLocks noGrp="1"/>
          </p:cNvSpPr>
          <p:nvPr>
            <p:ph type="sldNum" sz="quarter" idx="12"/>
          </p:nvPr>
        </p:nvSpPr>
        <p:spPr/>
        <p:txBody>
          <a:bodyPr/>
          <a:lstStyle>
            <a:lvl1pPr>
              <a:defRPr/>
            </a:lvl1pPr>
          </a:lstStyle>
          <a:p>
            <a:pPr>
              <a:defRPr/>
            </a:pPr>
            <a:fld id="{D4A2B4F2-D1BA-4464-8B34-4E40C89C148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ru-RU"/>
              <a:t>26.09.2019</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5" name="Slide Number Placeholder 5"/>
          <p:cNvSpPr>
            <a:spLocks noGrp="1"/>
          </p:cNvSpPr>
          <p:nvPr>
            <p:ph type="sldNum" sz="quarter" idx="12"/>
          </p:nvPr>
        </p:nvSpPr>
        <p:spPr/>
        <p:txBody>
          <a:bodyPr/>
          <a:lstStyle>
            <a:lvl1pPr>
              <a:defRPr/>
            </a:lvl1pPr>
          </a:lstStyle>
          <a:p>
            <a:pPr>
              <a:defRPr/>
            </a:pPr>
            <a:fld id="{D2F880DA-B1E2-4731-926D-BCA670060AB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ru-RU"/>
              <a:t>26.09.2019</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4" name="Slide Number Placeholder 5"/>
          <p:cNvSpPr>
            <a:spLocks noGrp="1"/>
          </p:cNvSpPr>
          <p:nvPr>
            <p:ph type="sldNum" sz="quarter" idx="12"/>
          </p:nvPr>
        </p:nvSpPr>
        <p:spPr/>
        <p:txBody>
          <a:bodyPr/>
          <a:lstStyle>
            <a:lvl1pPr>
              <a:defRPr/>
            </a:lvl1pPr>
          </a:lstStyle>
          <a:p>
            <a:pPr>
              <a:defRPr/>
            </a:pPr>
            <a:fld id="{097ADF09-CDC6-46BF-A1CD-3438E633312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ru-RU"/>
              <a:t>26.09.2019</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5240D769-0340-4C6E-96EC-D11CB8E25B0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ru-RU"/>
              <a:t>26.09.2019</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0E705BB0-D002-487C-B926-BE2AEFA049E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ru-RU"/>
              <a:t>26.09.2019</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Creative Commons Attribution-ShareAlike 3.0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7D2ABE8-C3C9-4897-AD0D-DD4811314F6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r>
              <a:rPr lang="ru-RU"/>
              <a:t>26.09.2019</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cs typeface="+mn-cs"/>
              </a:defRPr>
            </a:lvl1pPr>
          </a:lstStyle>
          <a:p>
            <a:pPr>
              <a:defRPr/>
            </a:pPr>
            <a:r>
              <a:rPr lang="en-US"/>
              <a:t>Creative Commons Attribution-ShareAlike 3.0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pPr>
              <a:defRPr/>
            </a:pPr>
            <a:fld id="{13B9838F-1D19-471E-9239-370FC6782DC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ru-RU">
                <a:solidFill>
                  <a:prstClr val="black">
                    <a:tint val="75000"/>
                  </a:prstClr>
                </a:solidFill>
              </a:rPr>
              <a:t>26.09.2019</a:t>
            </a: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7D2ABE8-C3C9-4897-AD0D-DD4811314F68}"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ru-RU">
                <a:solidFill>
                  <a:prstClr val="black">
                    <a:tint val="75000"/>
                  </a:prstClr>
                </a:solidFill>
              </a:rPr>
              <a:t>26.09.2019</a:t>
            </a: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7D2ABE8-C3C9-4897-AD0D-DD4811314F68}"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s://developer.android.com/topic/libraries/data-binding" TargetMode="Externa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hyperlink" Target="https://developer.android.com/topic/libraries/data-binding/expressions#common_features" TargetMode="Externa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android.com/topic/libraries/data-binding/expressions#common_features"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hyperlink" Target="https://developer.android.com/topic/libraries/data-binding/expressions#event_handling"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hyperlink" Target="https://developer.android.com/topic/libraries/data-binding/generated-binding#create"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upload.wikimedia.org/wikipedia/commons/0/01/W3sDesign_Observer_Design_Pattern_UML.jpg"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s://developer.android.com/topic/libraries/architecture/livedata"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android.com/reference/androidx/lifecycle/LifecycleOwner.html" TargetMode="External"/><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source.android.com/source/index.html" TargetMode="External"/><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eveloper.android.com/reference/androidx/lifecycle/LifecycleOwner.html" TargetMode="Externa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eloper.android.com/topic/libraries/architecture/lifecycle" TargetMode="External"/><Relationship Id="rId1" Type="http://schemas.openxmlformats.org/officeDocument/2006/relationships/slideLayout" Target="../slideLayouts/slideLayout13.xml"/><Relationship Id="rId4" Type="http://schemas.openxmlformats.org/officeDocument/2006/relationships/image" Target="../media/image13.svg"/></Relationships>
</file>

<file path=ppt/slides/_rels/slide32.xml.rels><?xml version="1.0" encoding="UTF-8" standalone="yes"?>
<Relationships xmlns="http://schemas.openxmlformats.org/package/2006/relationships"><Relationship Id="rId2" Type="http://schemas.openxmlformats.org/officeDocument/2006/relationships/hyperlink" Target="https://developer.android.com/reference/androidx/lifecycle/LifecycleObserver.html" TargetMode="Externa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s://codelabs.developers.google.com/codelabs/android-lifecycles/index.html?index=..%2F..%2Findex#4" TargetMode="External"/><Relationship Id="rId2" Type="http://schemas.openxmlformats.org/officeDocument/2006/relationships/hyperlink" Target="https://developer.android.com/topic/libraries/architecture/lifecycle#use-cases" TargetMode="Externa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hyperlink" Target="https://developer.android.com/topic/libraries/architecture/viewmodel" TargetMode="Externa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hyperlink" Target="https://developer.android.com/topic/libraries/architecture/viewmodel" TargetMode="Externa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hyperlink" Target="https://developer.android.com/topic/libraries/architecture/viewmodel#lifecycle" TargetMode="External"/><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hyperlink" Target="https://developer.android.com/topic/libraries/architecture/saving-states#options_for_preserving_ui_state" TargetMode="Externa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hyperlink" Target="https://developer.android.com/topic/libraries/architecture/saving-states#managing_ui_state_divide_and_conquer"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developer.android.com/sdk/index.html" TargetMode="Externa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hyperlink" Target="https://developer.android.com/topic/libraries/architecture/saving-states#managing_ui_state_divide_and_conquer" TargetMode="Externa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pPr eaLnBrk="1" hangingPunct="1"/>
            <a:r>
              <a:rPr lang="ru-RU" altLang="ru-RU" dirty="0"/>
              <a:t>Проектирование мобильных приложений</a:t>
            </a:r>
            <a:endParaRPr lang="en-US" dirty="0"/>
          </a:p>
        </p:txBody>
      </p:sp>
      <p:sp>
        <p:nvSpPr>
          <p:cNvPr id="3" name="Subtitle 2"/>
          <p:cNvSpPr>
            <a:spLocks noGrp="1"/>
          </p:cNvSpPr>
          <p:nvPr>
            <p:ph type="subTitle" idx="1"/>
          </p:nvPr>
        </p:nvSpPr>
        <p:spPr>
          <a:xfrm>
            <a:off x="1259632" y="3886200"/>
            <a:ext cx="6624736" cy="766763"/>
          </a:xfrm>
        </p:spPr>
        <p:txBody>
          <a:bodyPr rtlCol="0">
            <a:normAutofit fontScale="70000" lnSpcReduction="20000"/>
          </a:bodyPr>
          <a:lstStyle/>
          <a:p>
            <a:pPr eaLnBrk="1" fontAlgn="auto" hangingPunct="1">
              <a:spcAft>
                <a:spcPts val="0"/>
              </a:spcAft>
              <a:buFont typeface="Arial" pitchFamily="34" charset="0"/>
              <a:buNone/>
              <a:defRPr/>
            </a:pPr>
            <a:r>
              <a:rPr lang="en-US" dirty="0"/>
              <a:t>Android: Lifecycle Components, </a:t>
            </a:r>
            <a:r>
              <a:rPr lang="en-US" dirty="0" err="1"/>
              <a:t>ViewModel</a:t>
            </a:r>
            <a:r>
              <a:rPr lang="en-US" dirty="0"/>
              <a:t>,</a:t>
            </a:r>
          </a:p>
          <a:p>
            <a:pPr eaLnBrk="1" fontAlgn="auto" hangingPunct="1">
              <a:spcAft>
                <a:spcPts val="0"/>
              </a:spcAft>
              <a:buFont typeface="Arial" pitchFamily="34" charset="0"/>
              <a:buNone/>
              <a:defRPr/>
            </a:pPr>
            <a:r>
              <a:rPr lang="en-US" dirty="0" err="1"/>
              <a:t>DataBinding</a:t>
            </a:r>
            <a:endParaRPr lang="en-US" dirty="0"/>
          </a:p>
        </p:txBody>
      </p:sp>
      <p:sp>
        <p:nvSpPr>
          <p:cNvPr id="4" name="Slide Number Placeholder 3"/>
          <p:cNvSpPr>
            <a:spLocks noGrp="1"/>
          </p:cNvSpPr>
          <p:nvPr>
            <p:ph type="sldNum" sz="quarter" idx="12"/>
          </p:nvPr>
        </p:nvSpPr>
        <p:spPr/>
        <p:txBody>
          <a:bodyPr/>
          <a:lstStyle/>
          <a:p>
            <a:pPr>
              <a:defRPr/>
            </a:pPr>
            <a:fld id="{4AE1525F-AE57-4A7E-A114-4C830DD60F49}" type="slidenum">
              <a:rPr lang="en-US"/>
              <a:pPr>
                <a:defRPr/>
              </a:pPr>
              <a:t>1</a:t>
            </a:fld>
            <a:endParaRPr lang="en-US"/>
          </a:p>
        </p:txBody>
      </p:sp>
      <p:sp>
        <p:nvSpPr>
          <p:cNvPr id="5" name="Footer Placeholder 4"/>
          <p:cNvSpPr>
            <a:spLocks noGrp="1"/>
          </p:cNvSpPr>
          <p:nvPr>
            <p:ph type="ftr" sz="quarter" idx="11"/>
          </p:nvPr>
        </p:nvSpPr>
        <p:spPr/>
        <p:txBody>
          <a:bodyPr/>
          <a:lstStyle/>
          <a:p>
            <a:pPr>
              <a:defRPr/>
            </a:pPr>
            <a:r>
              <a:rPr lang="en-US" dirty="0"/>
              <a:t>Creative Commons Attribution-</a:t>
            </a:r>
            <a:r>
              <a:rPr lang="en-US" dirty="0" err="1"/>
              <a:t>ShareAlike</a:t>
            </a:r>
            <a:r>
              <a:rPr lang="en-US" dirty="0"/>
              <a:t> 3.0</a:t>
            </a:r>
          </a:p>
        </p:txBody>
      </p:sp>
      <p:sp>
        <p:nvSpPr>
          <p:cNvPr id="6" name="Date Placeholder 5"/>
          <p:cNvSpPr>
            <a:spLocks noGrp="1"/>
          </p:cNvSpPr>
          <p:nvPr>
            <p:ph type="dt" sz="quarter" idx="10"/>
          </p:nvPr>
        </p:nvSpPr>
        <p:spPr/>
        <p:txBody>
          <a:bodyPr/>
          <a:lstStyle/>
          <a:p>
            <a:pPr>
              <a:defRPr/>
            </a:pPr>
            <a:r>
              <a:rPr lang="ru-RU"/>
              <a:t>26.09.2019</a:t>
            </a:r>
            <a:endParaRPr lang="en-US" dirty="0"/>
          </a:p>
        </p:txBody>
      </p:sp>
      <p:sp>
        <p:nvSpPr>
          <p:cNvPr id="3079" name="TextBox 6"/>
          <p:cNvSpPr txBox="1">
            <a:spLocks noChangeArrowheads="1"/>
          </p:cNvSpPr>
          <p:nvPr/>
        </p:nvSpPr>
        <p:spPr bwMode="auto">
          <a:xfrm>
            <a:off x="6278563" y="4581525"/>
            <a:ext cx="2335212" cy="646113"/>
          </a:xfrm>
          <a:prstGeom prst="rect">
            <a:avLst/>
          </a:prstGeom>
          <a:noFill/>
          <a:ln w="9525">
            <a:noFill/>
            <a:miter lim="800000"/>
            <a:headEnd/>
            <a:tailEnd/>
          </a:ln>
        </p:spPr>
        <p:txBody>
          <a:bodyPr wrap="none">
            <a:spAutoFit/>
          </a:bodyPr>
          <a:lstStyle/>
          <a:p>
            <a:pPr algn="r"/>
            <a:r>
              <a:rPr lang="ru-RU">
                <a:latin typeface="Calibri" pitchFamily="34" charset="0"/>
              </a:rPr>
              <a:t>Кузнецов</a:t>
            </a:r>
            <a:endParaRPr lang="en-US">
              <a:latin typeface="Calibri" pitchFamily="34" charset="0"/>
            </a:endParaRPr>
          </a:p>
          <a:p>
            <a:pPr algn="r"/>
            <a:r>
              <a:rPr lang="ru-RU">
                <a:latin typeface="Calibri" pitchFamily="34" charset="0"/>
              </a:rPr>
              <a:t>Андрей Николаевич</a:t>
            </a:r>
          </a:p>
        </p:txBody>
      </p:sp>
      <p:sp>
        <p:nvSpPr>
          <p:cNvPr id="3080" name="TextBox 7"/>
          <p:cNvSpPr txBox="1">
            <a:spLocks noChangeArrowheads="1"/>
          </p:cNvSpPr>
          <p:nvPr/>
        </p:nvSpPr>
        <p:spPr bwMode="auto">
          <a:xfrm>
            <a:off x="2411413" y="5445125"/>
            <a:ext cx="4402137" cy="646113"/>
          </a:xfrm>
          <a:prstGeom prst="rect">
            <a:avLst/>
          </a:prstGeom>
          <a:noFill/>
          <a:ln w="9525">
            <a:noFill/>
            <a:miter lim="800000"/>
            <a:headEnd/>
            <a:tailEnd/>
          </a:ln>
        </p:spPr>
        <p:txBody>
          <a:bodyPr wrap="none">
            <a:spAutoFit/>
          </a:bodyPr>
          <a:lstStyle/>
          <a:p>
            <a:pPr algn="ctr"/>
            <a:r>
              <a:rPr lang="ru-RU">
                <a:latin typeface="Calibri" pitchFamily="34" charset="0"/>
              </a:rPr>
              <a:t>Санкт-Петербургский Государственный</a:t>
            </a:r>
          </a:p>
          <a:p>
            <a:pPr algn="ctr"/>
            <a:r>
              <a:rPr lang="ru-RU">
                <a:latin typeface="Calibri" pitchFamily="34" charset="0"/>
              </a:rPr>
              <a:t>Политехнический Университет</a:t>
            </a:r>
            <a:endParaRPr lang="en-US">
              <a:latin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ru-RU" dirty="0"/>
              <a:t>В предыдущих лекциях...</a:t>
            </a:r>
            <a:endParaRPr lang="en-US" dirty="0"/>
          </a:p>
        </p:txBody>
      </p:sp>
      <p:sp>
        <p:nvSpPr>
          <p:cNvPr id="3" name="Content Placeholder 2"/>
          <p:cNvSpPr>
            <a:spLocks noGrp="1"/>
          </p:cNvSpPr>
          <p:nvPr>
            <p:ph idx="1"/>
          </p:nvPr>
        </p:nvSpPr>
        <p:spPr/>
        <p:txBody>
          <a:bodyPr/>
          <a:lstStyle/>
          <a:p>
            <a:r>
              <a:rPr lang="en-US"/>
              <a:t>./layout/*</a:t>
            </a:r>
          </a:p>
          <a:p>
            <a:r>
              <a:rPr lang="en-US"/>
              <a:t>./menu/*</a:t>
            </a:r>
          </a:p>
          <a:p>
            <a:r>
              <a:rPr lang="en-US"/>
              <a:t>./raw/*</a:t>
            </a:r>
          </a:p>
          <a:p>
            <a:r>
              <a:rPr lang="en-US"/>
              <a:t>./values/*</a:t>
            </a:r>
          </a:p>
          <a:p>
            <a:pPr lvl="1"/>
            <a:r>
              <a:rPr lang="en-US"/>
              <a:t>arrays.xml</a:t>
            </a:r>
          </a:p>
          <a:p>
            <a:pPr lvl="1"/>
            <a:r>
              <a:rPr lang="en-US"/>
              <a:t>colors.xml</a:t>
            </a:r>
          </a:p>
          <a:p>
            <a:pPr lvl="1"/>
            <a:r>
              <a:rPr lang="en-US"/>
              <a:t>dimens.xml</a:t>
            </a:r>
          </a:p>
          <a:p>
            <a:pPr lvl="1"/>
            <a:r>
              <a:rPr lang="en-US"/>
              <a:t>strings.xml</a:t>
            </a:r>
          </a:p>
          <a:p>
            <a:pPr lvl="1"/>
            <a:r>
              <a:rPr lang="en-US"/>
              <a:t>styles.xml</a:t>
            </a:r>
            <a:endParaRPr lang="en-US" dirty="0"/>
          </a:p>
        </p:txBody>
      </p:sp>
      <p:sp>
        <p:nvSpPr>
          <p:cNvPr id="4" name="Date Placeholder 3"/>
          <p:cNvSpPr>
            <a:spLocks noGrp="1"/>
          </p:cNvSpPr>
          <p:nvPr>
            <p:ph type="dt" sz="quarter" idx="10"/>
          </p:nvPr>
        </p:nvSpPr>
        <p:spPr/>
        <p:txBody>
          <a:bodyPr/>
          <a:lstStyle/>
          <a:p>
            <a:r>
              <a:rPr lang="ru-RU">
                <a:solidFill>
                  <a:prstClr val="black">
                    <a:tint val="75000"/>
                  </a:prstClr>
                </a:solidFill>
              </a:rPr>
              <a:t>26.09.2019</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fld id="{2F05E66C-B800-4E52-8727-AD67E18A5858}" type="slidenum">
              <a:rPr lang="en-US" smtClean="0">
                <a:solidFill>
                  <a:prstClr val="black">
                    <a:tint val="75000"/>
                  </a:prstClr>
                </a:solidFill>
              </a:rPr>
              <a:pPr/>
              <a:t>10</a:t>
            </a:fld>
            <a:endParaRPr lang="en-US">
              <a:solidFill>
                <a:prstClr val="black">
                  <a:tint val="75000"/>
                </a:prst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3314" name="Title 6"/>
          <p:cNvSpPr>
            <a:spLocks noGrp="1"/>
          </p:cNvSpPr>
          <p:nvPr>
            <p:ph type="title"/>
          </p:nvPr>
        </p:nvSpPr>
        <p:spPr/>
        <p:txBody>
          <a:bodyPr/>
          <a:lstStyle/>
          <a:p>
            <a:r>
              <a:rPr lang="ru-RU" dirty="0"/>
              <a:t>В предыдущих лекциях...</a:t>
            </a:r>
            <a:endParaRPr lang="en-US" dirty="0"/>
          </a:p>
        </p:txBody>
      </p:sp>
      <p:sp>
        <p:nvSpPr>
          <p:cNvPr id="13315" name="Content Placeholder 7"/>
          <p:cNvSpPr>
            <a:spLocks noGrp="1"/>
          </p:cNvSpPr>
          <p:nvPr>
            <p:ph idx="1"/>
          </p:nvPr>
        </p:nvSpPr>
        <p:spPr/>
        <p:txBody>
          <a:bodyPr/>
          <a:lstStyle/>
          <a:p>
            <a:r>
              <a:rPr lang="en-US" i="1" dirty="0"/>
              <a:t>&lt;</a:t>
            </a:r>
            <a:r>
              <a:rPr lang="en-US" i="1" dirty="0" err="1"/>
              <a:t>resources_name</a:t>
            </a:r>
            <a:r>
              <a:rPr lang="en-US" i="1" dirty="0"/>
              <a:t>&gt;</a:t>
            </a:r>
            <a:r>
              <a:rPr lang="en-US" dirty="0"/>
              <a:t>-</a:t>
            </a:r>
            <a:r>
              <a:rPr lang="en-US" i="1" dirty="0"/>
              <a:t>&lt;</a:t>
            </a:r>
            <a:r>
              <a:rPr lang="en-US" i="1" dirty="0" err="1">
                <a:solidFill>
                  <a:srgbClr val="00B050"/>
                </a:solidFill>
              </a:rPr>
              <a:t>config_qualifier</a:t>
            </a:r>
            <a:r>
              <a:rPr lang="en-US" i="1" dirty="0"/>
              <a:t>&gt;</a:t>
            </a:r>
            <a:endParaRPr lang="ru-RU" i="1" dirty="0"/>
          </a:p>
          <a:p>
            <a:pPr lvl="1"/>
            <a:r>
              <a:rPr lang="en-US" i="1" dirty="0" err="1"/>
              <a:t>resources_name</a:t>
            </a:r>
            <a:r>
              <a:rPr lang="ru-RU" i="1" dirty="0"/>
              <a:t> </a:t>
            </a:r>
            <a:r>
              <a:rPr lang="en-US" i="1" dirty="0"/>
              <a:t>:= </a:t>
            </a:r>
            <a:r>
              <a:rPr lang="en-US" i="1" dirty="0" err="1"/>
              <a:t>anim</a:t>
            </a:r>
            <a:r>
              <a:rPr lang="en-US" i="1" dirty="0"/>
              <a:t>, </a:t>
            </a:r>
            <a:r>
              <a:rPr lang="en-US" i="1" dirty="0" err="1"/>
              <a:t>drawable</a:t>
            </a:r>
            <a:r>
              <a:rPr lang="en-US" i="1" dirty="0"/>
              <a:t>, layout, menu, raw, value, xml</a:t>
            </a:r>
          </a:p>
          <a:p>
            <a:pPr lvl="1"/>
            <a:r>
              <a:rPr lang="en-US" i="1" dirty="0" err="1">
                <a:solidFill>
                  <a:srgbClr val="00B050"/>
                </a:solidFill>
              </a:rPr>
              <a:t>config_qualifier</a:t>
            </a:r>
            <a:r>
              <a:rPr lang="en-US" i="1" dirty="0"/>
              <a:t> := </a:t>
            </a:r>
            <a:r>
              <a:rPr lang="en-US" i="1" dirty="0">
                <a:solidFill>
                  <a:srgbClr val="00B050"/>
                </a:solidFill>
              </a:rPr>
              <a:t>qualifier1</a:t>
            </a:r>
            <a:r>
              <a:rPr lang="en-US" i="1" dirty="0"/>
              <a:t>[-</a:t>
            </a:r>
            <a:r>
              <a:rPr lang="en-US" i="1" dirty="0">
                <a:solidFill>
                  <a:srgbClr val="00B050"/>
                </a:solidFill>
              </a:rPr>
              <a:t>qualifier2</a:t>
            </a:r>
            <a:r>
              <a:rPr lang="en-US" i="1" dirty="0"/>
              <a:t>[…]]</a:t>
            </a:r>
          </a:p>
          <a:p>
            <a:pPr lvl="1"/>
            <a:endParaRPr lang="en-US" i="1" dirty="0"/>
          </a:p>
          <a:p>
            <a:r>
              <a:rPr lang="ru-RU" dirty="0"/>
              <a:t>Примеры:</a:t>
            </a:r>
          </a:p>
          <a:p>
            <a:pPr lvl="1"/>
            <a:r>
              <a:rPr lang="en-US" dirty="0" err="1"/>
              <a:t>drawable-ldpi</a:t>
            </a:r>
            <a:endParaRPr lang="ru-RU" dirty="0"/>
          </a:p>
          <a:p>
            <a:pPr lvl="1"/>
            <a:r>
              <a:rPr lang="en-US" dirty="0"/>
              <a:t>drawable-en-notouch-12key</a:t>
            </a:r>
            <a:endParaRPr lang="ru-RU" dirty="0"/>
          </a:p>
          <a:p>
            <a:pPr lvl="1"/>
            <a:r>
              <a:rPr lang="en-US" dirty="0"/>
              <a:t>values-land-mdpi-v11</a:t>
            </a:r>
          </a:p>
        </p:txBody>
      </p:sp>
      <p:sp>
        <p:nvSpPr>
          <p:cNvPr id="4" name="Date Placeholder 3"/>
          <p:cNvSpPr>
            <a:spLocks noGrp="1"/>
          </p:cNvSpPr>
          <p:nvPr>
            <p:ph type="dt" sz="quarter" idx="10"/>
          </p:nvPr>
        </p:nvSpPr>
        <p:spPr/>
        <p:txBody>
          <a:bodyPr/>
          <a:lstStyle/>
          <a:p>
            <a:pPr>
              <a:defRPr/>
            </a:pPr>
            <a:r>
              <a:rPr lang="ru-RU">
                <a:solidFill>
                  <a:prstClr val="black">
                    <a:tint val="75000"/>
                  </a:prstClr>
                </a:solidFill>
              </a:rPr>
              <a:t>26.09.2019</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B315BFD0-836C-469E-B62C-E4D1F087ED27}" type="slidenum">
              <a:rPr lang="en-US" smtClean="0">
                <a:solidFill>
                  <a:prstClr val="black">
                    <a:tint val="75000"/>
                  </a:prstClr>
                </a:solidFill>
              </a:rPr>
              <a:pPr>
                <a:defRPr/>
              </a:pPr>
              <a:t>11</a:t>
            </a:fld>
            <a:endParaRPr lang="en-US">
              <a:solidFill>
                <a:prstClr val="black">
                  <a:tint val="75000"/>
                </a:prst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ru-RU">
                <a:solidFill>
                  <a:prstClr val="black">
                    <a:tint val="75000"/>
                  </a:prstClr>
                </a:solidFill>
              </a:rPr>
              <a:t>26.09.2019</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solidFill>
                  <a:prstClr val="black">
                    <a:tint val="75000"/>
                  </a:prstClr>
                </a:solidFill>
              </a:rPr>
              <a:pPr>
                <a:defRPr/>
              </a:pPr>
              <a:t>12</a:t>
            </a:fld>
            <a:endParaRPr lang="en-US">
              <a:solidFill>
                <a:prstClr val="black">
                  <a:tint val="75000"/>
                </a:prstClr>
              </a:solidFill>
            </a:endParaRPr>
          </a:p>
        </p:txBody>
      </p:sp>
      <p:pic>
        <p:nvPicPr>
          <p:cNvPr id="8" name="Picture 7" descr="res-selection-flowchart.png"/>
          <p:cNvPicPr>
            <a:picLocks noChangeAspect="1"/>
          </p:cNvPicPr>
          <p:nvPr/>
        </p:nvPicPr>
        <p:blipFill>
          <a:blip r:embed="rId2" cstate="print"/>
          <a:stretch>
            <a:fillRect/>
          </a:stretch>
        </p:blipFill>
        <p:spPr>
          <a:xfrm>
            <a:off x="2580161" y="476672"/>
            <a:ext cx="4584127" cy="5853969"/>
          </a:xfrm>
          <a:prstGeom prst="rect">
            <a:avLst/>
          </a:prstGeom>
        </p:spPr>
      </p:pic>
      <p:sp>
        <p:nvSpPr>
          <p:cNvPr id="9" name="Rectangle 8"/>
          <p:cNvSpPr/>
          <p:nvPr/>
        </p:nvSpPr>
        <p:spPr>
          <a:xfrm>
            <a:off x="251520" y="5013176"/>
            <a:ext cx="2411760" cy="1200329"/>
          </a:xfrm>
          <a:prstGeom prst="rect">
            <a:avLst/>
          </a:prstGeom>
        </p:spPr>
        <p:txBody>
          <a:bodyPr wrap="square">
            <a:spAutoFit/>
          </a:bodyPr>
          <a:lstStyle/>
          <a:p>
            <a:r>
              <a:rPr lang="en-US" dirty="0">
                <a:solidFill>
                  <a:prstClr val="black"/>
                </a:solidFill>
              </a:rPr>
              <a:t>http://developer.android.com/guide/topics/resources/providing-resources.html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37890" name="Content Placeholder 4" descr="Android-Activity-Lifecycle.png"/>
          <p:cNvPicPr>
            <a:picLocks noGrp="1" noChangeAspect="1"/>
          </p:cNvPicPr>
          <p:nvPr>
            <p:ph idx="1"/>
          </p:nvPr>
        </p:nvPicPr>
        <p:blipFill>
          <a:blip r:embed="rId2" cstate="print"/>
          <a:srcRect/>
          <a:stretch>
            <a:fillRect/>
          </a:stretch>
        </p:blipFill>
        <p:spPr>
          <a:xfrm>
            <a:off x="0" y="0"/>
            <a:ext cx="4505325" cy="5795963"/>
          </a:xfrm>
        </p:spPr>
      </p:pic>
      <p:sp>
        <p:nvSpPr>
          <p:cNvPr id="4" name="Slide Number Placeholder 3"/>
          <p:cNvSpPr>
            <a:spLocks noGrp="1"/>
          </p:cNvSpPr>
          <p:nvPr>
            <p:ph type="sldNum" sz="quarter" idx="12"/>
          </p:nvPr>
        </p:nvSpPr>
        <p:spPr/>
        <p:txBody>
          <a:bodyPr/>
          <a:lstStyle/>
          <a:p>
            <a:pPr>
              <a:defRPr/>
            </a:pPr>
            <a:fld id="{272D6F34-1B2B-4769-A871-F2FF9C656904}" type="slidenum">
              <a:rPr lang="en-US">
                <a:solidFill>
                  <a:prstClr val="black">
                    <a:tint val="75000"/>
                  </a:prstClr>
                </a:solidFill>
              </a:rPr>
              <a:pPr>
                <a:defRPr/>
              </a:pPr>
              <a:t>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Date Placeholder 5"/>
          <p:cNvSpPr>
            <a:spLocks noGrp="1"/>
          </p:cNvSpPr>
          <p:nvPr>
            <p:ph type="dt" sz="quarter" idx="10"/>
          </p:nvPr>
        </p:nvSpPr>
        <p:spPr/>
        <p:txBody>
          <a:bodyPr/>
          <a:lstStyle/>
          <a:p>
            <a:pPr>
              <a:defRPr/>
            </a:pPr>
            <a:r>
              <a:rPr lang="ru-RU">
                <a:solidFill>
                  <a:prstClr val="black">
                    <a:tint val="75000"/>
                  </a:prstClr>
                </a:solidFill>
              </a:rPr>
              <a:t>26.09.2019</a:t>
            </a:r>
            <a:endParaRPr lang="en-US">
              <a:solidFill>
                <a:prstClr val="black">
                  <a:tint val="75000"/>
                </a:prstClr>
              </a:solidFill>
            </a:endParaRPr>
          </a:p>
        </p:txBody>
      </p:sp>
      <p:pic>
        <p:nvPicPr>
          <p:cNvPr id="37894" name="Picture 3" descr="D:\SPBSTU\Android\basic-lifecycle.png"/>
          <p:cNvPicPr>
            <a:picLocks noChangeAspect="1" noChangeArrowheads="1"/>
          </p:cNvPicPr>
          <p:nvPr/>
        </p:nvPicPr>
        <p:blipFill>
          <a:blip r:embed="rId3" cstate="print"/>
          <a:srcRect/>
          <a:stretch>
            <a:fillRect/>
          </a:stretch>
        </p:blipFill>
        <p:spPr bwMode="auto">
          <a:xfrm>
            <a:off x="2843213" y="3357563"/>
            <a:ext cx="6003925" cy="2674937"/>
          </a:xfrm>
          <a:prstGeom prst="rect">
            <a:avLst/>
          </a:prstGeom>
          <a:noFill/>
          <a:ln w="9525">
            <a:noFill/>
            <a:miter lim="800000"/>
            <a:headEnd/>
            <a:tailEnd/>
          </a:ln>
        </p:spPr>
      </p:pic>
      <p:sp>
        <p:nvSpPr>
          <p:cNvPr id="37895" name="Title 7"/>
          <p:cNvSpPr>
            <a:spLocks noGrp="1"/>
          </p:cNvSpPr>
          <p:nvPr>
            <p:ph type="title"/>
          </p:nvPr>
        </p:nvSpPr>
        <p:spPr/>
        <p:txBody>
          <a:bodyPr/>
          <a:lstStyle/>
          <a:p>
            <a:pPr eaLnBrk="1" hangingPunct="1"/>
            <a:endParaRPr lang="en-US" dirty="0"/>
          </a:p>
        </p:txBody>
      </p:sp>
      <p:pic>
        <p:nvPicPr>
          <p:cNvPr id="37896" name="Content Placeholder 6" descr="basic-lifecycle-savestate.png"/>
          <p:cNvPicPr>
            <a:picLocks noChangeAspect="1"/>
          </p:cNvPicPr>
          <p:nvPr/>
        </p:nvPicPr>
        <p:blipFill>
          <a:blip r:embed="rId4" cstate="print"/>
          <a:srcRect/>
          <a:stretch>
            <a:fillRect/>
          </a:stretch>
        </p:blipFill>
        <p:spPr bwMode="auto">
          <a:xfrm>
            <a:off x="4211638" y="476250"/>
            <a:ext cx="4656137" cy="2214563"/>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kotlin</a:t>
            </a:r>
            <a:r>
              <a:rPr lang="en-US" dirty="0"/>
              <a:t>-android-extensions</a:t>
            </a:r>
          </a:p>
        </p:txBody>
      </p:sp>
      <p:sp>
        <p:nvSpPr>
          <p:cNvPr id="8" name="Text Placeholder 7"/>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pPr>
              <a:defRPr/>
            </a:pPr>
            <a:r>
              <a:rPr lang="ru-RU"/>
              <a:t>26.09.2019</a:t>
            </a:r>
            <a:endParaRPr lang="en-US" dirty="0"/>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kotlinx.android.synthetic</a:t>
            </a:r>
            <a:endParaRPr lang="en-US" dirty="0"/>
          </a:p>
        </p:txBody>
      </p:sp>
      <p:sp>
        <p:nvSpPr>
          <p:cNvPr id="4" name="Date Placeholder 3"/>
          <p:cNvSpPr>
            <a:spLocks noGrp="1"/>
          </p:cNvSpPr>
          <p:nvPr>
            <p:ph type="dt" sz="half" idx="10"/>
          </p:nvPr>
        </p:nvSpPr>
        <p:spPr/>
        <p:txBody>
          <a:bodyPr/>
          <a:lstStyle/>
          <a:p>
            <a:r>
              <a:rPr lang="ru-RU"/>
              <a:t>26.09.2019</a:t>
            </a:r>
            <a:endParaRPr lang="en-US"/>
          </a:p>
        </p:txBody>
      </p:sp>
      <p:sp>
        <p:nvSpPr>
          <p:cNvPr id="5" name="Footer Placeholder 4"/>
          <p:cNvSpPr>
            <a:spLocks noGrp="1"/>
          </p:cNvSpPr>
          <p:nvPr>
            <p:ph type="ftr" sz="quarter" idx="11"/>
          </p:nvPr>
        </p:nvSpPr>
        <p:spPr/>
        <p:txBody>
          <a:bodyPr/>
          <a:lstStyle/>
          <a:p>
            <a:r>
              <a:rPr lang="en-US"/>
              <a:t>Creative Commons Attribution-ShareAlike 3.0</a:t>
            </a:r>
          </a:p>
        </p:txBody>
      </p:sp>
      <p:sp>
        <p:nvSpPr>
          <p:cNvPr id="6" name="Slide Number Placeholder 5"/>
          <p:cNvSpPr>
            <a:spLocks noGrp="1"/>
          </p:cNvSpPr>
          <p:nvPr>
            <p:ph type="sldNum" sz="quarter" idx="12"/>
          </p:nvPr>
        </p:nvSpPr>
        <p:spPr/>
        <p:txBody>
          <a:bodyPr/>
          <a:lstStyle/>
          <a:p>
            <a:fld id="{16AD8C78-45F6-4014-82E2-E69C31262540}" type="slidenum">
              <a:rPr lang="en-US" smtClean="0"/>
              <a:pPr/>
              <a:t>15</a:t>
            </a:fld>
            <a:endParaRPr lang="en-US"/>
          </a:p>
        </p:txBody>
      </p:sp>
      <p:sp>
        <p:nvSpPr>
          <p:cNvPr id="3" name="Объект 2">
            <a:extLst>
              <a:ext uri="{FF2B5EF4-FFF2-40B4-BE49-F238E27FC236}">
                <a16:creationId xmlns:a16="http://schemas.microsoft.com/office/drawing/2014/main" id="{E7E324B5-252F-4F98-89FD-C1CB843EC807}"/>
              </a:ext>
            </a:extLst>
          </p:cNvPr>
          <p:cNvSpPr>
            <a:spLocks noGrp="1"/>
          </p:cNvSpPr>
          <p:nvPr>
            <p:ph idx="1"/>
          </p:nvPr>
        </p:nvSpPr>
        <p:spPr/>
        <p:txBody>
          <a:bodyPr/>
          <a:lstStyle/>
          <a:p>
            <a:r>
              <a:rPr lang="en-US" dirty="0"/>
              <a:t>Demo</a:t>
            </a:r>
            <a:endParaRPr lang="ru-RU" dirty="0"/>
          </a:p>
        </p:txBody>
      </p:sp>
      <p:sp>
        <p:nvSpPr>
          <p:cNvPr id="8" name="Rectangle 1">
            <a:extLst>
              <a:ext uri="{FF2B5EF4-FFF2-40B4-BE49-F238E27FC236}">
                <a16:creationId xmlns:a16="http://schemas.microsoft.com/office/drawing/2014/main" id="{D169EC72-C9D5-4E74-A285-2CA7DB5C3FB6}"/>
              </a:ext>
            </a:extLst>
          </p:cNvPr>
          <p:cNvSpPr>
            <a:spLocks noChangeArrowheads="1"/>
          </p:cNvSpPr>
          <p:nvPr/>
        </p:nvSpPr>
        <p:spPr bwMode="auto">
          <a:xfrm>
            <a:off x="1208739" y="2924944"/>
            <a:ext cx="6726521"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import</a:t>
            </a:r>
            <a:r>
              <a:rPr kumimoji="0" lang="ru-RU" altLang="ru-RU"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ru-RU" altLang="ru-RU"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kotlinx.android.synthetic.main.activity_main.*</a:t>
            </a:r>
            <a:endParaRPr kumimoji="0" lang="ru-RU" altLang="ru-RU" sz="3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DataBinding</a:t>
            </a:r>
            <a:r>
              <a:rPr lang="en-US" dirty="0"/>
              <a:t> library</a:t>
            </a:r>
          </a:p>
        </p:txBody>
      </p:sp>
      <p:sp>
        <p:nvSpPr>
          <p:cNvPr id="8" name="Text Placeholder 7"/>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200" b="0" i="0" u="none" strike="noStrike" kern="1200" cap="none" spc="0" normalizeH="0" baseline="0" noProof="0">
                <a:ln>
                  <a:noFill/>
                </a:ln>
                <a:solidFill>
                  <a:prstClr val="black">
                    <a:tint val="75000"/>
                  </a:prstClr>
                </a:solidFill>
                <a:effectLst/>
                <a:uLnTx/>
                <a:uFillTx/>
                <a:latin typeface="Calibri"/>
                <a:ea typeface="+mn-ea"/>
                <a:cs typeface="+mn-cs"/>
              </a:rPr>
              <a:t>26.09.2019</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Creative Commons Attribution-ShareAlike 3.0</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AAD51-F136-4F79-9D4E-C225B868444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2" name="Прямоугольник 1">
            <a:extLst>
              <a:ext uri="{FF2B5EF4-FFF2-40B4-BE49-F238E27FC236}">
                <a16:creationId xmlns:a16="http://schemas.microsoft.com/office/drawing/2014/main" id="{CF3CDB82-1D3F-467B-8EED-A5BCCC73CB59}"/>
              </a:ext>
            </a:extLst>
          </p:cNvPr>
          <p:cNvSpPr/>
          <p:nvPr/>
        </p:nvSpPr>
        <p:spPr>
          <a:xfrm>
            <a:off x="725906" y="5087937"/>
            <a:ext cx="6135687" cy="369332"/>
          </a:xfrm>
          <a:prstGeom prst="rect">
            <a:avLst/>
          </a:prstGeom>
        </p:spPr>
        <p:txBody>
          <a:bodyPr wrap="square">
            <a:spAutoFit/>
          </a:bodyPr>
          <a:lstStyle/>
          <a:p>
            <a:r>
              <a:rPr lang="en-US" dirty="0">
                <a:hlinkClick r:id="rId2"/>
              </a:rPr>
              <a:t>https://developer.android.com/topic/libraries/data-binding</a:t>
            </a:r>
            <a:endParaRPr lang="ru-RU" dirty="0"/>
          </a:p>
        </p:txBody>
      </p:sp>
    </p:spTree>
    <p:extLst>
      <p:ext uri="{BB962C8B-B14F-4D97-AF65-F5344CB8AC3E}">
        <p14:creationId xmlns:p14="http://schemas.microsoft.com/office/powerpoint/2010/main" val="2194862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 databinding (</a:t>
            </a:r>
            <a:r>
              <a:rPr lang="en-US" dirty="0" err="1"/>
              <a:t>build.gradle</a:t>
            </a:r>
            <a:r>
              <a:rPr lang="en-US" dirty="0"/>
              <a:t>)</a:t>
            </a:r>
          </a:p>
        </p:txBody>
      </p:sp>
      <p:sp>
        <p:nvSpPr>
          <p:cNvPr id="4" name="Date Placeholder 3"/>
          <p:cNvSpPr>
            <a:spLocks noGrp="1"/>
          </p:cNvSpPr>
          <p:nvPr>
            <p:ph type="dt" sz="half" idx="10"/>
          </p:nvPr>
        </p:nvSpPr>
        <p:spPr/>
        <p:txBody>
          <a:bodyPr/>
          <a:lstStyle/>
          <a:p>
            <a:pPr>
              <a:defRPr/>
            </a:pPr>
            <a:r>
              <a:rPr lang="ru-RU"/>
              <a:t>26.09.2019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17</a:t>
            </a:fld>
            <a:endParaRPr lang="en-US"/>
          </a:p>
        </p:txBody>
      </p:sp>
      <p:sp>
        <p:nvSpPr>
          <p:cNvPr id="7" name="Rectangle 1">
            <a:extLst>
              <a:ext uri="{FF2B5EF4-FFF2-40B4-BE49-F238E27FC236}">
                <a16:creationId xmlns:a16="http://schemas.microsoft.com/office/drawing/2014/main" id="{71D4DE14-4369-4F7C-8602-632E5783AC47}"/>
              </a:ext>
            </a:extLst>
          </p:cNvPr>
          <p:cNvSpPr>
            <a:spLocks noGrp="1" noChangeArrowheads="1"/>
          </p:cNvSpPr>
          <p:nvPr>
            <p:ph idx="1"/>
          </p:nvPr>
        </p:nvSpPr>
        <p:spPr bwMode="auto">
          <a:xfrm>
            <a:off x="3467531" y="2319264"/>
            <a:ext cx="2208938" cy="2769989"/>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000" b="0" i="0" u="none" strike="noStrike" cap="none" normalizeH="0" baseline="0" dirty="0" err="1">
                <a:ln>
                  <a:noFill/>
                </a:ln>
                <a:solidFill>
                  <a:srgbClr val="37474F"/>
                </a:solidFill>
                <a:effectLst/>
                <a:latin typeface="Roboto Mono"/>
              </a:rPr>
              <a:t>build.gradle</a:t>
            </a:r>
            <a:endParaRPr kumimoji="0" lang="en-US" altLang="ru-RU" sz="2000" b="0" i="0" u="none" strike="noStrike" cap="none" normalizeH="0" baseline="0" dirty="0">
              <a:ln>
                <a:noFill/>
              </a:ln>
              <a:solidFill>
                <a:srgbClr val="37474F"/>
              </a:solidFill>
              <a:effectLst/>
              <a:latin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000" b="0" i="0" u="none" strike="noStrike" cap="none" normalizeH="0" baseline="0" dirty="0">
                <a:ln>
                  <a:noFill/>
                </a:ln>
                <a:solidFill>
                  <a:srgbClr val="37474F"/>
                </a:solidFill>
                <a:effectLst/>
                <a:latin typeface="Roboto Mon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2000" b="0" i="0" u="none" strike="noStrike" cap="none" normalizeH="0" baseline="0" dirty="0">
              <a:ln>
                <a:noFill/>
              </a:ln>
              <a:solidFill>
                <a:srgbClr val="37474F"/>
              </a:solidFill>
              <a:effectLst/>
              <a:latin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err="1">
                <a:ln>
                  <a:noFill/>
                </a:ln>
                <a:solidFill>
                  <a:srgbClr val="37474F"/>
                </a:solidFill>
                <a:effectLst/>
                <a:latin typeface="Roboto Mono"/>
              </a:rPr>
              <a:t>android</a:t>
            </a:r>
            <a:r>
              <a:rPr kumimoji="0" lang="ru-RU" altLang="ru-RU" sz="2000" b="0" i="0" u="none" strike="noStrike" cap="none" normalizeH="0" baseline="0" dirty="0">
                <a:ln>
                  <a:noFill/>
                </a:ln>
                <a:solidFill>
                  <a:srgbClr val="37474F"/>
                </a:solidFill>
                <a:effectLst/>
                <a:latin typeface="Roboto Mono"/>
              </a:rPr>
              <a:t> {</a:t>
            </a:r>
            <a:br>
              <a:rPr kumimoji="0" lang="ru-RU" altLang="ru-RU" sz="2000" b="0" i="0" u="none" strike="noStrike" cap="none" normalizeH="0" baseline="0" dirty="0">
                <a:ln>
                  <a:noFill/>
                </a:ln>
                <a:solidFill>
                  <a:srgbClr val="37474F"/>
                </a:solidFill>
                <a:effectLst/>
                <a:latin typeface="Roboto Mono"/>
              </a:rPr>
            </a:br>
            <a:r>
              <a:rPr kumimoji="0" lang="ru-RU" altLang="ru-RU" sz="2000" b="0" i="0" u="none" strike="noStrike" cap="none" normalizeH="0" baseline="0" dirty="0">
                <a:ln>
                  <a:noFill/>
                </a:ln>
                <a:solidFill>
                  <a:srgbClr val="37474F"/>
                </a:solidFill>
                <a:effectLst/>
                <a:latin typeface="Roboto Mono"/>
              </a:rPr>
              <a:t>    ...</a:t>
            </a:r>
            <a:br>
              <a:rPr kumimoji="0" lang="ru-RU" altLang="ru-RU" sz="2000" b="0" i="0" u="none" strike="noStrike" cap="none" normalizeH="0" baseline="0" dirty="0">
                <a:ln>
                  <a:noFill/>
                </a:ln>
                <a:solidFill>
                  <a:srgbClr val="37474F"/>
                </a:solidFill>
                <a:effectLst/>
                <a:latin typeface="Roboto Mono"/>
              </a:rPr>
            </a:br>
            <a:r>
              <a:rPr kumimoji="0" lang="ru-RU" altLang="ru-RU" sz="2000" b="0" i="0" u="none" strike="noStrike" cap="none" normalizeH="0" baseline="0" dirty="0">
                <a:ln>
                  <a:noFill/>
                </a:ln>
                <a:solidFill>
                  <a:srgbClr val="37474F"/>
                </a:solidFill>
                <a:effectLst/>
                <a:latin typeface="Roboto Mono"/>
              </a:rPr>
              <a:t>    </a:t>
            </a:r>
            <a:r>
              <a:rPr kumimoji="0" lang="ru-RU" altLang="ru-RU" sz="2000" b="0" i="0" u="none" strike="noStrike" cap="none" normalizeH="0" baseline="0" dirty="0" err="1">
                <a:ln>
                  <a:noFill/>
                </a:ln>
                <a:solidFill>
                  <a:srgbClr val="37474F"/>
                </a:solidFill>
                <a:effectLst/>
                <a:latin typeface="Roboto Mono"/>
              </a:rPr>
              <a:t>dataBinding</a:t>
            </a:r>
            <a:r>
              <a:rPr kumimoji="0" lang="ru-RU" altLang="ru-RU" sz="2000" b="0" i="0" u="none" strike="noStrike" cap="none" normalizeH="0" baseline="0" dirty="0">
                <a:ln>
                  <a:noFill/>
                </a:ln>
                <a:solidFill>
                  <a:srgbClr val="37474F"/>
                </a:solidFill>
                <a:effectLst/>
                <a:latin typeface="Roboto Mono"/>
              </a:rPr>
              <a:t> {</a:t>
            </a:r>
            <a:br>
              <a:rPr kumimoji="0" lang="ru-RU" altLang="ru-RU" sz="2000" b="0" i="0" u="none" strike="noStrike" cap="none" normalizeH="0" baseline="0" dirty="0">
                <a:ln>
                  <a:noFill/>
                </a:ln>
                <a:solidFill>
                  <a:srgbClr val="37474F"/>
                </a:solidFill>
                <a:effectLst/>
                <a:latin typeface="Roboto Mono"/>
              </a:rPr>
            </a:br>
            <a:r>
              <a:rPr kumimoji="0" lang="ru-RU" altLang="ru-RU" sz="2000" b="0" i="0" u="none" strike="noStrike" cap="none" normalizeH="0" baseline="0" dirty="0">
                <a:ln>
                  <a:noFill/>
                </a:ln>
                <a:solidFill>
                  <a:srgbClr val="37474F"/>
                </a:solidFill>
                <a:effectLst/>
                <a:latin typeface="Roboto Mono"/>
              </a:rPr>
              <a:t>        </a:t>
            </a:r>
            <a:r>
              <a:rPr kumimoji="0" lang="ru-RU" altLang="ru-RU" sz="2000" b="0" i="0" u="none" strike="noStrike" cap="none" normalizeH="0" baseline="0" dirty="0" err="1">
                <a:ln>
                  <a:noFill/>
                </a:ln>
                <a:solidFill>
                  <a:srgbClr val="37474F"/>
                </a:solidFill>
                <a:effectLst/>
                <a:latin typeface="Roboto Mono"/>
              </a:rPr>
              <a:t>enabled</a:t>
            </a:r>
            <a:r>
              <a:rPr kumimoji="0" lang="ru-RU" altLang="ru-RU" sz="2000" b="0" i="0" u="none" strike="noStrike" cap="none" normalizeH="0" baseline="0" dirty="0">
                <a:ln>
                  <a:noFill/>
                </a:ln>
                <a:solidFill>
                  <a:srgbClr val="37474F"/>
                </a:solidFill>
                <a:effectLst/>
                <a:latin typeface="Roboto Mono"/>
              </a:rPr>
              <a:t> = </a:t>
            </a:r>
            <a:r>
              <a:rPr kumimoji="0" lang="ru-RU" altLang="ru-RU" sz="2000" b="0" i="0" u="none" strike="noStrike" cap="none" normalizeH="0" baseline="0" dirty="0" err="1">
                <a:ln>
                  <a:noFill/>
                </a:ln>
                <a:solidFill>
                  <a:srgbClr val="37474F"/>
                </a:solidFill>
                <a:effectLst/>
                <a:latin typeface="Roboto Mono"/>
              </a:rPr>
              <a:t>true</a:t>
            </a:r>
            <a:br>
              <a:rPr kumimoji="0" lang="ru-RU" altLang="ru-RU" sz="2000" b="0" i="0" u="none" strike="noStrike" cap="none" normalizeH="0" baseline="0" dirty="0">
                <a:ln>
                  <a:noFill/>
                </a:ln>
                <a:solidFill>
                  <a:srgbClr val="37474F"/>
                </a:solidFill>
                <a:effectLst/>
                <a:latin typeface="Roboto Mono"/>
              </a:rPr>
            </a:br>
            <a:r>
              <a:rPr kumimoji="0" lang="ru-RU" altLang="ru-RU" sz="2000" b="0" i="0" u="none" strike="noStrike" cap="none" normalizeH="0" baseline="0" dirty="0">
                <a:ln>
                  <a:noFill/>
                </a:ln>
                <a:solidFill>
                  <a:srgbClr val="37474F"/>
                </a:solidFill>
                <a:effectLst/>
                <a:latin typeface="Roboto Mono"/>
              </a:rPr>
              <a:t>    }</a:t>
            </a:r>
            <a:br>
              <a:rPr kumimoji="0" lang="ru-RU" altLang="ru-RU" sz="2000" b="0" i="0" u="none" strike="noStrike" cap="none" normalizeH="0" baseline="0" dirty="0">
                <a:ln>
                  <a:noFill/>
                </a:ln>
                <a:solidFill>
                  <a:srgbClr val="37474F"/>
                </a:solidFill>
                <a:effectLst/>
                <a:latin typeface="Roboto Mono"/>
              </a:rPr>
            </a:br>
            <a:r>
              <a:rPr kumimoji="0" lang="ru-RU" altLang="ru-RU" sz="2000" b="0" i="0" u="none" strike="noStrike" cap="none" normalizeH="0" baseline="0" dirty="0">
                <a:ln>
                  <a:noFill/>
                </a:ln>
                <a:solidFill>
                  <a:srgbClr val="37474F"/>
                </a:solidFill>
                <a:effectLst/>
                <a:latin typeface="Roboto Mono"/>
              </a:rPr>
              <a:t>}</a:t>
            </a:r>
            <a:r>
              <a:rPr kumimoji="0" lang="ru-RU" altLang="ru-RU" sz="1400" b="0" i="0" u="none" strike="noStrike" cap="none" normalizeH="0" baseline="0" dirty="0">
                <a:ln>
                  <a:noFill/>
                </a:ln>
                <a:solidFill>
                  <a:schemeClr val="tx1"/>
                </a:solidFill>
                <a:effectLst/>
              </a:rPr>
              <a:t> </a:t>
            </a:r>
            <a:endParaRPr kumimoji="0" lang="ru-RU" altLang="ru-RU" sz="4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Layouts and binding expressions</a:t>
            </a:r>
          </a:p>
        </p:txBody>
      </p:sp>
      <p:sp>
        <p:nvSpPr>
          <p:cNvPr id="4" name="Date Placeholder 3"/>
          <p:cNvSpPr>
            <a:spLocks noGrp="1"/>
          </p:cNvSpPr>
          <p:nvPr>
            <p:ph type="dt" sz="half" idx="10"/>
          </p:nvPr>
        </p:nvSpPr>
        <p:spPr/>
        <p:txBody>
          <a:bodyPr/>
          <a:lstStyle/>
          <a:p>
            <a:pPr>
              <a:defRPr/>
            </a:pPr>
            <a:r>
              <a:rPr lang="ru-RU"/>
              <a:t>26.09.2019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18</a:t>
            </a:fld>
            <a:endParaRPr lang="en-US"/>
          </a:p>
        </p:txBody>
      </p:sp>
      <p:sp>
        <p:nvSpPr>
          <p:cNvPr id="9" name="Rectangle 1">
            <a:extLst>
              <a:ext uri="{FF2B5EF4-FFF2-40B4-BE49-F238E27FC236}">
                <a16:creationId xmlns:a16="http://schemas.microsoft.com/office/drawing/2014/main" id="{D8BB5AD8-B9B3-4708-A4F5-7E0603AC40A2}"/>
              </a:ext>
            </a:extLst>
          </p:cNvPr>
          <p:cNvSpPr>
            <a:spLocks noGrp="1" noChangeArrowheads="1"/>
          </p:cNvSpPr>
          <p:nvPr>
            <p:ph idx="1"/>
          </p:nvPr>
        </p:nvSpPr>
        <p:spPr bwMode="auto">
          <a:xfrm>
            <a:off x="986082" y="1401650"/>
            <a:ext cx="7171835" cy="4708981"/>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a:ln>
                  <a:noFill/>
                </a:ln>
                <a:solidFill>
                  <a:srgbClr val="37474F"/>
                </a:solidFill>
                <a:effectLst/>
                <a:latin typeface="Roboto Mono"/>
              </a:rPr>
              <a:t>&lt;?xml version=</a:t>
            </a:r>
            <a:r>
              <a:rPr kumimoji="0" lang="ru-RU" altLang="ru-RU" sz="1800" b="0" i="0" u="none" strike="noStrike" cap="none" normalizeH="0" baseline="0">
                <a:ln>
                  <a:noFill/>
                </a:ln>
                <a:solidFill>
                  <a:srgbClr val="0D904F"/>
                </a:solidFill>
                <a:effectLst/>
                <a:latin typeface="Roboto Mono"/>
              </a:rPr>
              <a:t>"1.0"</a:t>
            </a:r>
            <a:r>
              <a:rPr kumimoji="0" lang="ru-RU" altLang="ru-RU" sz="1800" b="0" i="0" u="none" strike="noStrike" cap="none" normalizeH="0" baseline="0">
                <a:ln>
                  <a:noFill/>
                </a:ln>
                <a:solidFill>
                  <a:srgbClr val="37474F"/>
                </a:solidFill>
                <a:effectLst/>
                <a:latin typeface="Roboto Mono"/>
              </a:rPr>
              <a:t> encoding=</a:t>
            </a:r>
            <a:r>
              <a:rPr kumimoji="0" lang="ru-RU" altLang="ru-RU" sz="1800" b="0" i="0" u="none" strike="noStrike" cap="none" normalizeH="0" baseline="0">
                <a:ln>
                  <a:noFill/>
                </a:ln>
                <a:solidFill>
                  <a:srgbClr val="0D904F"/>
                </a:solidFill>
                <a:effectLst/>
                <a:latin typeface="Roboto Mono"/>
              </a:rPr>
              <a:t>"utf-8"</a:t>
            </a:r>
            <a:r>
              <a:rPr kumimoji="0" lang="ru-RU" altLang="ru-RU" sz="1800" b="0" i="0" u="none" strike="noStrike" cap="none" normalizeH="0" baseline="0">
                <a:ln>
                  <a:noFill/>
                </a:ln>
                <a:solidFill>
                  <a:srgbClr val="37474F"/>
                </a:solidFill>
                <a:effectLst/>
                <a:latin typeface="Roboto Mono"/>
              </a:rPr>
              <a:t>?&gt;</a:t>
            </a:r>
            <a:br>
              <a:rPr kumimoji="0" lang="ru-RU" altLang="ru-RU" sz="1800" b="0" i="0" u="none" strike="noStrike" cap="none" normalizeH="0" baseline="0">
                <a:ln>
                  <a:noFill/>
                </a:ln>
                <a:solidFill>
                  <a:srgbClr val="37474F"/>
                </a:solidFill>
                <a:effectLst/>
                <a:latin typeface="Roboto Mono"/>
              </a:rPr>
            </a:br>
            <a:r>
              <a:rPr kumimoji="0" lang="ru-RU" altLang="ru-RU" sz="1800" b="0" i="0" u="none" strike="noStrike" cap="none" normalizeH="0" baseline="0">
                <a:ln>
                  <a:noFill/>
                </a:ln>
                <a:solidFill>
                  <a:srgbClr val="3B78E7"/>
                </a:solidFill>
                <a:effectLst/>
                <a:latin typeface="Roboto Mono"/>
              </a:rPr>
              <a:t>&lt;layout</a:t>
            </a:r>
            <a:r>
              <a:rPr kumimoji="0" lang="ru-RU" altLang="ru-RU" sz="1800" b="0" i="0" u="none" strike="noStrike" cap="none" normalizeH="0" baseline="0">
                <a:ln>
                  <a:noFill/>
                </a:ln>
                <a:solidFill>
                  <a:srgbClr val="37474F"/>
                </a:solidFill>
                <a:effectLst/>
                <a:latin typeface="Roboto Mono"/>
              </a:rPr>
              <a:t> </a:t>
            </a:r>
            <a:r>
              <a:rPr kumimoji="0" lang="ru-RU" altLang="ru-RU" sz="1800" b="0" i="0" u="none" strike="noStrike" cap="none" normalizeH="0" baseline="0">
                <a:ln>
                  <a:noFill/>
                </a:ln>
                <a:solidFill>
                  <a:srgbClr val="9C27B0"/>
                </a:solidFill>
                <a:effectLst/>
                <a:latin typeface="Roboto Mono"/>
              </a:rPr>
              <a:t>xmlns:android</a:t>
            </a:r>
            <a:r>
              <a:rPr kumimoji="0" lang="ru-RU" altLang="ru-RU" sz="1800" b="0" i="0" u="none" strike="noStrike" cap="none" normalizeH="0" baseline="0">
                <a:ln>
                  <a:noFill/>
                </a:ln>
                <a:solidFill>
                  <a:srgbClr val="37474F"/>
                </a:solidFill>
                <a:effectLst/>
                <a:latin typeface="Roboto Mono"/>
              </a:rPr>
              <a:t>=</a:t>
            </a:r>
            <a:r>
              <a:rPr kumimoji="0" lang="ru-RU" altLang="ru-RU" sz="1800" b="0" i="0" u="none" strike="noStrike" cap="none" normalizeH="0" baseline="0">
                <a:ln>
                  <a:noFill/>
                </a:ln>
                <a:solidFill>
                  <a:srgbClr val="0D904F"/>
                </a:solidFill>
                <a:effectLst/>
                <a:latin typeface="Roboto Mono"/>
              </a:rPr>
              <a:t>"http://schemas.android.com/apk/res/android"</a:t>
            </a:r>
            <a:r>
              <a:rPr kumimoji="0" lang="ru-RU" altLang="ru-RU" sz="1800" b="0" i="0" u="none" strike="noStrike" cap="none" normalizeH="0" baseline="0">
                <a:ln>
                  <a:noFill/>
                </a:ln>
                <a:solidFill>
                  <a:srgbClr val="3B78E7"/>
                </a:solidFill>
                <a:effectLst/>
                <a:latin typeface="Roboto Mono"/>
              </a:rPr>
              <a:t>&gt;</a:t>
            </a:r>
            <a:br>
              <a:rPr kumimoji="0" lang="ru-RU" altLang="ru-RU" sz="1800" b="0" i="0" u="none" strike="noStrike" cap="none" normalizeH="0" baseline="0">
                <a:ln>
                  <a:noFill/>
                </a:ln>
                <a:solidFill>
                  <a:srgbClr val="37474F"/>
                </a:solidFill>
                <a:effectLst/>
                <a:latin typeface="Roboto Mono"/>
              </a:rPr>
            </a:br>
            <a:r>
              <a:rPr kumimoji="0" lang="ru-RU" altLang="ru-RU" sz="1800" b="0" i="0" u="none" strike="noStrike" cap="none" normalizeH="0" baseline="0">
                <a:ln>
                  <a:noFill/>
                </a:ln>
                <a:solidFill>
                  <a:srgbClr val="37474F"/>
                </a:solidFill>
                <a:effectLst/>
                <a:latin typeface="Roboto Mono"/>
              </a:rPr>
              <a:t>   </a:t>
            </a:r>
            <a:r>
              <a:rPr kumimoji="0" lang="ru-RU" altLang="ru-RU" sz="1800" b="0" i="0" u="none" strike="noStrike" cap="none" normalizeH="0" baseline="0">
                <a:ln>
                  <a:noFill/>
                </a:ln>
                <a:solidFill>
                  <a:srgbClr val="3B78E7"/>
                </a:solidFill>
                <a:effectLst/>
                <a:latin typeface="Roboto Mono"/>
              </a:rPr>
              <a:t>&lt;data&gt;</a:t>
            </a:r>
            <a:br>
              <a:rPr kumimoji="0" lang="ru-RU" altLang="ru-RU" sz="1800" b="0" i="0" u="none" strike="noStrike" cap="none" normalizeH="0" baseline="0">
                <a:ln>
                  <a:noFill/>
                </a:ln>
                <a:solidFill>
                  <a:srgbClr val="37474F"/>
                </a:solidFill>
                <a:effectLst/>
                <a:latin typeface="Roboto Mono"/>
              </a:rPr>
            </a:br>
            <a:r>
              <a:rPr kumimoji="0" lang="ru-RU" altLang="ru-RU" sz="1800" b="0" i="0" u="none" strike="noStrike" cap="none" normalizeH="0" baseline="0">
                <a:ln>
                  <a:noFill/>
                </a:ln>
                <a:solidFill>
                  <a:srgbClr val="37474F"/>
                </a:solidFill>
                <a:effectLst/>
                <a:latin typeface="Roboto Mono"/>
              </a:rPr>
              <a:t>       </a:t>
            </a:r>
            <a:r>
              <a:rPr kumimoji="0" lang="ru-RU" altLang="ru-RU" sz="1800" b="0" i="0" u="none" strike="noStrike" cap="none" normalizeH="0" baseline="0">
                <a:ln>
                  <a:noFill/>
                </a:ln>
                <a:solidFill>
                  <a:srgbClr val="3B78E7"/>
                </a:solidFill>
                <a:effectLst/>
                <a:latin typeface="Roboto Mono"/>
              </a:rPr>
              <a:t>&lt;variable</a:t>
            </a:r>
            <a:r>
              <a:rPr kumimoji="0" lang="ru-RU" altLang="ru-RU" sz="1800" b="0" i="0" u="none" strike="noStrike" cap="none" normalizeH="0" baseline="0">
                <a:ln>
                  <a:noFill/>
                </a:ln>
                <a:solidFill>
                  <a:srgbClr val="37474F"/>
                </a:solidFill>
                <a:effectLst/>
                <a:latin typeface="Roboto Mono"/>
              </a:rPr>
              <a:t> </a:t>
            </a:r>
            <a:r>
              <a:rPr kumimoji="0" lang="ru-RU" altLang="ru-RU" sz="1800" b="0" i="0" u="none" strike="noStrike" cap="none" normalizeH="0" baseline="0">
                <a:ln>
                  <a:noFill/>
                </a:ln>
                <a:solidFill>
                  <a:srgbClr val="9C27B0"/>
                </a:solidFill>
                <a:effectLst/>
                <a:latin typeface="Roboto Mono"/>
              </a:rPr>
              <a:t>name</a:t>
            </a:r>
            <a:r>
              <a:rPr kumimoji="0" lang="ru-RU" altLang="ru-RU" sz="1800" b="0" i="0" u="none" strike="noStrike" cap="none" normalizeH="0" baseline="0">
                <a:ln>
                  <a:noFill/>
                </a:ln>
                <a:solidFill>
                  <a:srgbClr val="37474F"/>
                </a:solidFill>
                <a:effectLst/>
                <a:latin typeface="Roboto Mono"/>
              </a:rPr>
              <a:t>=</a:t>
            </a:r>
            <a:r>
              <a:rPr kumimoji="0" lang="ru-RU" altLang="ru-RU" sz="1800" b="0" i="0" u="none" strike="noStrike" cap="none" normalizeH="0" baseline="0">
                <a:ln>
                  <a:noFill/>
                </a:ln>
                <a:solidFill>
                  <a:srgbClr val="0D904F"/>
                </a:solidFill>
                <a:effectLst/>
                <a:latin typeface="Roboto Mono"/>
              </a:rPr>
              <a:t>"user"</a:t>
            </a:r>
            <a:r>
              <a:rPr kumimoji="0" lang="ru-RU" altLang="ru-RU" sz="1800" b="0" i="0" u="none" strike="noStrike" cap="none" normalizeH="0" baseline="0">
                <a:ln>
                  <a:noFill/>
                </a:ln>
                <a:solidFill>
                  <a:srgbClr val="37474F"/>
                </a:solidFill>
                <a:effectLst/>
                <a:latin typeface="Roboto Mono"/>
              </a:rPr>
              <a:t> </a:t>
            </a:r>
            <a:r>
              <a:rPr kumimoji="0" lang="ru-RU" altLang="ru-RU" sz="1800" b="0" i="0" u="none" strike="noStrike" cap="none" normalizeH="0" baseline="0">
                <a:ln>
                  <a:noFill/>
                </a:ln>
                <a:solidFill>
                  <a:srgbClr val="9C27B0"/>
                </a:solidFill>
                <a:effectLst/>
                <a:latin typeface="Roboto Mono"/>
              </a:rPr>
              <a:t>type</a:t>
            </a:r>
            <a:r>
              <a:rPr kumimoji="0" lang="ru-RU" altLang="ru-RU" sz="1800" b="0" i="0" u="none" strike="noStrike" cap="none" normalizeH="0" baseline="0">
                <a:ln>
                  <a:noFill/>
                </a:ln>
                <a:solidFill>
                  <a:srgbClr val="37474F"/>
                </a:solidFill>
                <a:effectLst/>
                <a:latin typeface="Roboto Mono"/>
              </a:rPr>
              <a:t>=</a:t>
            </a:r>
            <a:r>
              <a:rPr kumimoji="0" lang="ru-RU" altLang="ru-RU" sz="1800" b="0" i="0" u="none" strike="noStrike" cap="none" normalizeH="0" baseline="0">
                <a:ln>
                  <a:noFill/>
                </a:ln>
                <a:solidFill>
                  <a:srgbClr val="0D904F"/>
                </a:solidFill>
                <a:effectLst/>
                <a:latin typeface="Roboto Mono"/>
              </a:rPr>
              <a:t>"com.example.User"</a:t>
            </a:r>
            <a:r>
              <a:rPr kumimoji="0" lang="ru-RU" altLang="ru-RU" sz="1800" b="0" i="0" u="none" strike="noStrike" cap="none" normalizeH="0" baseline="0">
                <a:ln>
                  <a:noFill/>
                </a:ln>
                <a:solidFill>
                  <a:srgbClr val="3B78E7"/>
                </a:solidFill>
                <a:effectLst/>
                <a:latin typeface="Roboto Mono"/>
              </a:rPr>
              <a:t>/&gt;</a:t>
            </a:r>
            <a:br>
              <a:rPr kumimoji="0" lang="ru-RU" altLang="ru-RU" sz="1800" b="0" i="0" u="none" strike="noStrike" cap="none" normalizeH="0" baseline="0">
                <a:ln>
                  <a:noFill/>
                </a:ln>
                <a:solidFill>
                  <a:srgbClr val="37474F"/>
                </a:solidFill>
                <a:effectLst/>
                <a:latin typeface="Roboto Mono"/>
              </a:rPr>
            </a:br>
            <a:r>
              <a:rPr kumimoji="0" lang="ru-RU" altLang="ru-RU" sz="1800" b="0" i="0" u="none" strike="noStrike" cap="none" normalizeH="0" baseline="0">
                <a:ln>
                  <a:noFill/>
                </a:ln>
                <a:solidFill>
                  <a:srgbClr val="37474F"/>
                </a:solidFill>
                <a:effectLst/>
                <a:latin typeface="Roboto Mono"/>
              </a:rPr>
              <a:t>   </a:t>
            </a:r>
            <a:r>
              <a:rPr kumimoji="0" lang="ru-RU" altLang="ru-RU" sz="1800" b="0" i="0" u="none" strike="noStrike" cap="none" normalizeH="0" baseline="0">
                <a:ln>
                  <a:noFill/>
                </a:ln>
                <a:solidFill>
                  <a:srgbClr val="3B78E7"/>
                </a:solidFill>
                <a:effectLst/>
                <a:latin typeface="Roboto Mono"/>
              </a:rPr>
              <a:t>&lt;/data&gt;</a:t>
            </a:r>
            <a:br>
              <a:rPr kumimoji="0" lang="ru-RU" altLang="ru-RU" sz="1800" b="0" i="0" u="none" strike="noStrike" cap="none" normalizeH="0" baseline="0">
                <a:ln>
                  <a:noFill/>
                </a:ln>
                <a:solidFill>
                  <a:srgbClr val="37474F"/>
                </a:solidFill>
                <a:effectLst/>
                <a:latin typeface="Roboto Mono"/>
              </a:rPr>
            </a:br>
            <a:r>
              <a:rPr kumimoji="0" lang="ru-RU" altLang="ru-RU" sz="1800" b="0" i="0" u="none" strike="noStrike" cap="none" normalizeH="0" baseline="0">
                <a:ln>
                  <a:noFill/>
                </a:ln>
                <a:solidFill>
                  <a:srgbClr val="37474F"/>
                </a:solidFill>
                <a:effectLst/>
                <a:latin typeface="Roboto Mono"/>
              </a:rPr>
              <a:t>   </a:t>
            </a:r>
            <a:r>
              <a:rPr kumimoji="0" lang="ru-RU" altLang="ru-RU" sz="1800" b="0" i="0" u="none" strike="noStrike" cap="none" normalizeH="0" baseline="0">
                <a:ln>
                  <a:noFill/>
                </a:ln>
                <a:solidFill>
                  <a:srgbClr val="3B78E7"/>
                </a:solidFill>
                <a:effectLst/>
                <a:latin typeface="Roboto Mono"/>
              </a:rPr>
              <a:t>&lt;LinearLayout</a:t>
            </a:r>
            <a:br>
              <a:rPr kumimoji="0" lang="ru-RU" altLang="ru-RU" sz="1800" b="0" i="0" u="none" strike="noStrike" cap="none" normalizeH="0" baseline="0">
                <a:ln>
                  <a:noFill/>
                </a:ln>
                <a:solidFill>
                  <a:srgbClr val="37474F"/>
                </a:solidFill>
                <a:effectLst/>
                <a:latin typeface="Roboto Mono"/>
              </a:rPr>
            </a:br>
            <a:r>
              <a:rPr kumimoji="0" lang="ru-RU" altLang="ru-RU" sz="1800" b="0" i="0" u="none" strike="noStrike" cap="none" normalizeH="0" baseline="0">
                <a:ln>
                  <a:noFill/>
                </a:ln>
                <a:solidFill>
                  <a:srgbClr val="37474F"/>
                </a:solidFill>
                <a:effectLst/>
                <a:latin typeface="Roboto Mono"/>
              </a:rPr>
              <a:t>       </a:t>
            </a:r>
            <a:r>
              <a:rPr kumimoji="0" lang="ru-RU" altLang="ru-RU" sz="1800" b="0" i="0" u="none" strike="noStrike" cap="none" normalizeH="0" baseline="0">
                <a:ln>
                  <a:noFill/>
                </a:ln>
                <a:solidFill>
                  <a:srgbClr val="9C27B0"/>
                </a:solidFill>
                <a:effectLst/>
                <a:latin typeface="Roboto Mono"/>
              </a:rPr>
              <a:t>android:orientation</a:t>
            </a:r>
            <a:r>
              <a:rPr kumimoji="0" lang="ru-RU" altLang="ru-RU" sz="1800" b="0" i="0" u="none" strike="noStrike" cap="none" normalizeH="0" baseline="0">
                <a:ln>
                  <a:noFill/>
                </a:ln>
                <a:solidFill>
                  <a:srgbClr val="37474F"/>
                </a:solidFill>
                <a:effectLst/>
                <a:latin typeface="Roboto Mono"/>
              </a:rPr>
              <a:t>=</a:t>
            </a:r>
            <a:r>
              <a:rPr kumimoji="0" lang="ru-RU" altLang="ru-RU" sz="1800" b="0" i="0" u="none" strike="noStrike" cap="none" normalizeH="0" baseline="0">
                <a:ln>
                  <a:noFill/>
                </a:ln>
                <a:solidFill>
                  <a:srgbClr val="0D904F"/>
                </a:solidFill>
                <a:effectLst/>
                <a:latin typeface="Roboto Mono"/>
              </a:rPr>
              <a:t>"vertical"</a:t>
            </a:r>
            <a:br>
              <a:rPr kumimoji="0" lang="ru-RU" altLang="ru-RU" sz="1800" b="0" i="0" u="none" strike="noStrike" cap="none" normalizeH="0" baseline="0">
                <a:ln>
                  <a:noFill/>
                </a:ln>
                <a:solidFill>
                  <a:srgbClr val="37474F"/>
                </a:solidFill>
                <a:effectLst/>
                <a:latin typeface="Roboto Mono"/>
              </a:rPr>
            </a:br>
            <a:r>
              <a:rPr kumimoji="0" lang="ru-RU" altLang="ru-RU" sz="1800" b="0" i="0" u="none" strike="noStrike" cap="none" normalizeH="0" baseline="0">
                <a:ln>
                  <a:noFill/>
                </a:ln>
                <a:solidFill>
                  <a:srgbClr val="37474F"/>
                </a:solidFill>
                <a:effectLst/>
                <a:latin typeface="Roboto Mono"/>
              </a:rPr>
              <a:t>       </a:t>
            </a:r>
            <a:r>
              <a:rPr kumimoji="0" lang="ru-RU" altLang="ru-RU" sz="1800" b="0" i="0" u="none" strike="noStrike" cap="none" normalizeH="0" baseline="0">
                <a:ln>
                  <a:noFill/>
                </a:ln>
                <a:solidFill>
                  <a:srgbClr val="9C27B0"/>
                </a:solidFill>
                <a:effectLst/>
                <a:latin typeface="Roboto Mono"/>
              </a:rPr>
              <a:t>android:layout_width</a:t>
            </a:r>
            <a:r>
              <a:rPr kumimoji="0" lang="ru-RU" altLang="ru-RU" sz="1800" b="0" i="0" u="none" strike="noStrike" cap="none" normalizeH="0" baseline="0">
                <a:ln>
                  <a:noFill/>
                </a:ln>
                <a:solidFill>
                  <a:srgbClr val="37474F"/>
                </a:solidFill>
                <a:effectLst/>
                <a:latin typeface="Roboto Mono"/>
              </a:rPr>
              <a:t>=</a:t>
            </a:r>
            <a:r>
              <a:rPr kumimoji="0" lang="ru-RU" altLang="ru-RU" sz="1800" b="0" i="0" u="none" strike="noStrike" cap="none" normalizeH="0" baseline="0">
                <a:ln>
                  <a:noFill/>
                </a:ln>
                <a:solidFill>
                  <a:srgbClr val="0D904F"/>
                </a:solidFill>
                <a:effectLst/>
                <a:latin typeface="Roboto Mono"/>
              </a:rPr>
              <a:t>"match_parent"</a:t>
            </a:r>
            <a:br>
              <a:rPr kumimoji="0" lang="ru-RU" altLang="ru-RU" sz="1800" b="0" i="0" u="none" strike="noStrike" cap="none" normalizeH="0" baseline="0">
                <a:ln>
                  <a:noFill/>
                </a:ln>
                <a:solidFill>
                  <a:srgbClr val="37474F"/>
                </a:solidFill>
                <a:effectLst/>
                <a:latin typeface="Roboto Mono"/>
              </a:rPr>
            </a:br>
            <a:r>
              <a:rPr kumimoji="0" lang="ru-RU" altLang="ru-RU" sz="1800" b="0" i="0" u="none" strike="noStrike" cap="none" normalizeH="0" baseline="0">
                <a:ln>
                  <a:noFill/>
                </a:ln>
                <a:solidFill>
                  <a:srgbClr val="37474F"/>
                </a:solidFill>
                <a:effectLst/>
                <a:latin typeface="Roboto Mono"/>
              </a:rPr>
              <a:t>       </a:t>
            </a:r>
            <a:r>
              <a:rPr kumimoji="0" lang="ru-RU" altLang="ru-RU" sz="1800" b="0" i="0" u="none" strike="noStrike" cap="none" normalizeH="0" baseline="0">
                <a:ln>
                  <a:noFill/>
                </a:ln>
                <a:solidFill>
                  <a:srgbClr val="9C27B0"/>
                </a:solidFill>
                <a:effectLst/>
                <a:latin typeface="Roboto Mono"/>
              </a:rPr>
              <a:t>android:layout_height</a:t>
            </a:r>
            <a:r>
              <a:rPr kumimoji="0" lang="ru-RU" altLang="ru-RU" sz="1800" b="0" i="0" u="none" strike="noStrike" cap="none" normalizeH="0" baseline="0">
                <a:ln>
                  <a:noFill/>
                </a:ln>
                <a:solidFill>
                  <a:srgbClr val="37474F"/>
                </a:solidFill>
                <a:effectLst/>
                <a:latin typeface="Roboto Mono"/>
              </a:rPr>
              <a:t>=</a:t>
            </a:r>
            <a:r>
              <a:rPr kumimoji="0" lang="ru-RU" altLang="ru-RU" sz="1800" b="0" i="0" u="none" strike="noStrike" cap="none" normalizeH="0" baseline="0">
                <a:ln>
                  <a:noFill/>
                </a:ln>
                <a:solidFill>
                  <a:srgbClr val="0D904F"/>
                </a:solidFill>
                <a:effectLst/>
                <a:latin typeface="Roboto Mono"/>
              </a:rPr>
              <a:t>"match_parent"</a:t>
            </a:r>
            <a:r>
              <a:rPr kumimoji="0" lang="ru-RU" altLang="ru-RU" sz="1800" b="0" i="0" u="none" strike="noStrike" cap="none" normalizeH="0" baseline="0">
                <a:ln>
                  <a:noFill/>
                </a:ln>
                <a:solidFill>
                  <a:srgbClr val="3B78E7"/>
                </a:solidFill>
                <a:effectLst/>
                <a:latin typeface="Roboto Mono"/>
              </a:rPr>
              <a:t>&gt;</a:t>
            </a:r>
            <a:br>
              <a:rPr kumimoji="0" lang="ru-RU" altLang="ru-RU" sz="1800" b="0" i="0" u="none" strike="noStrike" cap="none" normalizeH="0" baseline="0">
                <a:ln>
                  <a:noFill/>
                </a:ln>
                <a:solidFill>
                  <a:srgbClr val="37474F"/>
                </a:solidFill>
                <a:effectLst/>
                <a:latin typeface="Roboto Mono"/>
              </a:rPr>
            </a:br>
            <a:r>
              <a:rPr kumimoji="0" lang="ru-RU" altLang="ru-RU" sz="1800" b="0" i="0" u="none" strike="noStrike" cap="none" normalizeH="0" baseline="0">
                <a:ln>
                  <a:noFill/>
                </a:ln>
                <a:solidFill>
                  <a:srgbClr val="37474F"/>
                </a:solidFill>
                <a:effectLst/>
                <a:latin typeface="Roboto Mono"/>
              </a:rPr>
              <a:t>       </a:t>
            </a:r>
            <a:r>
              <a:rPr kumimoji="0" lang="ru-RU" altLang="ru-RU" sz="1800" b="0" i="0" u="none" strike="noStrike" cap="none" normalizeH="0" baseline="0">
                <a:ln>
                  <a:noFill/>
                </a:ln>
                <a:solidFill>
                  <a:srgbClr val="3B78E7"/>
                </a:solidFill>
                <a:effectLst/>
                <a:latin typeface="Roboto Mono"/>
              </a:rPr>
              <a:t>&lt;TextView</a:t>
            </a:r>
            <a:r>
              <a:rPr kumimoji="0" lang="ru-RU" altLang="ru-RU" sz="1800" b="0" i="0" u="none" strike="noStrike" cap="none" normalizeH="0" baseline="0">
                <a:ln>
                  <a:noFill/>
                </a:ln>
                <a:solidFill>
                  <a:srgbClr val="37474F"/>
                </a:solidFill>
                <a:effectLst/>
                <a:latin typeface="Roboto Mono"/>
              </a:rPr>
              <a:t> </a:t>
            </a:r>
            <a:r>
              <a:rPr kumimoji="0" lang="ru-RU" altLang="ru-RU" sz="1800" b="0" i="0" u="none" strike="noStrike" cap="none" normalizeH="0" baseline="0">
                <a:ln>
                  <a:noFill/>
                </a:ln>
                <a:solidFill>
                  <a:srgbClr val="9C27B0"/>
                </a:solidFill>
                <a:effectLst/>
                <a:latin typeface="Roboto Mono"/>
              </a:rPr>
              <a:t>android:layout_width</a:t>
            </a:r>
            <a:r>
              <a:rPr kumimoji="0" lang="ru-RU" altLang="ru-RU" sz="1800" b="0" i="0" u="none" strike="noStrike" cap="none" normalizeH="0" baseline="0">
                <a:ln>
                  <a:noFill/>
                </a:ln>
                <a:solidFill>
                  <a:srgbClr val="37474F"/>
                </a:solidFill>
                <a:effectLst/>
                <a:latin typeface="Roboto Mono"/>
              </a:rPr>
              <a:t>=</a:t>
            </a:r>
            <a:r>
              <a:rPr kumimoji="0" lang="ru-RU" altLang="ru-RU" sz="1800" b="0" i="0" u="none" strike="noStrike" cap="none" normalizeH="0" baseline="0">
                <a:ln>
                  <a:noFill/>
                </a:ln>
                <a:solidFill>
                  <a:srgbClr val="0D904F"/>
                </a:solidFill>
                <a:effectLst/>
                <a:latin typeface="Roboto Mono"/>
              </a:rPr>
              <a:t>"wrap_content"</a:t>
            </a:r>
            <a:br>
              <a:rPr kumimoji="0" lang="ru-RU" altLang="ru-RU" sz="1800" b="0" i="0" u="none" strike="noStrike" cap="none" normalizeH="0" baseline="0">
                <a:ln>
                  <a:noFill/>
                </a:ln>
                <a:solidFill>
                  <a:srgbClr val="37474F"/>
                </a:solidFill>
                <a:effectLst/>
                <a:latin typeface="Roboto Mono"/>
              </a:rPr>
            </a:br>
            <a:r>
              <a:rPr kumimoji="0" lang="ru-RU" altLang="ru-RU" sz="1800" b="0" i="0" u="none" strike="noStrike" cap="none" normalizeH="0" baseline="0">
                <a:ln>
                  <a:noFill/>
                </a:ln>
                <a:solidFill>
                  <a:srgbClr val="37474F"/>
                </a:solidFill>
                <a:effectLst/>
                <a:latin typeface="Roboto Mono"/>
              </a:rPr>
              <a:t>           </a:t>
            </a:r>
            <a:r>
              <a:rPr kumimoji="0" lang="ru-RU" altLang="ru-RU" sz="1800" b="0" i="0" u="none" strike="noStrike" cap="none" normalizeH="0" baseline="0">
                <a:ln>
                  <a:noFill/>
                </a:ln>
                <a:solidFill>
                  <a:srgbClr val="9C27B0"/>
                </a:solidFill>
                <a:effectLst/>
                <a:latin typeface="Roboto Mono"/>
              </a:rPr>
              <a:t>android:layout_height</a:t>
            </a:r>
            <a:r>
              <a:rPr kumimoji="0" lang="ru-RU" altLang="ru-RU" sz="1800" b="0" i="0" u="none" strike="noStrike" cap="none" normalizeH="0" baseline="0">
                <a:ln>
                  <a:noFill/>
                </a:ln>
                <a:solidFill>
                  <a:srgbClr val="37474F"/>
                </a:solidFill>
                <a:effectLst/>
                <a:latin typeface="Roboto Mono"/>
              </a:rPr>
              <a:t>=</a:t>
            </a:r>
            <a:r>
              <a:rPr kumimoji="0" lang="ru-RU" altLang="ru-RU" sz="1800" b="0" i="0" u="none" strike="noStrike" cap="none" normalizeH="0" baseline="0">
                <a:ln>
                  <a:noFill/>
                </a:ln>
                <a:solidFill>
                  <a:srgbClr val="0D904F"/>
                </a:solidFill>
                <a:effectLst/>
                <a:latin typeface="Roboto Mono"/>
              </a:rPr>
              <a:t>"wrap_content"</a:t>
            </a:r>
            <a:br>
              <a:rPr kumimoji="0" lang="ru-RU" altLang="ru-RU" sz="1800" b="0" i="0" u="none" strike="noStrike" cap="none" normalizeH="0" baseline="0">
                <a:ln>
                  <a:noFill/>
                </a:ln>
                <a:solidFill>
                  <a:srgbClr val="37474F"/>
                </a:solidFill>
                <a:effectLst/>
                <a:latin typeface="Roboto Mono"/>
              </a:rPr>
            </a:br>
            <a:r>
              <a:rPr kumimoji="0" lang="ru-RU" altLang="ru-RU" sz="1800" b="0" i="0" u="none" strike="noStrike" cap="none" normalizeH="0" baseline="0">
                <a:ln>
                  <a:noFill/>
                </a:ln>
                <a:solidFill>
                  <a:srgbClr val="37474F"/>
                </a:solidFill>
                <a:effectLst/>
                <a:latin typeface="Roboto Mono"/>
              </a:rPr>
              <a:t>           </a:t>
            </a:r>
            <a:r>
              <a:rPr kumimoji="0" lang="ru-RU" altLang="ru-RU" sz="1800" b="0" i="0" u="none" strike="noStrike" cap="none" normalizeH="0" baseline="0">
                <a:ln>
                  <a:noFill/>
                </a:ln>
                <a:solidFill>
                  <a:srgbClr val="9C27B0"/>
                </a:solidFill>
                <a:effectLst/>
                <a:latin typeface="Roboto Mono"/>
              </a:rPr>
              <a:t>android:text</a:t>
            </a:r>
            <a:r>
              <a:rPr kumimoji="0" lang="ru-RU" altLang="ru-RU" sz="1800" b="0" i="0" u="none" strike="noStrike" cap="none" normalizeH="0" baseline="0">
                <a:ln>
                  <a:noFill/>
                </a:ln>
                <a:solidFill>
                  <a:srgbClr val="37474F"/>
                </a:solidFill>
                <a:effectLst/>
                <a:latin typeface="Roboto Mono"/>
              </a:rPr>
              <a:t>=</a:t>
            </a:r>
            <a:r>
              <a:rPr kumimoji="0" lang="ru-RU" altLang="ru-RU" sz="1800" b="0" i="0" u="none" strike="noStrike" cap="none" normalizeH="0" baseline="0">
                <a:ln>
                  <a:noFill/>
                </a:ln>
                <a:solidFill>
                  <a:srgbClr val="0D904F"/>
                </a:solidFill>
                <a:effectLst/>
                <a:latin typeface="Roboto Mono"/>
              </a:rPr>
              <a:t>"@{user.firstName}"</a:t>
            </a:r>
            <a:r>
              <a:rPr kumimoji="0" lang="ru-RU" altLang="ru-RU" sz="1800" b="0" i="0" u="none" strike="noStrike" cap="none" normalizeH="0" baseline="0">
                <a:ln>
                  <a:noFill/>
                </a:ln>
                <a:solidFill>
                  <a:srgbClr val="3B78E7"/>
                </a:solidFill>
                <a:effectLst/>
                <a:latin typeface="Roboto Mono"/>
              </a:rPr>
              <a:t>/&gt;</a:t>
            </a:r>
            <a:br>
              <a:rPr kumimoji="0" lang="ru-RU" altLang="ru-RU" sz="1800" b="0" i="0" u="none" strike="noStrike" cap="none" normalizeH="0" baseline="0">
                <a:ln>
                  <a:noFill/>
                </a:ln>
                <a:solidFill>
                  <a:srgbClr val="37474F"/>
                </a:solidFill>
                <a:effectLst/>
                <a:latin typeface="Roboto Mono"/>
              </a:rPr>
            </a:br>
            <a:r>
              <a:rPr kumimoji="0" lang="ru-RU" altLang="ru-RU" sz="1800" b="0" i="0" u="none" strike="noStrike" cap="none" normalizeH="0" baseline="0">
                <a:ln>
                  <a:noFill/>
                </a:ln>
                <a:solidFill>
                  <a:srgbClr val="37474F"/>
                </a:solidFill>
                <a:effectLst/>
                <a:latin typeface="Roboto Mono"/>
              </a:rPr>
              <a:t>       </a:t>
            </a:r>
            <a:r>
              <a:rPr kumimoji="0" lang="ru-RU" altLang="ru-RU" sz="1800" b="0" i="0" u="none" strike="noStrike" cap="none" normalizeH="0" baseline="0">
                <a:ln>
                  <a:noFill/>
                </a:ln>
                <a:solidFill>
                  <a:srgbClr val="3B78E7"/>
                </a:solidFill>
                <a:effectLst/>
                <a:latin typeface="Roboto Mono"/>
              </a:rPr>
              <a:t>&lt;TextView</a:t>
            </a:r>
            <a:r>
              <a:rPr kumimoji="0" lang="ru-RU" altLang="ru-RU" sz="1800" b="0" i="0" u="none" strike="noStrike" cap="none" normalizeH="0" baseline="0">
                <a:ln>
                  <a:noFill/>
                </a:ln>
                <a:solidFill>
                  <a:srgbClr val="37474F"/>
                </a:solidFill>
                <a:effectLst/>
                <a:latin typeface="Roboto Mono"/>
              </a:rPr>
              <a:t> </a:t>
            </a:r>
            <a:r>
              <a:rPr kumimoji="0" lang="ru-RU" altLang="ru-RU" sz="1800" b="0" i="0" u="none" strike="noStrike" cap="none" normalizeH="0" baseline="0">
                <a:ln>
                  <a:noFill/>
                </a:ln>
                <a:solidFill>
                  <a:srgbClr val="9C27B0"/>
                </a:solidFill>
                <a:effectLst/>
                <a:latin typeface="Roboto Mono"/>
              </a:rPr>
              <a:t>android:layout_width</a:t>
            </a:r>
            <a:r>
              <a:rPr kumimoji="0" lang="ru-RU" altLang="ru-RU" sz="1800" b="0" i="0" u="none" strike="noStrike" cap="none" normalizeH="0" baseline="0">
                <a:ln>
                  <a:noFill/>
                </a:ln>
                <a:solidFill>
                  <a:srgbClr val="37474F"/>
                </a:solidFill>
                <a:effectLst/>
                <a:latin typeface="Roboto Mono"/>
              </a:rPr>
              <a:t>=</a:t>
            </a:r>
            <a:r>
              <a:rPr kumimoji="0" lang="ru-RU" altLang="ru-RU" sz="1800" b="0" i="0" u="none" strike="noStrike" cap="none" normalizeH="0" baseline="0">
                <a:ln>
                  <a:noFill/>
                </a:ln>
                <a:solidFill>
                  <a:srgbClr val="0D904F"/>
                </a:solidFill>
                <a:effectLst/>
                <a:latin typeface="Roboto Mono"/>
              </a:rPr>
              <a:t>"wrap_content"</a:t>
            </a:r>
            <a:br>
              <a:rPr kumimoji="0" lang="ru-RU" altLang="ru-RU" sz="1800" b="0" i="0" u="none" strike="noStrike" cap="none" normalizeH="0" baseline="0">
                <a:ln>
                  <a:noFill/>
                </a:ln>
                <a:solidFill>
                  <a:srgbClr val="37474F"/>
                </a:solidFill>
                <a:effectLst/>
                <a:latin typeface="Roboto Mono"/>
              </a:rPr>
            </a:br>
            <a:r>
              <a:rPr kumimoji="0" lang="ru-RU" altLang="ru-RU" sz="1800" b="0" i="0" u="none" strike="noStrike" cap="none" normalizeH="0" baseline="0">
                <a:ln>
                  <a:noFill/>
                </a:ln>
                <a:solidFill>
                  <a:srgbClr val="37474F"/>
                </a:solidFill>
                <a:effectLst/>
                <a:latin typeface="Roboto Mono"/>
              </a:rPr>
              <a:t>           </a:t>
            </a:r>
            <a:r>
              <a:rPr kumimoji="0" lang="ru-RU" altLang="ru-RU" sz="1800" b="0" i="0" u="none" strike="noStrike" cap="none" normalizeH="0" baseline="0">
                <a:ln>
                  <a:noFill/>
                </a:ln>
                <a:solidFill>
                  <a:srgbClr val="9C27B0"/>
                </a:solidFill>
                <a:effectLst/>
                <a:latin typeface="Roboto Mono"/>
              </a:rPr>
              <a:t>android:layout_height</a:t>
            </a:r>
            <a:r>
              <a:rPr kumimoji="0" lang="ru-RU" altLang="ru-RU" sz="1800" b="0" i="0" u="none" strike="noStrike" cap="none" normalizeH="0" baseline="0">
                <a:ln>
                  <a:noFill/>
                </a:ln>
                <a:solidFill>
                  <a:srgbClr val="37474F"/>
                </a:solidFill>
                <a:effectLst/>
                <a:latin typeface="Roboto Mono"/>
              </a:rPr>
              <a:t>=</a:t>
            </a:r>
            <a:r>
              <a:rPr kumimoji="0" lang="ru-RU" altLang="ru-RU" sz="1800" b="0" i="0" u="none" strike="noStrike" cap="none" normalizeH="0" baseline="0">
                <a:ln>
                  <a:noFill/>
                </a:ln>
                <a:solidFill>
                  <a:srgbClr val="0D904F"/>
                </a:solidFill>
                <a:effectLst/>
                <a:latin typeface="Roboto Mono"/>
              </a:rPr>
              <a:t>"wrap_content"</a:t>
            </a:r>
            <a:br>
              <a:rPr kumimoji="0" lang="ru-RU" altLang="ru-RU" sz="1800" b="0" i="0" u="none" strike="noStrike" cap="none" normalizeH="0" baseline="0">
                <a:ln>
                  <a:noFill/>
                </a:ln>
                <a:solidFill>
                  <a:srgbClr val="37474F"/>
                </a:solidFill>
                <a:effectLst/>
                <a:latin typeface="Roboto Mono"/>
              </a:rPr>
            </a:br>
            <a:r>
              <a:rPr kumimoji="0" lang="ru-RU" altLang="ru-RU" sz="1800" b="0" i="0" u="none" strike="noStrike" cap="none" normalizeH="0" baseline="0">
                <a:ln>
                  <a:noFill/>
                </a:ln>
                <a:solidFill>
                  <a:srgbClr val="37474F"/>
                </a:solidFill>
                <a:effectLst/>
                <a:latin typeface="Roboto Mono"/>
              </a:rPr>
              <a:t>           </a:t>
            </a:r>
            <a:r>
              <a:rPr kumimoji="0" lang="ru-RU" altLang="ru-RU" sz="1800" b="0" i="0" u="none" strike="noStrike" cap="none" normalizeH="0" baseline="0">
                <a:ln>
                  <a:noFill/>
                </a:ln>
                <a:solidFill>
                  <a:srgbClr val="9C27B0"/>
                </a:solidFill>
                <a:effectLst/>
                <a:latin typeface="Roboto Mono"/>
              </a:rPr>
              <a:t>android:text</a:t>
            </a:r>
            <a:r>
              <a:rPr kumimoji="0" lang="ru-RU" altLang="ru-RU" sz="1800" b="0" i="0" u="none" strike="noStrike" cap="none" normalizeH="0" baseline="0">
                <a:ln>
                  <a:noFill/>
                </a:ln>
                <a:solidFill>
                  <a:srgbClr val="37474F"/>
                </a:solidFill>
                <a:effectLst/>
                <a:latin typeface="Roboto Mono"/>
              </a:rPr>
              <a:t>=</a:t>
            </a:r>
            <a:r>
              <a:rPr kumimoji="0" lang="ru-RU" altLang="ru-RU" sz="1800" b="0" i="0" u="none" strike="noStrike" cap="none" normalizeH="0" baseline="0">
                <a:ln>
                  <a:noFill/>
                </a:ln>
                <a:solidFill>
                  <a:srgbClr val="0D904F"/>
                </a:solidFill>
                <a:effectLst/>
                <a:latin typeface="Roboto Mono"/>
              </a:rPr>
              <a:t>"@{user.lastName}"</a:t>
            </a:r>
            <a:r>
              <a:rPr kumimoji="0" lang="ru-RU" altLang="ru-RU" sz="1800" b="0" i="0" u="none" strike="noStrike" cap="none" normalizeH="0" baseline="0">
                <a:ln>
                  <a:noFill/>
                </a:ln>
                <a:solidFill>
                  <a:srgbClr val="3B78E7"/>
                </a:solidFill>
                <a:effectLst/>
                <a:latin typeface="Roboto Mono"/>
              </a:rPr>
              <a:t>/&gt;</a:t>
            </a:r>
            <a:br>
              <a:rPr kumimoji="0" lang="ru-RU" altLang="ru-RU" sz="1800" b="0" i="0" u="none" strike="noStrike" cap="none" normalizeH="0" baseline="0">
                <a:ln>
                  <a:noFill/>
                </a:ln>
                <a:solidFill>
                  <a:srgbClr val="37474F"/>
                </a:solidFill>
                <a:effectLst/>
                <a:latin typeface="Roboto Mono"/>
              </a:rPr>
            </a:br>
            <a:r>
              <a:rPr kumimoji="0" lang="ru-RU" altLang="ru-RU" sz="1800" b="0" i="0" u="none" strike="noStrike" cap="none" normalizeH="0" baseline="0">
                <a:ln>
                  <a:noFill/>
                </a:ln>
                <a:solidFill>
                  <a:srgbClr val="37474F"/>
                </a:solidFill>
                <a:effectLst/>
                <a:latin typeface="Roboto Mono"/>
              </a:rPr>
              <a:t>   </a:t>
            </a:r>
            <a:r>
              <a:rPr kumimoji="0" lang="ru-RU" altLang="ru-RU" sz="1800" b="0" i="0" u="none" strike="noStrike" cap="none" normalizeH="0" baseline="0">
                <a:ln>
                  <a:noFill/>
                </a:ln>
                <a:solidFill>
                  <a:srgbClr val="3B78E7"/>
                </a:solidFill>
                <a:effectLst/>
                <a:latin typeface="Roboto Mono"/>
              </a:rPr>
              <a:t>&lt;/LinearLayout&gt;</a:t>
            </a:r>
            <a:br>
              <a:rPr kumimoji="0" lang="ru-RU" altLang="ru-RU" sz="1800" b="0" i="0" u="none" strike="noStrike" cap="none" normalizeH="0" baseline="0">
                <a:ln>
                  <a:noFill/>
                </a:ln>
                <a:solidFill>
                  <a:srgbClr val="37474F"/>
                </a:solidFill>
                <a:effectLst/>
                <a:latin typeface="Roboto Mono"/>
              </a:rPr>
            </a:br>
            <a:r>
              <a:rPr kumimoji="0" lang="ru-RU" altLang="ru-RU" sz="1800" b="0" i="0" u="none" strike="noStrike" cap="none" normalizeH="0" baseline="0">
                <a:ln>
                  <a:noFill/>
                </a:ln>
                <a:solidFill>
                  <a:srgbClr val="3B78E7"/>
                </a:solidFill>
                <a:effectLst/>
                <a:latin typeface="Roboto Mono"/>
              </a:rPr>
              <a:t>&lt;/layout&gt;</a:t>
            </a:r>
            <a:r>
              <a:rPr kumimoji="0" lang="ru-RU" altLang="ru-RU" sz="1200" b="0" i="0" u="none" strike="noStrike" cap="none" normalizeH="0" baseline="0">
                <a:ln>
                  <a:noFill/>
                </a:ln>
                <a:solidFill>
                  <a:schemeClr val="tx1"/>
                </a:solidFill>
                <a:effectLst/>
              </a:rPr>
              <a:t> </a:t>
            </a:r>
            <a:endParaRPr kumimoji="0" lang="ru-RU" altLang="ru-RU"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7166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Layouts and binding expressions</a:t>
            </a:r>
          </a:p>
        </p:txBody>
      </p:sp>
      <p:sp>
        <p:nvSpPr>
          <p:cNvPr id="4" name="Date Placeholder 3"/>
          <p:cNvSpPr>
            <a:spLocks noGrp="1"/>
          </p:cNvSpPr>
          <p:nvPr>
            <p:ph type="dt" sz="half" idx="10"/>
          </p:nvPr>
        </p:nvSpPr>
        <p:spPr/>
        <p:txBody>
          <a:bodyPr/>
          <a:lstStyle/>
          <a:p>
            <a:pPr>
              <a:defRPr/>
            </a:pPr>
            <a:r>
              <a:rPr lang="ru-RU"/>
              <a:t>26.09.2019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19</a:t>
            </a:fld>
            <a:endParaRPr lang="en-US"/>
          </a:p>
        </p:txBody>
      </p:sp>
      <p:sp>
        <p:nvSpPr>
          <p:cNvPr id="8" name="Rectangle 1">
            <a:extLst>
              <a:ext uri="{FF2B5EF4-FFF2-40B4-BE49-F238E27FC236}">
                <a16:creationId xmlns:a16="http://schemas.microsoft.com/office/drawing/2014/main" id="{2BE289EE-24B7-47FF-B1EA-C085E9633DCC}"/>
              </a:ext>
            </a:extLst>
          </p:cNvPr>
          <p:cNvSpPr>
            <a:spLocks noGrp="1" noChangeArrowheads="1"/>
          </p:cNvSpPr>
          <p:nvPr>
            <p:ph idx="1"/>
          </p:nvPr>
        </p:nvSpPr>
        <p:spPr bwMode="auto">
          <a:xfrm>
            <a:off x="1215312" y="2996952"/>
            <a:ext cx="6713376" cy="307777"/>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a:ln>
                  <a:noFill/>
                </a:ln>
                <a:solidFill>
                  <a:srgbClr val="3B78E7"/>
                </a:solidFill>
                <a:effectLst/>
                <a:latin typeface="Roboto Mono"/>
              </a:rPr>
              <a:t>data class</a:t>
            </a:r>
            <a:r>
              <a:rPr kumimoji="0" lang="ru-RU" altLang="ru-RU" sz="2000" b="0" i="0" u="none" strike="noStrike" cap="none" normalizeH="0" baseline="0">
                <a:ln>
                  <a:noFill/>
                </a:ln>
                <a:solidFill>
                  <a:srgbClr val="37474F"/>
                </a:solidFill>
                <a:effectLst/>
                <a:latin typeface="Roboto Mono"/>
              </a:rPr>
              <a:t> </a:t>
            </a:r>
            <a:r>
              <a:rPr kumimoji="0" lang="ru-RU" altLang="ru-RU" sz="2000" b="0" i="0" u="none" strike="noStrike" cap="none" normalizeH="0" baseline="0">
                <a:ln>
                  <a:noFill/>
                </a:ln>
                <a:solidFill>
                  <a:srgbClr val="9C27B0"/>
                </a:solidFill>
                <a:effectLst/>
                <a:latin typeface="Roboto Mono"/>
              </a:rPr>
              <a:t>User</a:t>
            </a:r>
            <a:r>
              <a:rPr kumimoji="0" lang="ru-RU" altLang="ru-RU" sz="2000" b="0" i="0" u="none" strike="noStrike" cap="none" normalizeH="0" baseline="0">
                <a:ln>
                  <a:noFill/>
                </a:ln>
                <a:solidFill>
                  <a:srgbClr val="37474F"/>
                </a:solidFill>
                <a:effectLst/>
                <a:latin typeface="Roboto Mono"/>
              </a:rPr>
              <a:t>(</a:t>
            </a:r>
            <a:r>
              <a:rPr kumimoji="0" lang="ru-RU" altLang="ru-RU" sz="2000" b="0" i="0" u="none" strike="noStrike" cap="none" normalizeH="0" baseline="0">
                <a:ln>
                  <a:noFill/>
                </a:ln>
                <a:solidFill>
                  <a:srgbClr val="3B78E7"/>
                </a:solidFill>
                <a:effectLst/>
                <a:latin typeface="Roboto Mono"/>
              </a:rPr>
              <a:t>val</a:t>
            </a:r>
            <a:r>
              <a:rPr kumimoji="0" lang="ru-RU" altLang="ru-RU" sz="2000" b="0" i="0" u="none" strike="noStrike" cap="none" normalizeH="0" baseline="0">
                <a:ln>
                  <a:noFill/>
                </a:ln>
                <a:solidFill>
                  <a:srgbClr val="37474F"/>
                </a:solidFill>
                <a:effectLst/>
                <a:latin typeface="Roboto Mono"/>
              </a:rPr>
              <a:t> firstName: </a:t>
            </a:r>
            <a:r>
              <a:rPr kumimoji="0" lang="ru-RU" altLang="ru-RU" sz="2000" b="0" i="0" u="none" strike="noStrike" cap="none" normalizeH="0" baseline="0">
                <a:ln>
                  <a:noFill/>
                </a:ln>
                <a:solidFill>
                  <a:srgbClr val="9C27B0"/>
                </a:solidFill>
                <a:effectLst/>
                <a:latin typeface="Roboto Mono"/>
              </a:rPr>
              <a:t>String</a:t>
            </a:r>
            <a:r>
              <a:rPr kumimoji="0" lang="ru-RU" altLang="ru-RU" sz="2000" b="0" i="0" u="none" strike="noStrike" cap="none" normalizeH="0" baseline="0">
                <a:ln>
                  <a:noFill/>
                </a:ln>
                <a:solidFill>
                  <a:srgbClr val="37474F"/>
                </a:solidFill>
                <a:effectLst/>
                <a:latin typeface="Roboto Mono"/>
              </a:rPr>
              <a:t>, </a:t>
            </a:r>
            <a:r>
              <a:rPr kumimoji="0" lang="ru-RU" altLang="ru-RU" sz="2000" b="0" i="0" u="none" strike="noStrike" cap="none" normalizeH="0" baseline="0">
                <a:ln>
                  <a:noFill/>
                </a:ln>
                <a:solidFill>
                  <a:srgbClr val="3B78E7"/>
                </a:solidFill>
                <a:effectLst/>
                <a:latin typeface="Roboto Mono"/>
              </a:rPr>
              <a:t>val</a:t>
            </a:r>
            <a:r>
              <a:rPr kumimoji="0" lang="ru-RU" altLang="ru-RU" sz="2000" b="0" i="0" u="none" strike="noStrike" cap="none" normalizeH="0" baseline="0">
                <a:ln>
                  <a:noFill/>
                </a:ln>
                <a:solidFill>
                  <a:srgbClr val="37474F"/>
                </a:solidFill>
                <a:effectLst/>
                <a:latin typeface="Roboto Mono"/>
              </a:rPr>
              <a:t> lastName: </a:t>
            </a:r>
            <a:r>
              <a:rPr kumimoji="0" lang="ru-RU" altLang="ru-RU" sz="2000" b="0" i="0" u="none" strike="noStrike" cap="none" normalizeH="0" baseline="0">
                <a:ln>
                  <a:noFill/>
                </a:ln>
                <a:solidFill>
                  <a:srgbClr val="9C27B0"/>
                </a:solidFill>
                <a:effectLst/>
                <a:latin typeface="Roboto Mono"/>
              </a:rPr>
              <a:t>String</a:t>
            </a:r>
            <a:r>
              <a:rPr kumimoji="0" lang="ru-RU" altLang="ru-RU" sz="2000" b="0" i="0" u="none" strike="noStrike" cap="none" normalizeH="0" baseline="0">
                <a:ln>
                  <a:noFill/>
                </a:ln>
                <a:solidFill>
                  <a:srgbClr val="37474F"/>
                </a:solidFill>
                <a:effectLst/>
                <a:latin typeface="Roboto Mono"/>
              </a:rPr>
              <a:t>)</a:t>
            </a:r>
            <a:r>
              <a:rPr kumimoji="0" lang="ru-RU" altLang="ru-RU" sz="1400" b="0" i="0" u="none" strike="noStrike" cap="none" normalizeH="0" baseline="0">
                <a:ln>
                  <a:noFill/>
                </a:ln>
                <a:solidFill>
                  <a:schemeClr val="tx1"/>
                </a:solidFill>
                <a:effectLst/>
              </a:rPr>
              <a:t> </a:t>
            </a:r>
            <a:endParaRPr kumimoji="0" lang="ru-RU" altLang="ru-RU" sz="4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4675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endParaRPr lang="en-US"/>
          </a:p>
        </p:txBody>
      </p:sp>
      <p:sp>
        <p:nvSpPr>
          <p:cNvPr id="4" name="Date Placeholder 3"/>
          <p:cNvSpPr>
            <a:spLocks noGrp="1"/>
          </p:cNvSpPr>
          <p:nvPr>
            <p:ph type="dt" sz="quarter" idx="10"/>
          </p:nvPr>
        </p:nvSpPr>
        <p:spPr/>
        <p:txBody>
          <a:bodyPr/>
          <a:lstStyle/>
          <a:p>
            <a:pPr>
              <a:defRPr/>
            </a:pPr>
            <a:r>
              <a:rPr lang="ru-RU">
                <a:solidFill>
                  <a:prstClr val="black">
                    <a:tint val="75000"/>
                  </a:prstClr>
                </a:solidFill>
              </a:rPr>
              <a:t>26.09.2019</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B041CE3A-8FE6-4CA7-A195-06B34B4A03B9}" type="slidenum">
              <a:rPr lang="en-US" smtClean="0">
                <a:solidFill>
                  <a:prstClr val="black">
                    <a:tint val="75000"/>
                  </a:prstClr>
                </a:solidFill>
              </a:rPr>
              <a:pPr>
                <a:defRPr/>
              </a:pPr>
              <a:t>2</a:t>
            </a:fld>
            <a:endParaRPr lang="en-US">
              <a:solidFill>
                <a:prstClr val="black">
                  <a:tint val="75000"/>
                </a:prstClr>
              </a:solidFill>
            </a:endParaRPr>
          </a:p>
        </p:txBody>
      </p:sp>
      <p:pic>
        <p:nvPicPr>
          <p:cNvPr id="3078" name="Picture 2"/>
          <p:cNvPicPr>
            <a:picLocks noGrp="1" noChangeAspect="1" noChangeArrowheads="1"/>
          </p:cNvPicPr>
          <p:nvPr>
            <p:ph idx="1"/>
          </p:nvPr>
        </p:nvPicPr>
        <p:blipFill>
          <a:blip r:embed="rId2" cstate="print"/>
          <a:srcRect/>
          <a:stretch>
            <a:fillRect/>
          </a:stretch>
        </p:blipFill>
        <p:spPr>
          <a:xfrm>
            <a:off x="323850" y="-17463"/>
            <a:ext cx="8532813" cy="6831013"/>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Expression language: common features</a:t>
            </a:r>
          </a:p>
        </p:txBody>
      </p:sp>
      <p:sp>
        <p:nvSpPr>
          <p:cNvPr id="3" name="Объект 2">
            <a:extLst>
              <a:ext uri="{FF2B5EF4-FFF2-40B4-BE49-F238E27FC236}">
                <a16:creationId xmlns:a16="http://schemas.microsoft.com/office/drawing/2014/main" id="{57926B4B-CBE0-405D-A267-7B8536C01562}"/>
              </a:ext>
            </a:extLst>
          </p:cNvPr>
          <p:cNvSpPr>
            <a:spLocks noGrp="1"/>
          </p:cNvSpPr>
          <p:nvPr>
            <p:ph sz="half" idx="2"/>
          </p:nvPr>
        </p:nvSpPr>
        <p:spPr/>
        <p:txBody>
          <a:bodyPr/>
          <a:lstStyle/>
          <a:p>
            <a:r>
              <a:rPr lang="en-US" dirty="0"/>
              <a:t>Grouping ()</a:t>
            </a:r>
          </a:p>
          <a:p>
            <a:r>
              <a:rPr lang="en-US" dirty="0"/>
              <a:t>Literals - character, String, numeric, null</a:t>
            </a:r>
          </a:p>
          <a:p>
            <a:r>
              <a:rPr lang="en-US" dirty="0"/>
              <a:t>Cast</a:t>
            </a:r>
          </a:p>
          <a:p>
            <a:r>
              <a:rPr lang="en-US" dirty="0"/>
              <a:t>Method calls</a:t>
            </a:r>
          </a:p>
          <a:p>
            <a:r>
              <a:rPr lang="en-US" dirty="0"/>
              <a:t>Field access</a:t>
            </a:r>
          </a:p>
          <a:p>
            <a:r>
              <a:rPr lang="en-US" dirty="0"/>
              <a:t>Array access []</a:t>
            </a:r>
          </a:p>
          <a:p>
            <a:r>
              <a:rPr lang="en-US" dirty="0"/>
              <a:t>Ternary operator ?:</a:t>
            </a:r>
            <a:endParaRPr lang="ru-RU" dirty="0"/>
          </a:p>
        </p:txBody>
      </p:sp>
      <p:sp>
        <p:nvSpPr>
          <p:cNvPr id="4" name="Date Placeholder 3"/>
          <p:cNvSpPr>
            <a:spLocks noGrp="1"/>
          </p:cNvSpPr>
          <p:nvPr>
            <p:ph type="dt" sz="half" idx="10"/>
          </p:nvPr>
        </p:nvSpPr>
        <p:spPr/>
        <p:txBody>
          <a:bodyPr/>
          <a:lstStyle/>
          <a:p>
            <a:pPr>
              <a:defRPr/>
            </a:pPr>
            <a:r>
              <a:rPr lang="ru-RU"/>
              <a:t>26.09.2019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20</a:t>
            </a:fld>
            <a:endParaRPr lang="en-US"/>
          </a:p>
        </p:txBody>
      </p:sp>
      <p:sp>
        <p:nvSpPr>
          <p:cNvPr id="9" name="Объект 8">
            <a:extLst>
              <a:ext uri="{FF2B5EF4-FFF2-40B4-BE49-F238E27FC236}">
                <a16:creationId xmlns:a16="http://schemas.microsoft.com/office/drawing/2014/main" id="{025BEF64-AA34-4466-8D90-E42D6E5CC815}"/>
              </a:ext>
            </a:extLst>
          </p:cNvPr>
          <p:cNvSpPr>
            <a:spLocks noGrp="1"/>
          </p:cNvSpPr>
          <p:nvPr>
            <p:ph sz="half" idx="1"/>
          </p:nvPr>
        </p:nvSpPr>
        <p:spPr/>
        <p:txBody>
          <a:bodyPr>
            <a:normAutofit fontScale="92500" lnSpcReduction="10000"/>
          </a:bodyPr>
          <a:lstStyle/>
          <a:p>
            <a:r>
              <a:rPr lang="en-US" dirty="0"/>
              <a:t>Mathematical + - / * %</a:t>
            </a:r>
          </a:p>
          <a:p>
            <a:r>
              <a:rPr lang="en-US" dirty="0"/>
              <a:t>String concatenation +</a:t>
            </a:r>
          </a:p>
          <a:p>
            <a:r>
              <a:rPr lang="en-US" dirty="0"/>
              <a:t>Logical &amp;&amp; ||</a:t>
            </a:r>
          </a:p>
          <a:p>
            <a:r>
              <a:rPr lang="en-US" dirty="0"/>
              <a:t>Binary &amp; | ^</a:t>
            </a:r>
          </a:p>
          <a:p>
            <a:r>
              <a:rPr lang="en-US" dirty="0"/>
              <a:t>Unary + - ! ~</a:t>
            </a:r>
          </a:p>
          <a:p>
            <a:r>
              <a:rPr lang="en-US" dirty="0"/>
              <a:t>Shift &gt;&gt; &gt;&gt;&gt; &lt;&lt;</a:t>
            </a:r>
          </a:p>
          <a:p>
            <a:r>
              <a:rPr lang="en-US" dirty="0"/>
              <a:t>Comparison == &gt; &lt; &gt;= &lt;= (Note that &lt; needs to be escaped as &amp;</a:t>
            </a:r>
            <a:r>
              <a:rPr lang="en-US" dirty="0" err="1"/>
              <a:t>lt</a:t>
            </a:r>
            <a:r>
              <a:rPr lang="en-US" dirty="0"/>
              <a:t>;)</a:t>
            </a:r>
          </a:p>
          <a:p>
            <a:r>
              <a:rPr lang="en-US" dirty="0" err="1"/>
              <a:t>instanceof</a:t>
            </a:r>
            <a:endParaRPr lang="ru-RU" dirty="0"/>
          </a:p>
        </p:txBody>
      </p:sp>
      <p:sp>
        <p:nvSpPr>
          <p:cNvPr id="13" name="Rectangle 4">
            <a:extLst>
              <a:ext uri="{FF2B5EF4-FFF2-40B4-BE49-F238E27FC236}">
                <a16:creationId xmlns:a16="http://schemas.microsoft.com/office/drawing/2014/main" id="{CCF71716-6FF7-4626-8EA1-742793E9E585}"/>
              </a:ext>
            </a:extLst>
          </p:cNvPr>
          <p:cNvSpPr>
            <a:spLocks noChangeArrowheads="1"/>
          </p:cNvSpPr>
          <p:nvPr/>
        </p:nvSpPr>
        <p:spPr bwMode="auto">
          <a:xfrm>
            <a:off x="1902095" y="5999205"/>
            <a:ext cx="5492209"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50" b="0" i="0" u="none" strike="noStrike" cap="none" normalizeH="0" baseline="0" dirty="0">
                <a:ln>
                  <a:noFill/>
                </a:ln>
                <a:solidFill>
                  <a:schemeClr val="tx1"/>
                </a:solidFill>
                <a:effectLst/>
                <a:latin typeface="Roboto Mono"/>
                <a:hlinkClick r:id="rId2"/>
              </a:rPr>
              <a:t>https://developer.android.com/topic/libraries/data-binding/expressions#common_features</a:t>
            </a:r>
            <a:r>
              <a:rPr kumimoji="0" lang="en-US" altLang="ru-RU" sz="1050" b="0" i="0" u="none" strike="noStrike" cap="none" normalizeH="0" baseline="0" dirty="0">
                <a:ln>
                  <a:noFill/>
                </a:ln>
                <a:solidFill>
                  <a:schemeClr val="tx1"/>
                </a:solidFill>
                <a:effectLst/>
                <a:latin typeface="Roboto Mono"/>
              </a:rPr>
              <a:t> </a:t>
            </a:r>
            <a:endParaRPr kumimoji="0" lang="ru-RU" altLang="ru-RU"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8222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 language: common features (</a:t>
            </a:r>
            <a:r>
              <a:rPr lang="ru-RU" dirty="0"/>
              <a:t>пример)</a:t>
            </a:r>
            <a:endParaRPr lang="en-US" dirty="0"/>
          </a:p>
        </p:txBody>
      </p:sp>
      <p:sp>
        <p:nvSpPr>
          <p:cNvPr id="4" name="Date Placeholder 3"/>
          <p:cNvSpPr>
            <a:spLocks noGrp="1"/>
          </p:cNvSpPr>
          <p:nvPr>
            <p:ph type="dt" sz="half" idx="10"/>
          </p:nvPr>
        </p:nvSpPr>
        <p:spPr/>
        <p:txBody>
          <a:bodyPr/>
          <a:lstStyle/>
          <a:p>
            <a:pPr>
              <a:defRPr/>
            </a:pPr>
            <a:r>
              <a:rPr lang="ru-RU"/>
              <a:t>26.09.2019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21</a:t>
            </a:fld>
            <a:endParaRPr lang="en-US"/>
          </a:p>
        </p:txBody>
      </p:sp>
      <p:sp>
        <p:nvSpPr>
          <p:cNvPr id="13" name="Rectangle 4">
            <a:extLst>
              <a:ext uri="{FF2B5EF4-FFF2-40B4-BE49-F238E27FC236}">
                <a16:creationId xmlns:a16="http://schemas.microsoft.com/office/drawing/2014/main" id="{CCF71716-6FF7-4626-8EA1-742793E9E585}"/>
              </a:ext>
            </a:extLst>
          </p:cNvPr>
          <p:cNvSpPr>
            <a:spLocks noChangeArrowheads="1"/>
          </p:cNvSpPr>
          <p:nvPr/>
        </p:nvSpPr>
        <p:spPr bwMode="auto">
          <a:xfrm>
            <a:off x="1902095" y="5999205"/>
            <a:ext cx="5492209"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50" b="0" i="0" u="none" strike="noStrike" cap="none" normalizeH="0" baseline="0" dirty="0">
                <a:ln>
                  <a:noFill/>
                </a:ln>
                <a:solidFill>
                  <a:schemeClr val="tx1"/>
                </a:solidFill>
                <a:effectLst/>
                <a:latin typeface="Roboto Mono"/>
                <a:hlinkClick r:id="rId2"/>
              </a:rPr>
              <a:t>https://developer.android.com/topic/libraries/data-binding/expressions#common_features</a:t>
            </a:r>
            <a:r>
              <a:rPr kumimoji="0" lang="en-US" altLang="ru-RU" sz="1050" b="0" i="0" u="none" strike="noStrike" cap="none" normalizeH="0" baseline="0" dirty="0">
                <a:ln>
                  <a:noFill/>
                </a:ln>
                <a:solidFill>
                  <a:schemeClr val="tx1"/>
                </a:solidFill>
                <a:effectLst/>
                <a:latin typeface="Roboto Mono"/>
              </a:rPr>
              <a:t> </a:t>
            </a:r>
            <a:endParaRPr kumimoji="0" lang="ru-RU" altLang="ru-RU" sz="20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33AAEF41-4D40-4C80-8D8C-F477766BDD1E}"/>
              </a:ext>
            </a:extLst>
          </p:cNvPr>
          <p:cNvSpPr>
            <a:spLocks noGrp="1" noChangeArrowheads="1"/>
          </p:cNvSpPr>
          <p:nvPr>
            <p:ph idx="1"/>
          </p:nvPr>
        </p:nvSpPr>
        <p:spPr bwMode="auto">
          <a:xfrm>
            <a:off x="359436" y="2778998"/>
            <a:ext cx="8425127" cy="1107996"/>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err="1">
                <a:ln>
                  <a:noFill/>
                </a:ln>
                <a:solidFill>
                  <a:srgbClr val="37474F"/>
                </a:solidFill>
                <a:effectLst/>
                <a:latin typeface="Roboto Mono"/>
              </a:rPr>
              <a:t>android:text</a:t>
            </a:r>
            <a:r>
              <a:rPr kumimoji="0" lang="ru-RU" altLang="ru-RU" sz="2400" b="0" i="0" u="none" strike="noStrike" cap="none" normalizeH="0" baseline="0" dirty="0">
                <a:ln>
                  <a:noFill/>
                </a:ln>
                <a:solidFill>
                  <a:srgbClr val="37474F"/>
                </a:solidFill>
                <a:effectLst/>
                <a:latin typeface="Roboto Mono"/>
              </a:rPr>
              <a:t>="@{</a:t>
            </a:r>
            <a:r>
              <a:rPr kumimoji="0" lang="ru-RU" altLang="ru-RU" sz="2400" b="0" i="0" u="none" strike="noStrike" cap="none" normalizeH="0" baseline="0" dirty="0" err="1">
                <a:ln>
                  <a:noFill/>
                </a:ln>
                <a:solidFill>
                  <a:srgbClr val="37474F"/>
                </a:solidFill>
                <a:effectLst/>
                <a:latin typeface="Roboto Mono"/>
              </a:rPr>
              <a:t>String.valueOf</a:t>
            </a:r>
            <a:r>
              <a:rPr kumimoji="0" lang="ru-RU" altLang="ru-RU" sz="2400" b="0" i="0" u="none" strike="noStrike" cap="none" normalizeH="0" baseline="0" dirty="0">
                <a:ln>
                  <a:noFill/>
                </a:ln>
                <a:solidFill>
                  <a:srgbClr val="37474F"/>
                </a:solidFill>
                <a:effectLst/>
                <a:latin typeface="Roboto Mono"/>
              </a:rPr>
              <a:t>(</a:t>
            </a:r>
            <a:r>
              <a:rPr kumimoji="0" lang="ru-RU" altLang="ru-RU" sz="2400" b="0" i="0" u="none" strike="noStrike" cap="none" normalizeH="0" baseline="0" dirty="0" err="1">
                <a:ln>
                  <a:noFill/>
                </a:ln>
                <a:solidFill>
                  <a:srgbClr val="37474F"/>
                </a:solidFill>
                <a:effectLst/>
                <a:latin typeface="Roboto Mono"/>
              </a:rPr>
              <a:t>index</a:t>
            </a:r>
            <a:r>
              <a:rPr kumimoji="0" lang="ru-RU" altLang="ru-RU" sz="2400" b="0" i="0" u="none" strike="noStrike" cap="none" normalizeH="0" baseline="0" dirty="0">
                <a:ln>
                  <a:noFill/>
                </a:ln>
                <a:solidFill>
                  <a:srgbClr val="37474F"/>
                </a:solidFill>
                <a:effectLst/>
                <a:latin typeface="Roboto Mono"/>
              </a:rPr>
              <a:t> + 1)}"</a:t>
            </a:r>
            <a:br>
              <a:rPr kumimoji="0" lang="ru-RU" altLang="ru-RU" sz="2400" b="0" i="0" u="none" strike="noStrike" cap="none" normalizeH="0" baseline="0" dirty="0">
                <a:ln>
                  <a:noFill/>
                </a:ln>
                <a:solidFill>
                  <a:srgbClr val="37474F"/>
                </a:solidFill>
                <a:effectLst/>
                <a:latin typeface="Roboto Mono"/>
              </a:rPr>
            </a:br>
            <a:r>
              <a:rPr kumimoji="0" lang="ru-RU" altLang="ru-RU" sz="2400" b="0" i="0" u="none" strike="noStrike" cap="none" normalizeH="0" baseline="0" dirty="0" err="1">
                <a:ln>
                  <a:noFill/>
                </a:ln>
                <a:solidFill>
                  <a:srgbClr val="37474F"/>
                </a:solidFill>
                <a:effectLst/>
                <a:latin typeface="Roboto Mono"/>
              </a:rPr>
              <a:t>android:visibility</a:t>
            </a:r>
            <a:r>
              <a:rPr kumimoji="0" lang="ru-RU" altLang="ru-RU" sz="2400" b="0" i="0" u="none" strike="noStrike" cap="none" normalizeH="0" baseline="0" dirty="0">
                <a:ln>
                  <a:noFill/>
                </a:ln>
                <a:solidFill>
                  <a:srgbClr val="37474F"/>
                </a:solidFill>
                <a:effectLst/>
                <a:latin typeface="Roboto Mono"/>
              </a:rPr>
              <a:t>="@{</a:t>
            </a:r>
            <a:r>
              <a:rPr kumimoji="0" lang="ru-RU" altLang="ru-RU" sz="2400" b="0" i="0" u="none" strike="noStrike" cap="none" normalizeH="0" baseline="0" dirty="0" err="1">
                <a:ln>
                  <a:noFill/>
                </a:ln>
                <a:solidFill>
                  <a:srgbClr val="37474F"/>
                </a:solidFill>
                <a:effectLst/>
                <a:latin typeface="Roboto Mono"/>
              </a:rPr>
              <a:t>age</a:t>
            </a:r>
            <a:r>
              <a:rPr kumimoji="0" lang="ru-RU" altLang="ru-RU" sz="2400" b="0" i="0" u="none" strike="noStrike" cap="none" normalizeH="0" baseline="0" dirty="0">
                <a:ln>
                  <a:noFill/>
                </a:ln>
                <a:solidFill>
                  <a:srgbClr val="37474F"/>
                </a:solidFill>
                <a:effectLst/>
                <a:latin typeface="Roboto Mono"/>
              </a:rPr>
              <a:t> &gt; 13 ? </a:t>
            </a:r>
            <a:r>
              <a:rPr kumimoji="0" lang="ru-RU" altLang="ru-RU" sz="2400" b="0" i="0" u="none" strike="noStrike" cap="none" normalizeH="0" baseline="0" dirty="0" err="1">
                <a:ln>
                  <a:noFill/>
                </a:ln>
                <a:solidFill>
                  <a:srgbClr val="37474F"/>
                </a:solidFill>
                <a:effectLst/>
                <a:latin typeface="Roboto Mono"/>
              </a:rPr>
              <a:t>View.GONE</a:t>
            </a:r>
            <a:r>
              <a:rPr kumimoji="0" lang="ru-RU" altLang="ru-RU" sz="2400" b="0" i="0" u="none" strike="noStrike" cap="none" normalizeH="0" baseline="0" dirty="0">
                <a:ln>
                  <a:noFill/>
                </a:ln>
                <a:solidFill>
                  <a:srgbClr val="37474F"/>
                </a:solidFill>
                <a:effectLst/>
                <a:latin typeface="Roboto Mono"/>
              </a:rPr>
              <a:t> : </a:t>
            </a:r>
            <a:r>
              <a:rPr kumimoji="0" lang="ru-RU" altLang="ru-RU" sz="2400" b="0" i="0" u="none" strike="noStrike" cap="none" normalizeH="0" baseline="0" dirty="0" err="1">
                <a:ln>
                  <a:noFill/>
                </a:ln>
                <a:solidFill>
                  <a:srgbClr val="37474F"/>
                </a:solidFill>
                <a:effectLst/>
                <a:latin typeface="Roboto Mono"/>
              </a:rPr>
              <a:t>View.VISIBLE</a:t>
            </a:r>
            <a:r>
              <a:rPr kumimoji="0" lang="ru-RU" altLang="ru-RU" sz="2400" b="0" i="0" u="none" strike="noStrike" cap="none" normalizeH="0" baseline="0" dirty="0">
                <a:ln>
                  <a:noFill/>
                </a:ln>
                <a:solidFill>
                  <a:srgbClr val="37474F"/>
                </a:solidFill>
                <a:effectLst/>
                <a:latin typeface="Roboto Mono"/>
              </a:rPr>
              <a:t>}"</a:t>
            </a:r>
            <a:br>
              <a:rPr kumimoji="0" lang="ru-RU" altLang="ru-RU" sz="2400" b="0" i="0" u="none" strike="noStrike" cap="none" normalizeH="0" baseline="0" dirty="0">
                <a:ln>
                  <a:noFill/>
                </a:ln>
                <a:solidFill>
                  <a:srgbClr val="37474F"/>
                </a:solidFill>
                <a:effectLst/>
                <a:latin typeface="Roboto Mono"/>
              </a:rPr>
            </a:br>
            <a:r>
              <a:rPr kumimoji="0" lang="ru-RU" altLang="ru-RU" sz="2400" b="0" i="0" u="none" strike="noStrike" cap="none" normalizeH="0" baseline="0" dirty="0" err="1">
                <a:ln>
                  <a:noFill/>
                </a:ln>
                <a:solidFill>
                  <a:srgbClr val="37474F"/>
                </a:solidFill>
                <a:effectLst/>
                <a:latin typeface="Roboto Mono"/>
              </a:rPr>
              <a:t>android:transitionName</a:t>
            </a:r>
            <a:r>
              <a:rPr kumimoji="0" lang="ru-RU" altLang="ru-RU" sz="2400" b="0" i="0" u="none" strike="noStrike" cap="none" normalizeH="0" baseline="0" dirty="0">
                <a:ln>
                  <a:noFill/>
                </a:ln>
                <a:solidFill>
                  <a:srgbClr val="37474F"/>
                </a:solidFill>
                <a:effectLst/>
                <a:latin typeface="Roboto Mono"/>
              </a:rPr>
              <a:t>='@{"</a:t>
            </a:r>
            <a:r>
              <a:rPr kumimoji="0" lang="ru-RU" altLang="ru-RU" sz="2400" b="0" i="0" u="none" strike="noStrike" cap="none" normalizeH="0" baseline="0" dirty="0" err="1">
                <a:ln>
                  <a:noFill/>
                </a:ln>
                <a:solidFill>
                  <a:srgbClr val="37474F"/>
                </a:solidFill>
                <a:effectLst/>
                <a:latin typeface="Roboto Mono"/>
              </a:rPr>
              <a:t>image</a:t>
            </a:r>
            <a:r>
              <a:rPr kumimoji="0" lang="ru-RU" altLang="ru-RU" sz="2400" b="0" i="0" u="none" strike="noStrike" cap="none" normalizeH="0" baseline="0" dirty="0">
                <a:ln>
                  <a:noFill/>
                </a:ln>
                <a:solidFill>
                  <a:srgbClr val="37474F"/>
                </a:solidFill>
                <a:effectLst/>
                <a:latin typeface="Roboto Mono"/>
              </a:rPr>
              <a:t>_" + </a:t>
            </a:r>
            <a:r>
              <a:rPr kumimoji="0" lang="ru-RU" altLang="ru-RU" sz="2400" b="0" i="0" u="none" strike="noStrike" cap="none" normalizeH="0" baseline="0" dirty="0" err="1">
                <a:ln>
                  <a:noFill/>
                </a:ln>
                <a:solidFill>
                  <a:srgbClr val="37474F"/>
                </a:solidFill>
                <a:effectLst/>
                <a:latin typeface="Roboto Mono"/>
              </a:rPr>
              <a:t>id</a:t>
            </a:r>
            <a:r>
              <a:rPr kumimoji="0" lang="ru-RU" altLang="ru-RU" sz="2400" b="0" i="0" u="none" strike="noStrike" cap="none" normalizeH="0" baseline="0" dirty="0">
                <a:ln>
                  <a:noFill/>
                </a:ln>
                <a:solidFill>
                  <a:srgbClr val="37474F"/>
                </a:solidFill>
                <a:effectLst/>
                <a:latin typeface="Roboto Mono"/>
              </a:rPr>
              <a:t>}'</a:t>
            </a:r>
            <a:r>
              <a:rPr kumimoji="0" lang="ru-RU" altLang="ru-RU" sz="1600" b="0" i="0" u="none" strike="noStrike" cap="none" normalizeH="0" baseline="0" dirty="0">
                <a:ln>
                  <a:noFill/>
                </a:ln>
                <a:solidFill>
                  <a:schemeClr val="tx1"/>
                </a:solidFill>
                <a:effectLst/>
              </a:rPr>
              <a:t> </a:t>
            </a:r>
            <a:endParaRPr kumimoji="0" lang="ru-RU" altLang="ru-RU"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0688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 language: Missing operations</a:t>
            </a:r>
          </a:p>
        </p:txBody>
      </p:sp>
      <p:sp>
        <p:nvSpPr>
          <p:cNvPr id="4" name="Date Placeholder 3"/>
          <p:cNvSpPr>
            <a:spLocks noGrp="1"/>
          </p:cNvSpPr>
          <p:nvPr>
            <p:ph type="dt" sz="half" idx="10"/>
          </p:nvPr>
        </p:nvSpPr>
        <p:spPr/>
        <p:txBody>
          <a:bodyPr/>
          <a:lstStyle/>
          <a:p>
            <a:pPr>
              <a:defRPr/>
            </a:pPr>
            <a:r>
              <a:rPr lang="ru-RU"/>
              <a:t>26.09.2019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22</a:t>
            </a:fld>
            <a:endParaRPr lang="en-US"/>
          </a:p>
        </p:txBody>
      </p:sp>
      <p:sp>
        <p:nvSpPr>
          <p:cNvPr id="8" name="Объект 7">
            <a:extLst>
              <a:ext uri="{FF2B5EF4-FFF2-40B4-BE49-F238E27FC236}">
                <a16:creationId xmlns:a16="http://schemas.microsoft.com/office/drawing/2014/main" id="{4FA0D5BD-A977-4131-8B4A-32B3B034A907}"/>
              </a:ext>
            </a:extLst>
          </p:cNvPr>
          <p:cNvSpPr>
            <a:spLocks noGrp="1"/>
          </p:cNvSpPr>
          <p:nvPr>
            <p:ph idx="1"/>
          </p:nvPr>
        </p:nvSpPr>
        <p:spPr/>
        <p:txBody>
          <a:bodyPr/>
          <a:lstStyle/>
          <a:p>
            <a:r>
              <a:rPr lang="en-US" dirty="0"/>
              <a:t>this</a:t>
            </a:r>
          </a:p>
          <a:p>
            <a:r>
              <a:rPr lang="en-US" dirty="0"/>
              <a:t>super</a:t>
            </a:r>
          </a:p>
          <a:p>
            <a:r>
              <a:rPr lang="en-US" dirty="0"/>
              <a:t>new</a:t>
            </a:r>
          </a:p>
          <a:p>
            <a:r>
              <a:rPr lang="en-US" dirty="0"/>
              <a:t>Explicit generic invocation</a:t>
            </a:r>
            <a:endParaRPr lang="ru-RU" dirty="0"/>
          </a:p>
        </p:txBody>
      </p:sp>
    </p:spTree>
    <p:extLst>
      <p:ext uri="{BB962C8B-B14F-4D97-AF65-F5344CB8AC3E}">
        <p14:creationId xmlns:p14="http://schemas.microsoft.com/office/powerpoint/2010/main" val="3013524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 language: </a:t>
            </a:r>
            <a:r>
              <a:rPr lang="ru-RU" dirty="0"/>
              <a:t>некоторые примеры</a:t>
            </a:r>
            <a:endParaRPr lang="en-US" dirty="0"/>
          </a:p>
        </p:txBody>
      </p:sp>
      <p:sp>
        <p:nvSpPr>
          <p:cNvPr id="4" name="Date Placeholder 3"/>
          <p:cNvSpPr>
            <a:spLocks noGrp="1"/>
          </p:cNvSpPr>
          <p:nvPr>
            <p:ph type="dt" sz="half" idx="10"/>
          </p:nvPr>
        </p:nvSpPr>
        <p:spPr/>
        <p:txBody>
          <a:bodyPr/>
          <a:lstStyle/>
          <a:p>
            <a:pPr>
              <a:defRPr/>
            </a:pPr>
            <a:r>
              <a:rPr lang="ru-RU"/>
              <a:t>26.09.2019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23</a:t>
            </a:fld>
            <a:endParaRPr lang="en-US"/>
          </a:p>
        </p:txBody>
      </p:sp>
      <p:sp>
        <p:nvSpPr>
          <p:cNvPr id="14" name="Rectangle 5">
            <a:extLst>
              <a:ext uri="{FF2B5EF4-FFF2-40B4-BE49-F238E27FC236}">
                <a16:creationId xmlns:a16="http://schemas.microsoft.com/office/drawing/2014/main" id="{22FCFE72-9EE9-429E-BBDE-45B33A625023}"/>
              </a:ext>
            </a:extLst>
          </p:cNvPr>
          <p:cNvSpPr>
            <a:spLocks noGrp="1" noChangeArrowheads="1"/>
          </p:cNvSpPr>
          <p:nvPr>
            <p:ph idx="1"/>
          </p:nvPr>
        </p:nvSpPr>
        <p:spPr bwMode="auto">
          <a:xfrm>
            <a:off x="2296120" y="2060848"/>
            <a:ext cx="3773725" cy="307777"/>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err="1">
                <a:ln>
                  <a:noFill/>
                </a:ln>
                <a:solidFill>
                  <a:srgbClr val="37474F"/>
                </a:solidFill>
                <a:effectLst/>
                <a:latin typeface="Roboto Mono"/>
              </a:rPr>
              <a:t>android:text</a:t>
            </a:r>
            <a:r>
              <a:rPr kumimoji="0" lang="ru-RU" altLang="ru-RU" sz="2000" b="0" i="0" u="none" strike="noStrike" cap="none" normalizeH="0" baseline="0" dirty="0">
                <a:ln>
                  <a:noFill/>
                </a:ln>
                <a:solidFill>
                  <a:srgbClr val="37474F"/>
                </a:solidFill>
                <a:effectLst/>
                <a:latin typeface="Roboto Mono"/>
              </a:rPr>
              <a:t>="@{</a:t>
            </a:r>
            <a:r>
              <a:rPr kumimoji="0" lang="ru-RU" altLang="ru-RU" sz="2000" b="0" i="0" u="none" strike="noStrike" cap="none" normalizeH="0" baseline="0" dirty="0" err="1">
                <a:ln>
                  <a:noFill/>
                </a:ln>
                <a:solidFill>
                  <a:srgbClr val="37474F"/>
                </a:solidFill>
                <a:effectLst/>
                <a:latin typeface="Roboto Mono"/>
              </a:rPr>
              <a:t>user.lastName</a:t>
            </a:r>
            <a:r>
              <a:rPr kumimoji="0" lang="ru-RU" altLang="ru-RU" sz="2000" b="0" i="0" u="none" strike="noStrike" cap="none" normalizeH="0" baseline="0" dirty="0">
                <a:ln>
                  <a:noFill/>
                </a:ln>
                <a:solidFill>
                  <a:srgbClr val="37474F"/>
                </a:solidFill>
                <a:effectLst/>
                <a:latin typeface="Roboto Mono"/>
              </a:rPr>
              <a:t>}"</a:t>
            </a:r>
            <a:r>
              <a:rPr kumimoji="0" lang="ru-RU" altLang="ru-RU" sz="1400" b="0" i="0" u="none" strike="noStrike" cap="none" normalizeH="0" baseline="0" dirty="0">
                <a:ln>
                  <a:noFill/>
                </a:ln>
                <a:solidFill>
                  <a:schemeClr val="tx1"/>
                </a:solidFill>
                <a:effectLst/>
              </a:rPr>
              <a:t> </a:t>
            </a:r>
            <a:endParaRPr kumimoji="0" lang="ru-RU" altLang="ru-RU" sz="4400" b="0" i="0" u="none" strike="noStrike" cap="none" normalizeH="0" baseline="0" dirty="0">
              <a:ln>
                <a:noFill/>
              </a:ln>
              <a:solidFill>
                <a:schemeClr val="tx1"/>
              </a:solidFill>
              <a:effectLst/>
              <a:latin typeface="Arial" panose="020B0604020202020204" pitchFamily="34" charset="0"/>
            </a:endParaRPr>
          </a:p>
        </p:txBody>
      </p:sp>
      <p:sp>
        <p:nvSpPr>
          <p:cNvPr id="15" name="Rectangle 6">
            <a:extLst>
              <a:ext uri="{FF2B5EF4-FFF2-40B4-BE49-F238E27FC236}">
                <a16:creationId xmlns:a16="http://schemas.microsoft.com/office/drawing/2014/main" id="{1B58BBBA-0D0A-4AA0-88AF-51CB827BBD87}"/>
              </a:ext>
            </a:extLst>
          </p:cNvPr>
          <p:cNvSpPr>
            <a:spLocks noChangeArrowheads="1"/>
          </p:cNvSpPr>
          <p:nvPr/>
        </p:nvSpPr>
        <p:spPr bwMode="auto">
          <a:xfrm>
            <a:off x="1059275" y="2564904"/>
            <a:ext cx="6247416" cy="307777"/>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err="1">
                <a:ln>
                  <a:noFill/>
                </a:ln>
                <a:solidFill>
                  <a:srgbClr val="37474F"/>
                </a:solidFill>
                <a:effectLst/>
                <a:latin typeface="Roboto Mono"/>
              </a:rPr>
              <a:t>android:text</a:t>
            </a:r>
            <a:r>
              <a:rPr kumimoji="0" lang="ru-RU" altLang="ru-RU" sz="2000" b="0" i="0" u="none" strike="noStrike" cap="none" normalizeH="0" baseline="0" dirty="0">
                <a:ln>
                  <a:noFill/>
                </a:ln>
                <a:solidFill>
                  <a:srgbClr val="37474F"/>
                </a:solidFill>
                <a:effectLst/>
                <a:latin typeface="Roboto Mono"/>
              </a:rPr>
              <a:t>="@{</a:t>
            </a:r>
            <a:r>
              <a:rPr kumimoji="0" lang="ru-RU" altLang="ru-RU" sz="2000" b="0" i="0" u="none" strike="noStrike" cap="none" normalizeH="0" baseline="0" dirty="0" err="1">
                <a:ln>
                  <a:noFill/>
                </a:ln>
                <a:solidFill>
                  <a:srgbClr val="37474F"/>
                </a:solidFill>
                <a:effectLst/>
                <a:latin typeface="Roboto Mono"/>
              </a:rPr>
              <a:t>user.displayName</a:t>
            </a:r>
            <a:r>
              <a:rPr kumimoji="0" lang="ru-RU" altLang="ru-RU" sz="2000" b="0" i="0" u="none" strike="noStrike" cap="none" normalizeH="0" baseline="0" dirty="0">
                <a:ln>
                  <a:noFill/>
                </a:ln>
                <a:solidFill>
                  <a:srgbClr val="37474F"/>
                </a:solidFill>
                <a:effectLst/>
                <a:latin typeface="Roboto Mono"/>
              </a:rPr>
              <a:t> ?? </a:t>
            </a:r>
            <a:r>
              <a:rPr kumimoji="0" lang="ru-RU" altLang="ru-RU" sz="2000" b="0" i="0" u="none" strike="noStrike" cap="none" normalizeH="0" baseline="0" dirty="0" err="1">
                <a:ln>
                  <a:noFill/>
                </a:ln>
                <a:solidFill>
                  <a:srgbClr val="37474F"/>
                </a:solidFill>
                <a:effectLst/>
                <a:latin typeface="Roboto Mono"/>
              </a:rPr>
              <a:t>user.lastName</a:t>
            </a:r>
            <a:r>
              <a:rPr kumimoji="0" lang="ru-RU" altLang="ru-RU" sz="2000" b="0" i="0" u="none" strike="noStrike" cap="none" normalizeH="0" baseline="0" dirty="0">
                <a:ln>
                  <a:noFill/>
                </a:ln>
                <a:solidFill>
                  <a:srgbClr val="37474F"/>
                </a:solidFill>
                <a:effectLst/>
                <a:latin typeface="Roboto Mono"/>
              </a:rPr>
              <a:t>}"</a:t>
            </a:r>
            <a:r>
              <a:rPr kumimoji="0" lang="ru-RU" altLang="ru-RU" sz="1400" b="0" i="0" u="none" strike="noStrike" cap="none" normalizeH="0" baseline="0" dirty="0">
                <a:ln>
                  <a:noFill/>
                </a:ln>
                <a:solidFill>
                  <a:schemeClr val="tx1"/>
                </a:solidFill>
                <a:effectLst/>
              </a:rPr>
              <a:t> </a:t>
            </a:r>
            <a:endParaRPr kumimoji="0" lang="ru-RU" altLang="ru-RU" sz="4400" b="0" i="0" u="none" strike="noStrike" cap="none" normalizeH="0" baseline="0" dirty="0">
              <a:ln>
                <a:noFill/>
              </a:ln>
              <a:solidFill>
                <a:schemeClr val="tx1"/>
              </a:solidFill>
              <a:effectLst/>
              <a:latin typeface="Arial" panose="020B0604020202020204" pitchFamily="34" charset="0"/>
            </a:endParaRPr>
          </a:p>
        </p:txBody>
      </p:sp>
      <p:sp>
        <p:nvSpPr>
          <p:cNvPr id="16" name="Rectangle 7">
            <a:extLst>
              <a:ext uri="{FF2B5EF4-FFF2-40B4-BE49-F238E27FC236}">
                <a16:creationId xmlns:a16="http://schemas.microsoft.com/office/drawing/2014/main" id="{AED4C659-9B5B-407A-92BC-89FB774AD6DF}"/>
              </a:ext>
            </a:extLst>
          </p:cNvPr>
          <p:cNvSpPr>
            <a:spLocks noChangeArrowheads="1"/>
          </p:cNvSpPr>
          <p:nvPr/>
        </p:nvSpPr>
        <p:spPr bwMode="auto">
          <a:xfrm>
            <a:off x="195000" y="3178806"/>
            <a:ext cx="8754000" cy="307777"/>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err="1">
                <a:ln>
                  <a:noFill/>
                </a:ln>
                <a:solidFill>
                  <a:srgbClr val="37474F"/>
                </a:solidFill>
                <a:effectLst/>
                <a:latin typeface="Roboto Mono"/>
              </a:rPr>
              <a:t>android:padding</a:t>
            </a:r>
            <a:r>
              <a:rPr kumimoji="0" lang="ru-RU" altLang="ru-RU" sz="2000" b="0" i="0" u="none" strike="noStrike" cap="none" normalizeH="0" baseline="0" dirty="0">
                <a:ln>
                  <a:noFill/>
                </a:ln>
                <a:solidFill>
                  <a:srgbClr val="37474F"/>
                </a:solidFill>
                <a:effectLst/>
                <a:latin typeface="Roboto Mono"/>
              </a:rPr>
              <a:t>="@{</a:t>
            </a:r>
            <a:r>
              <a:rPr kumimoji="0" lang="ru-RU" altLang="ru-RU" sz="2000" b="0" i="0" u="none" strike="noStrike" cap="none" normalizeH="0" baseline="0" dirty="0" err="1">
                <a:ln>
                  <a:noFill/>
                </a:ln>
                <a:solidFill>
                  <a:srgbClr val="37474F"/>
                </a:solidFill>
                <a:effectLst/>
                <a:latin typeface="Roboto Mono"/>
              </a:rPr>
              <a:t>large</a:t>
            </a:r>
            <a:r>
              <a:rPr kumimoji="0" lang="ru-RU" altLang="ru-RU" sz="2000" b="0" i="0" u="none" strike="noStrike" cap="none" normalizeH="0" baseline="0" dirty="0">
                <a:ln>
                  <a:noFill/>
                </a:ln>
                <a:solidFill>
                  <a:srgbClr val="37474F"/>
                </a:solidFill>
                <a:effectLst/>
                <a:latin typeface="Roboto Mono"/>
              </a:rPr>
              <a:t>? @</a:t>
            </a:r>
            <a:r>
              <a:rPr kumimoji="0" lang="ru-RU" altLang="ru-RU" sz="2000" b="0" i="0" u="none" strike="noStrike" cap="none" normalizeH="0" baseline="0" dirty="0" err="1">
                <a:ln>
                  <a:noFill/>
                </a:ln>
                <a:solidFill>
                  <a:srgbClr val="37474F"/>
                </a:solidFill>
                <a:effectLst/>
                <a:latin typeface="Roboto Mono"/>
              </a:rPr>
              <a:t>dimen</a:t>
            </a:r>
            <a:r>
              <a:rPr kumimoji="0" lang="ru-RU" altLang="ru-RU" sz="2000" b="0" i="0" u="none" strike="noStrike" cap="none" normalizeH="0" baseline="0" dirty="0">
                <a:ln>
                  <a:noFill/>
                </a:ln>
                <a:solidFill>
                  <a:srgbClr val="37474F"/>
                </a:solidFill>
                <a:effectLst/>
                <a:latin typeface="Roboto Mono"/>
              </a:rPr>
              <a:t>/</a:t>
            </a:r>
            <a:r>
              <a:rPr kumimoji="0" lang="ru-RU" altLang="ru-RU" sz="2000" b="0" i="0" u="none" strike="noStrike" cap="none" normalizeH="0" baseline="0" dirty="0" err="1">
                <a:ln>
                  <a:noFill/>
                </a:ln>
                <a:solidFill>
                  <a:srgbClr val="37474F"/>
                </a:solidFill>
                <a:effectLst/>
                <a:latin typeface="Roboto Mono"/>
              </a:rPr>
              <a:t>largePadding</a:t>
            </a:r>
            <a:r>
              <a:rPr kumimoji="0" lang="ru-RU" altLang="ru-RU" sz="2000" b="0" i="0" u="none" strike="noStrike" cap="none" normalizeH="0" baseline="0" dirty="0">
                <a:ln>
                  <a:noFill/>
                </a:ln>
                <a:solidFill>
                  <a:srgbClr val="37474F"/>
                </a:solidFill>
                <a:effectLst/>
                <a:latin typeface="Roboto Mono"/>
              </a:rPr>
              <a:t> : @</a:t>
            </a:r>
            <a:r>
              <a:rPr kumimoji="0" lang="ru-RU" altLang="ru-RU" sz="2000" b="0" i="0" u="none" strike="noStrike" cap="none" normalizeH="0" baseline="0" dirty="0" err="1">
                <a:ln>
                  <a:noFill/>
                </a:ln>
                <a:solidFill>
                  <a:srgbClr val="37474F"/>
                </a:solidFill>
                <a:effectLst/>
                <a:latin typeface="Roboto Mono"/>
              </a:rPr>
              <a:t>dimen</a:t>
            </a:r>
            <a:r>
              <a:rPr kumimoji="0" lang="ru-RU" altLang="ru-RU" sz="2000" b="0" i="0" u="none" strike="noStrike" cap="none" normalizeH="0" baseline="0" dirty="0">
                <a:ln>
                  <a:noFill/>
                </a:ln>
                <a:solidFill>
                  <a:srgbClr val="37474F"/>
                </a:solidFill>
                <a:effectLst/>
                <a:latin typeface="Roboto Mono"/>
              </a:rPr>
              <a:t>/</a:t>
            </a:r>
            <a:r>
              <a:rPr kumimoji="0" lang="ru-RU" altLang="ru-RU" sz="2000" b="0" i="0" u="none" strike="noStrike" cap="none" normalizeH="0" baseline="0" dirty="0" err="1">
                <a:ln>
                  <a:noFill/>
                </a:ln>
                <a:solidFill>
                  <a:srgbClr val="37474F"/>
                </a:solidFill>
                <a:effectLst/>
                <a:latin typeface="Roboto Mono"/>
              </a:rPr>
              <a:t>smallPadding</a:t>
            </a:r>
            <a:r>
              <a:rPr kumimoji="0" lang="ru-RU" altLang="ru-RU" sz="2000" b="0" i="0" u="none" strike="noStrike" cap="none" normalizeH="0" baseline="0" dirty="0">
                <a:ln>
                  <a:noFill/>
                </a:ln>
                <a:solidFill>
                  <a:srgbClr val="37474F"/>
                </a:solidFill>
                <a:effectLst/>
                <a:latin typeface="Roboto Mono"/>
              </a:rPr>
              <a:t>}"</a:t>
            </a:r>
            <a:r>
              <a:rPr kumimoji="0" lang="ru-RU" altLang="ru-RU" sz="1400" b="0" i="0" u="none" strike="noStrike" cap="none" normalizeH="0" baseline="0" dirty="0">
                <a:ln>
                  <a:noFill/>
                </a:ln>
                <a:solidFill>
                  <a:schemeClr val="tx1"/>
                </a:solidFill>
                <a:effectLst/>
              </a:rPr>
              <a:t> </a:t>
            </a:r>
            <a:endParaRPr kumimoji="0" lang="ru-RU" altLang="ru-RU" sz="4400" b="0" i="0" u="none" strike="noStrike" cap="none" normalizeH="0" baseline="0" dirty="0">
              <a:ln>
                <a:noFill/>
              </a:ln>
              <a:solidFill>
                <a:schemeClr val="tx1"/>
              </a:solidFill>
              <a:effectLst/>
              <a:latin typeface="Arial" panose="020B0604020202020204" pitchFamily="34" charset="0"/>
            </a:endParaRPr>
          </a:p>
        </p:txBody>
      </p:sp>
      <p:sp>
        <p:nvSpPr>
          <p:cNvPr id="17" name="Rectangle 8">
            <a:extLst>
              <a:ext uri="{FF2B5EF4-FFF2-40B4-BE49-F238E27FC236}">
                <a16:creationId xmlns:a16="http://schemas.microsoft.com/office/drawing/2014/main" id="{D8105219-AB26-4BC3-A089-A2BE0C22A7FD}"/>
              </a:ext>
            </a:extLst>
          </p:cNvPr>
          <p:cNvSpPr>
            <a:spLocks noChangeArrowheads="1"/>
          </p:cNvSpPr>
          <p:nvPr/>
        </p:nvSpPr>
        <p:spPr bwMode="auto">
          <a:xfrm>
            <a:off x="1071843" y="3979628"/>
            <a:ext cx="7000314" cy="615553"/>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a:ln>
                  <a:noFill/>
                </a:ln>
                <a:solidFill>
                  <a:srgbClr val="37474F"/>
                </a:solidFill>
                <a:effectLst/>
                <a:latin typeface="Roboto Mono"/>
              </a:rPr>
              <a:t>android:text="@{@string/nameFormat(firstName, lastName)}"</a:t>
            </a:r>
            <a:br>
              <a:rPr kumimoji="0" lang="ru-RU" altLang="ru-RU" sz="2000" b="0" i="0" u="none" strike="noStrike" cap="none" normalizeH="0" baseline="0">
                <a:ln>
                  <a:noFill/>
                </a:ln>
                <a:solidFill>
                  <a:srgbClr val="37474F"/>
                </a:solidFill>
                <a:effectLst/>
                <a:latin typeface="Roboto Mono"/>
              </a:rPr>
            </a:br>
            <a:r>
              <a:rPr kumimoji="0" lang="ru-RU" altLang="ru-RU" sz="2000" b="0" i="0" u="none" strike="noStrike" cap="none" normalizeH="0" baseline="0">
                <a:ln>
                  <a:noFill/>
                </a:ln>
                <a:solidFill>
                  <a:srgbClr val="37474F"/>
                </a:solidFill>
                <a:effectLst/>
                <a:latin typeface="Roboto Mono"/>
              </a:rPr>
              <a:t>android:text="@{@plurals/banana(bananaCount)}"</a:t>
            </a:r>
            <a:r>
              <a:rPr kumimoji="0" lang="ru-RU" altLang="ru-RU" sz="1400" b="0" i="0" u="none" strike="noStrike" cap="none" normalizeH="0" baseline="0">
                <a:ln>
                  <a:noFill/>
                </a:ln>
                <a:solidFill>
                  <a:schemeClr val="tx1"/>
                </a:solidFill>
                <a:effectLst/>
              </a:rPr>
              <a:t> </a:t>
            </a:r>
            <a:endParaRPr kumimoji="0" lang="ru-RU" altLang="ru-RU" sz="4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0442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 language: </a:t>
            </a:r>
            <a:r>
              <a:rPr lang="ru-RU" dirty="0"/>
              <a:t>обработка событий</a:t>
            </a:r>
            <a:endParaRPr lang="en-US" dirty="0"/>
          </a:p>
        </p:txBody>
      </p:sp>
      <p:sp>
        <p:nvSpPr>
          <p:cNvPr id="4" name="Date Placeholder 3"/>
          <p:cNvSpPr>
            <a:spLocks noGrp="1"/>
          </p:cNvSpPr>
          <p:nvPr>
            <p:ph type="dt" sz="half" idx="10"/>
          </p:nvPr>
        </p:nvSpPr>
        <p:spPr/>
        <p:txBody>
          <a:bodyPr/>
          <a:lstStyle/>
          <a:p>
            <a:pPr>
              <a:defRPr/>
            </a:pPr>
            <a:r>
              <a:rPr lang="ru-RU"/>
              <a:t>26.09.2019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24</a:t>
            </a:fld>
            <a:endParaRPr lang="en-US"/>
          </a:p>
        </p:txBody>
      </p:sp>
      <p:sp>
        <p:nvSpPr>
          <p:cNvPr id="13" name="Rectangle 4">
            <a:extLst>
              <a:ext uri="{FF2B5EF4-FFF2-40B4-BE49-F238E27FC236}">
                <a16:creationId xmlns:a16="http://schemas.microsoft.com/office/drawing/2014/main" id="{CCF71716-6FF7-4626-8EA1-742793E9E585}"/>
              </a:ext>
            </a:extLst>
          </p:cNvPr>
          <p:cNvSpPr>
            <a:spLocks noChangeArrowheads="1"/>
          </p:cNvSpPr>
          <p:nvPr/>
        </p:nvSpPr>
        <p:spPr bwMode="auto">
          <a:xfrm>
            <a:off x="1902095" y="5999205"/>
            <a:ext cx="5492209"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hangingPunct="0"/>
            <a:r>
              <a:rPr lang="en-US" altLang="ru-RU" sz="1050" dirty="0">
                <a:latin typeface="Roboto Mono"/>
                <a:hlinkClick r:id="rId2"/>
              </a:rPr>
              <a:t>https://developer.android.com/topic/libraries/data-binding/expressions#event_handling</a:t>
            </a:r>
            <a:r>
              <a:rPr lang="ru-RU" altLang="ru-RU" sz="1050" dirty="0">
                <a:latin typeface="Roboto Mono"/>
              </a:rPr>
              <a:t> </a:t>
            </a:r>
            <a:endParaRPr kumimoji="0" lang="ru-RU" altLang="ru-RU" sz="20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64DAD197-DF1B-4F4B-BD07-744154C0F734}"/>
              </a:ext>
            </a:extLst>
          </p:cNvPr>
          <p:cNvSpPr>
            <a:spLocks noGrp="1" noChangeArrowheads="1"/>
          </p:cNvSpPr>
          <p:nvPr>
            <p:ph idx="1"/>
          </p:nvPr>
        </p:nvSpPr>
        <p:spPr bwMode="auto">
          <a:xfrm>
            <a:off x="339327" y="1933775"/>
            <a:ext cx="8617744" cy="553998"/>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dirty="0">
                <a:ln>
                  <a:noFill/>
                </a:ln>
                <a:solidFill>
                  <a:srgbClr val="3B78E7"/>
                </a:solidFill>
                <a:effectLst/>
                <a:latin typeface="Roboto Mono"/>
              </a:rPr>
              <a:t>&lt;</a:t>
            </a:r>
            <a:r>
              <a:rPr kumimoji="0" lang="ru-RU" altLang="ru-RU" sz="1800" b="0" i="0" u="none" strike="noStrike" cap="none" normalizeH="0" baseline="0" dirty="0" err="1">
                <a:ln>
                  <a:noFill/>
                </a:ln>
                <a:solidFill>
                  <a:srgbClr val="3B78E7"/>
                </a:solidFill>
                <a:effectLst/>
                <a:latin typeface="Roboto Mono"/>
              </a:rPr>
              <a:t>Button</a:t>
            </a:r>
            <a:r>
              <a:rPr kumimoji="0" lang="ru-RU" altLang="ru-RU" sz="1800" b="0" i="0" u="none" strike="noStrike" cap="none" normalizeH="0" baseline="0" dirty="0">
                <a:ln>
                  <a:noFill/>
                </a:ln>
                <a:solidFill>
                  <a:srgbClr val="37474F"/>
                </a:solidFill>
                <a:effectLst/>
                <a:latin typeface="Roboto Mono"/>
              </a:rPr>
              <a:t> </a:t>
            </a:r>
            <a:r>
              <a:rPr kumimoji="0" lang="ru-RU" altLang="ru-RU" sz="1800" b="0" i="0" u="none" strike="noStrike" cap="none" normalizeH="0" baseline="0" dirty="0" err="1">
                <a:ln>
                  <a:noFill/>
                </a:ln>
                <a:solidFill>
                  <a:srgbClr val="9C27B0"/>
                </a:solidFill>
                <a:effectLst/>
                <a:latin typeface="Roboto Mono"/>
              </a:rPr>
              <a:t>android:layout_width</a:t>
            </a:r>
            <a:r>
              <a:rPr kumimoji="0" lang="ru-RU" altLang="ru-RU" sz="1800" b="0" i="0" u="none" strike="noStrike" cap="none" normalizeH="0" baseline="0" dirty="0">
                <a:ln>
                  <a:noFill/>
                </a:ln>
                <a:solidFill>
                  <a:srgbClr val="37474F"/>
                </a:solidFill>
                <a:effectLst/>
                <a:latin typeface="Roboto Mono"/>
              </a:rPr>
              <a:t>=</a:t>
            </a:r>
            <a:r>
              <a:rPr kumimoji="0" lang="ru-RU" altLang="ru-RU" sz="1800" b="0" i="0" u="none" strike="noStrike" cap="none" normalizeH="0" baseline="0" dirty="0">
                <a:ln>
                  <a:noFill/>
                </a:ln>
                <a:solidFill>
                  <a:srgbClr val="0D904F"/>
                </a:solidFill>
                <a:effectLst/>
                <a:latin typeface="Roboto Mono"/>
              </a:rPr>
              <a:t>"</a:t>
            </a:r>
            <a:r>
              <a:rPr kumimoji="0" lang="ru-RU" altLang="ru-RU" sz="1800" b="0" i="0" u="none" strike="noStrike" cap="none" normalizeH="0" baseline="0" dirty="0" err="1">
                <a:ln>
                  <a:noFill/>
                </a:ln>
                <a:solidFill>
                  <a:srgbClr val="0D904F"/>
                </a:solidFill>
                <a:effectLst/>
                <a:latin typeface="Roboto Mono"/>
              </a:rPr>
              <a:t>wrap_content</a:t>
            </a:r>
            <a:r>
              <a:rPr kumimoji="0" lang="ru-RU" altLang="ru-RU" sz="1800" b="0" i="0" u="none" strike="noStrike" cap="none" normalizeH="0" baseline="0" dirty="0">
                <a:ln>
                  <a:noFill/>
                </a:ln>
                <a:solidFill>
                  <a:srgbClr val="0D904F"/>
                </a:solidFill>
                <a:effectLst/>
                <a:latin typeface="Roboto Mono"/>
              </a:rPr>
              <a:t>"</a:t>
            </a:r>
            <a:r>
              <a:rPr kumimoji="0" lang="ru-RU" altLang="ru-RU" sz="1800" b="0" i="0" u="none" strike="noStrike" cap="none" normalizeH="0" baseline="0" dirty="0">
                <a:ln>
                  <a:noFill/>
                </a:ln>
                <a:solidFill>
                  <a:srgbClr val="37474F"/>
                </a:solidFill>
                <a:effectLst/>
                <a:latin typeface="Roboto Mono"/>
              </a:rPr>
              <a:t> </a:t>
            </a:r>
            <a:r>
              <a:rPr kumimoji="0" lang="ru-RU" altLang="ru-RU" sz="1800" b="0" i="0" u="none" strike="noStrike" cap="none" normalizeH="0" baseline="0" dirty="0" err="1">
                <a:ln>
                  <a:noFill/>
                </a:ln>
                <a:solidFill>
                  <a:srgbClr val="9C27B0"/>
                </a:solidFill>
                <a:effectLst/>
                <a:latin typeface="Roboto Mono"/>
              </a:rPr>
              <a:t>android:layout_height</a:t>
            </a:r>
            <a:r>
              <a:rPr kumimoji="0" lang="ru-RU" altLang="ru-RU" sz="1800" b="0" i="0" u="none" strike="noStrike" cap="none" normalizeH="0" baseline="0" dirty="0">
                <a:ln>
                  <a:noFill/>
                </a:ln>
                <a:solidFill>
                  <a:srgbClr val="37474F"/>
                </a:solidFill>
                <a:effectLst/>
                <a:latin typeface="Roboto Mono"/>
              </a:rPr>
              <a:t>=</a:t>
            </a:r>
            <a:r>
              <a:rPr kumimoji="0" lang="ru-RU" altLang="ru-RU" sz="1800" b="0" i="0" u="none" strike="noStrike" cap="none" normalizeH="0" baseline="0" dirty="0">
                <a:ln>
                  <a:noFill/>
                </a:ln>
                <a:solidFill>
                  <a:srgbClr val="0D904F"/>
                </a:solidFill>
                <a:effectLst/>
                <a:latin typeface="Roboto Mono"/>
              </a:rPr>
              <a:t>"</a:t>
            </a:r>
            <a:r>
              <a:rPr kumimoji="0" lang="ru-RU" altLang="ru-RU" sz="1800" b="0" i="0" u="none" strike="noStrike" cap="none" normalizeH="0" baseline="0" dirty="0" err="1">
                <a:ln>
                  <a:noFill/>
                </a:ln>
                <a:solidFill>
                  <a:srgbClr val="0D904F"/>
                </a:solidFill>
                <a:effectLst/>
                <a:latin typeface="Roboto Mono"/>
              </a:rPr>
              <a:t>wrap_content</a:t>
            </a:r>
            <a:r>
              <a:rPr kumimoji="0" lang="ru-RU" altLang="ru-RU" sz="1800" b="0" i="0" u="none" strike="noStrike" cap="none" normalizeH="0" baseline="0" dirty="0">
                <a:ln>
                  <a:noFill/>
                </a:ln>
                <a:solidFill>
                  <a:srgbClr val="0D904F"/>
                </a:solidFill>
                <a:effectLst/>
                <a:latin typeface="Roboto Mono"/>
              </a:rPr>
              <a:t>"</a:t>
            </a:r>
            <a:br>
              <a:rPr kumimoji="0" lang="ru-RU" altLang="ru-RU" sz="1800" b="0" i="0" u="none" strike="noStrike" cap="none" normalizeH="0" baseline="0" dirty="0">
                <a:ln>
                  <a:noFill/>
                </a:ln>
                <a:solidFill>
                  <a:srgbClr val="37474F"/>
                </a:solidFill>
                <a:effectLst/>
                <a:latin typeface="Roboto Mono"/>
              </a:rPr>
            </a:br>
            <a:r>
              <a:rPr kumimoji="0" lang="ru-RU" altLang="ru-RU" sz="1800" b="0" i="0" u="none" strike="noStrike" cap="none" normalizeH="0" baseline="0" dirty="0">
                <a:ln>
                  <a:noFill/>
                </a:ln>
                <a:solidFill>
                  <a:srgbClr val="37474F"/>
                </a:solidFill>
                <a:effectLst/>
                <a:latin typeface="Roboto Mono"/>
              </a:rPr>
              <a:t>        </a:t>
            </a:r>
            <a:r>
              <a:rPr kumimoji="0" lang="ru-RU" altLang="ru-RU" sz="1800" b="0" i="0" u="none" strike="noStrike" cap="none" normalizeH="0" baseline="0" dirty="0" err="1">
                <a:ln>
                  <a:noFill/>
                </a:ln>
                <a:solidFill>
                  <a:srgbClr val="9C27B0"/>
                </a:solidFill>
                <a:effectLst/>
                <a:latin typeface="Roboto Mono"/>
              </a:rPr>
              <a:t>android:onClick</a:t>
            </a:r>
            <a:r>
              <a:rPr kumimoji="0" lang="ru-RU" altLang="ru-RU" sz="1800" b="0" i="0" u="none" strike="noStrike" cap="none" normalizeH="0" baseline="0" dirty="0">
                <a:ln>
                  <a:noFill/>
                </a:ln>
                <a:solidFill>
                  <a:srgbClr val="37474F"/>
                </a:solidFill>
                <a:effectLst/>
                <a:latin typeface="Roboto Mono"/>
              </a:rPr>
              <a:t>=</a:t>
            </a:r>
            <a:r>
              <a:rPr kumimoji="0" lang="ru-RU" altLang="ru-RU" sz="1800" b="0" i="0" u="none" strike="noStrike" cap="none" normalizeH="0" baseline="0" dirty="0">
                <a:ln>
                  <a:noFill/>
                </a:ln>
                <a:solidFill>
                  <a:srgbClr val="0D904F"/>
                </a:solidFill>
                <a:effectLst/>
                <a:latin typeface="Roboto Mono"/>
              </a:rPr>
              <a:t>"@{() -&gt;</a:t>
            </a:r>
            <a:r>
              <a:rPr kumimoji="0" lang="ru-RU" altLang="ru-RU" sz="1800" b="0" i="0" u="none" strike="noStrike" cap="none" normalizeH="0" baseline="0" dirty="0">
                <a:ln>
                  <a:noFill/>
                </a:ln>
                <a:solidFill>
                  <a:srgbClr val="37474F"/>
                </a:solidFill>
                <a:effectLst/>
                <a:latin typeface="Roboto Mono"/>
              </a:rPr>
              <a:t> </a:t>
            </a:r>
            <a:r>
              <a:rPr kumimoji="0" lang="ru-RU" altLang="ru-RU" sz="1800" b="0" i="0" u="none" strike="noStrike" cap="none" normalizeH="0" baseline="0" dirty="0" err="1">
                <a:ln>
                  <a:noFill/>
                </a:ln>
                <a:solidFill>
                  <a:srgbClr val="37474F"/>
                </a:solidFill>
                <a:effectLst/>
                <a:latin typeface="Roboto Mono"/>
              </a:rPr>
              <a:t>presenter.onSaveClick</a:t>
            </a:r>
            <a:r>
              <a:rPr kumimoji="0" lang="ru-RU" altLang="ru-RU" sz="1800" b="0" i="0" u="none" strike="noStrike" cap="none" normalizeH="0" baseline="0" dirty="0">
                <a:ln>
                  <a:noFill/>
                </a:ln>
                <a:solidFill>
                  <a:srgbClr val="37474F"/>
                </a:solidFill>
                <a:effectLst/>
                <a:latin typeface="Roboto Mono"/>
              </a:rPr>
              <a:t>(</a:t>
            </a:r>
            <a:r>
              <a:rPr kumimoji="0" lang="ru-RU" altLang="ru-RU" sz="1800" b="0" i="0" u="none" strike="noStrike" cap="none" normalizeH="0" baseline="0" dirty="0" err="1">
                <a:ln>
                  <a:noFill/>
                </a:ln>
                <a:solidFill>
                  <a:srgbClr val="37474F"/>
                </a:solidFill>
                <a:effectLst/>
                <a:latin typeface="Roboto Mono"/>
              </a:rPr>
              <a:t>task</a:t>
            </a:r>
            <a:r>
              <a:rPr kumimoji="0" lang="ru-RU" altLang="ru-RU" sz="1800" b="0" i="0" u="none" strike="noStrike" cap="none" normalizeH="0" baseline="0" dirty="0">
                <a:ln>
                  <a:noFill/>
                </a:ln>
                <a:solidFill>
                  <a:srgbClr val="37474F"/>
                </a:solidFill>
                <a:effectLst/>
                <a:latin typeface="Roboto Mono"/>
              </a:rPr>
              <a:t>)}" /&gt;</a:t>
            </a:r>
            <a:r>
              <a:rPr kumimoji="0" lang="ru-RU" altLang="ru-RU" sz="1200" b="0" i="0" u="none" strike="noStrike" cap="none" normalizeH="0" baseline="0" dirty="0">
                <a:ln>
                  <a:noFill/>
                </a:ln>
                <a:solidFill>
                  <a:schemeClr val="tx1"/>
                </a:solidFill>
                <a:effectLst/>
              </a:rPr>
              <a:t> </a:t>
            </a:r>
            <a:endParaRPr kumimoji="0" lang="ru-RU" altLang="ru-RU" sz="4000" b="0" i="0" u="none" strike="noStrike" cap="none" normalizeH="0" baseline="0" dirty="0">
              <a:ln>
                <a:noFill/>
              </a:ln>
              <a:solidFill>
                <a:schemeClr val="tx1"/>
              </a:solidFill>
              <a:effectLst/>
              <a:latin typeface="Arial" panose="020B0604020202020204" pitchFamily="34" charset="0"/>
            </a:endParaRPr>
          </a:p>
        </p:txBody>
      </p:sp>
      <p:sp>
        <p:nvSpPr>
          <p:cNvPr id="17" name="Rectangle 6">
            <a:extLst>
              <a:ext uri="{FF2B5EF4-FFF2-40B4-BE49-F238E27FC236}">
                <a16:creationId xmlns:a16="http://schemas.microsoft.com/office/drawing/2014/main" id="{5545E4A3-7B44-4049-B25C-8084DE1FD77A}"/>
              </a:ext>
            </a:extLst>
          </p:cNvPr>
          <p:cNvSpPr>
            <a:spLocks noChangeArrowheads="1"/>
          </p:cNvSpPr>
          <p:nvPr/>
        </p:nvSpPr>
        <p:spPr bwMode="auto">
          <a:xfrm>
            <a:off x="70768" y="3233919"/>
            <a:ext cx="9002464" cy="830997"/>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3B78E7"/>
                </a:solidFill>
                <a:effectLst/>
                <a:latin typeface="Roboto Mono"/>
              </a:rPr>
              <a:t>&lt;</a:t>
            </a:r>
            <a:r>
              <a:rPr kumimoji="0" lang="ru-RU" altLang="ru-RU" b="0" i="0" u="none" strike="noStrike" cap="none" normalizeH="0" baseline="0" dirty="0" err="1">
                <a:ln>
                  <a:noFill/>
                </a:ln>
                <a:solidFill>
                  <a:srgbClr val="3B78E7"/>
                </a:solidFill>
                <a:effectLst/>
                <a:latin typeface="Roboto Mono"/>
              </a:rPr>
              <a:t>CheckBox</a:t>
            </a:r>
            <a:r>
              <a:rPr kumimoji="0" lang="ru-RU" altLang="ru-RU" b="0" i="0" u="none" strike="noStrike" cap="none" normalizeH="0" baseline="0" dirty="0">
                <a:ln>
                  <a:noFill/>
                </a:ln>
                <a:solidFill>
                  <a:srgbClr val="37474F"/>
                </a:solidFill>
                <a:effectLst/>
                <a:latin typeface="Roboto Mono"/>
              </a:rPr>
              <a:t> </a:t>
            </a:r>
            <a:r>
              <a:rPr kumimoji="0" lang="ru-RU" altLang="ru-RU" b="0" i="0" u="none" strike="noStrike" cap="none" normalizeH="0" baseline="0" dirty="0" err="1">
                <a:ln>
                  <a:noFill/>
                </a:ln>
                <a:solidFill>
                  <a:srgbClr val="9C27B0"/>
                </a:solidFill>
                <a:effectLst/>
                <a:latin typeface="Roboto Mono"/>
              </a:rPr>
              <a:t>android:layout_width</a:t>
            </a:r>
            <a:r>
              <a:rPr kumimoji="0" lang="ru-RU" altLang="ru-RU" b="0" i="0" u="none" strike="noStrike" cap="none" normalizeH="0" baseline="0" dirty="0">
                <a:ln>
                  <a:noFill/>
                </a:ln>
                <a:solidFill>
                  <a:srgbClr val="37474F"/>
                </a:solidFill>
                <a:effectLst/>
                <a:latin typeface="Roboto Mono"/>
              </a:rPr>
              <a:t>=</a:t>
            </a:r>
            <a:r>
              <a:rPr kumimoji="0" lang="ru-RU" altLang="ru-RU" b="0" i="0" u="none" strike="noStrike" cap="none" normalizeH="0" baseline="0" dirty="0">
                <a:ln>
                  <a:noFill/>
                </a:ln>
                <a:solidFill>
                  <a:srgbClr val="0D904F"/>
                </a:solidFill>
                <a:effectLst/>
                <a:latin typeface="Roboto Mono"/>
              </a:rPr>
              <a:t>"</a:t>
            </a:r>
            <a:r>
              <a:rPr kumimoji="0" lang="ru-RU" altLang="ru-RU" b="0" i="0" u="none" strike="noStrike" cap="none" normalizeH="0" baseline="0" dirty="0" err="1">
                <a:ln>
                  <a:noFill/>
                </a:ln>
                <a:solidFill>
                  <a:srgbClr val="0D904F"/>
                </a:solidFill>
                <a:effectLst/>
                <a:latin typeface="Roboto Mono"/>
              </a:rPr>
              <a:t>wrap_content</a:t>
            </a:r>
            <a:r>
              <a:rPr kumimoji="0" lang="ru-RU" altLang="ru-RU" b="0" i="0" u="none" strike="noStrike" cap="none" normalizeH="0" baseline="0" dirty="0">
                <a:ln>
                  <a:noFill/>
                </a:ln>
                <a:solidFill>
                  <a:srgbClr val="0D904F"/>
                </a:solidFill>
                <a:effectLst/>
                <a:latin typeface="Roboto Mono"/>
              </a:rPr>
              <a:t>"</a:t>
            </a:r>
            <a:r>
              <a:rPr kumimoji="0" lang="ru-RU" altLang="ru-RU" b="0" i="0" u="none" strike="noStrike" cap="none" normalizeH="0" baseline="0" dirty="0">
                <a:ln>
                  <a:noFill/>
                </a:ln>
                <a:solidFill>
                  <a:srgbClr val="37474F"/>
                </a:solidFill>
                <a:effectLst/>
                <a:latin typeface="Roboto Mono"/>
              </a:rPr>
              <a:t> </a:t>
            </a:r>
            <a:r>
              <a:rPr kumimoji="0" lang="ru-RU" altLang="ru-RU" b="0" i="0" u="none" strike="noStrike" cap="none" normalizeH="0" baseline="0" dirty="0" err="1">
                <a:ln>
                  <a:noFill/>
                </a:ln>
                <a:solidFill>
                  <a:srgbClr val="9C27B0"/>
                </a:solidFill>
                <a:effectLst/>
                <a:latin typeface="Roboto Mono"/>
              </a:rPr>
              <a:t>android:layout_height</a:t>
            </a:r>
            <a:r>
              <a:rPr kumimoji="0" lang="ru-RU" altLang="ru-RU" b="0" i="0" u="none" strike="noStrike" cap="none" normalizeH="0" baseline="0" dirty="0">
                <a:ln>
                  <a:noFill/>
                </a:ln>
                <a:solidFill>
                  <a:srgbClr val="37474F"/>
                </a:solidFill>
                <a:effectLst/>
                <a:latin typeface="Roboto Mono"/>
              </a:rPr>
              <a:t>=</a:t>
            </a:r>
            <a:r>
              <a:rPr kumimoji="0" lang="ru-RU" altLang="ru-RU" b="0" i="0" u="none" strike="noStrike" cap="none" normalizeH="0" baseline="0" dirty="0">
                <a:ln>
                  <a:noFill/>
                </a:ln>
                <a:solidFill>
                  <a:srgbClr val="0D904F"/>
                </a:solidFill>
                <a:effectLst/>
                <a:latin typeface="Roboto Mono"/>
              </a:rPr>
              <a:t>"</a:t>
            </a:r>
            <a:r>
              <a:rPr kumimoji="0" lang="ru-RU" altLang="ru-RU" b="0" i="0" u="none" strike="noStrike" cap="none" normalizeH="0" baseline="0" dirty="0" err="1">
                <a:ln>
                  <a:noFill/>
                </a:ln>
                <a:solidFill>
                  <a:srgbClr val="0D904F"/>
                </a:solidFill>
                <a:effectLst/>
                <a:latin typeface="Roboto Mono"/>
              </a:rPr>
              <a:t>wrap_content</a:t>
            </a:r>
            <a:r>
              <a:rPr kumimoji="0" lang="ru-RU" altLang="ru-RU" b="0" i="0" u="none" strike="noStrike" cap="none" normalizeH="0" baseline="0" dirty="0">
                <a:ln>
                  <a:noFill/>
                </a:ln>
                <a:solidFill>
                  <a:srgbClr val="0D904F"/>
                </a:solidFill>
                <a:effectLst/>
                <a:latin typeface="Roboto Mono"/>
              </a:rPr>
              <a:t>"</a:t>
            </a:r>
            <a:br>
              <a:rPr kumimoji="0" lang="ru-RU" altLang="ru-RU" b="0" i="0" u="none" strike="noStrike" cap="none" normalizeH="0" baseline="0" dirty="0">
                <a:ln>
                  <a:noFill/>
                </a:ln>
                <a:solidFill>
                  <a:srgbClr val="37474F"/>
                </a:solidFill>
                <a:effectLst/>
                <a:latin typeface="Roboto Mono"/>
              </a:rPr>
            </a:br>
            <a:r>
              <a:rPr kumimoji="0" lang="ru-RU" altLang="ru-RU" b="0" i="0" u="none" strike="noStrike" cap="none" normalizeH="0" baseline="0" dirty="0">
                <a:ln>
                  <a:noFill/>
                </a:ln>
                <a:solidFill>
                  <a:srgbClr val="37474F"/>
                </a:solidFill>
                <a:effectLst/>
                <a:latin typeface="Roboto Mono"/>
              </a:rPr>
              <a:t>      </a:t>
            </a:r>
            <a:r>
              <a:rPr kumimoji="0" lang="ru-RU" altLang="ru-RU" b="0" i="0" u="none" strike="noStrike" cap="none" normalizeH="0" baseline="0" dirty="0" err="1">
                <a:ln>
                  <a:noFill/>
                </a:ln>
                <a:solidFill>
                  <a:srgbClr val="9C27B0"/>
                </a:solidFill>
                <a:effectLst/>
                <a:latin typeface="Roboto Mono"/>
              </a:rPr>
              <a:t>android:onCheckedChanged</a:t>
            </a:r>
            <a:r>
              <a:rPr kumimoji="0" lang="ru-RU" altLang="ru-RU" b="0" i="0" u="none" strike="noStrike" cap="none" normalizeH="0" baseline="0" dirty="0">
                <a:ln>
                  <a:noFill/>
                </a:ln>
                <a:solidFill>
                  <a:srgbClr val="37474F"/>
                </a:solidFill>
                <a:effectLst/>
                <a:latin typeface="Roboto Mono"/>
              </a:rPr>
              <a:t>=</a:t>
            </a:r>
          </a:p>
          <a:p>
            <a:pPr marL="0" marR="0" lvl="0" indent="0" algn="l" defTabSz="914400" rtl="0" eaLnBrk="0" fontAlgn="base" latinLnBrk="0" hangingPunct="0">
              <a:lnSpc>
                <a:spcPct val="100000"/>
              </a:lnSpc>
              <a:spcBef>
                <a:spcPct val="0"/>
              </a:spcBef>
              <a:spcAft>
                <a:spcPct val="0"/>
              </a:spcAft>
              <a:buClrTx/>
              <a:buSzTx/>
              <a:buFontTx/>
              <a:buNone/>
              <a:tabLst/>
            </a:pPr>
            <a:r>
              <a:rPr lang="ru-RU" altLang="ru-RU" dirty="0">
                <a:solidFill>
                  <a:srgbClr val="37474F"/>
                </a:solidFill>
                <a:latin typeface="Roboto Mono"/>
              </a:rPr>
              <a:t>                  </a:t>
            </a:r>
            <a:r>
              <a:rPr kumimoji="0" lang="ru-RU" altLang="ru-RU" b="0" i="0" u="none" strike="noStrike" cap="none" normalizeH="0" baseline="0" dirty="0">
                <a:ln>
                  <a:noFill/>
                </a:ln>
                <a:solidFill>
                  <a:srgbClr val="0D904F"/>
                </a:solidFill>
                <a:effectLst/>
                <a:latin typeface="Roboto Mono"/>
              </a:rPr>
              <a:t>"@{(</a:t>
            </a:r>
            <a:r>
              <a:rPr kumimoji="0" lang="ru-RU" altLang="ru-RU" b="0" i="0" u="none" strike="noStrike" cap="none" normalizeH="0" baseline="0" dirty="0" err="1">
                <a:ln>
                  <a:noFill/>
                </a:ln>
                <a:solidFill>
                  <a:srgbClr val="0D904F"/>
                </a:solidFill>
                <a:effectLst/>
                <a:latin typeface="Roboto Mono"/>
              </a:rPr>
              <a:t>cb</a:t>
            </a:r>
            <a:r>
              <a:rPr kumimoji="0" lang="ru-RU" altLang="ru-RU" b="0" i="0" u="none" strike="noStrike" cap="none" normalizeH="0" baseline="0" dirty="0">
                <a:ln>
                  <a:noFill/>
                </a:ln>
                <a:solidFill>
                  <a:srgbClr val="0D904F"/>
                </a:solidFill>
                <a:effectLst/>
                <a:latin typeface="Roboto Mono"/>
              </a:rPr>
              <a:t>, </a:t>
            </a:r>
            <a:r>
              <a:rPr kumimoji="0" lang="ru-RU" altLang="ru-RU" b="0" i="0" u="none" strike="noStrike" cap="none" normalizeH="0" baseline="0" dirty="0" err="1">
                <a:ln>
                  <a:noFill/>
                </a:ln>
                <a:solidFill>
                  <a:srgbClr val="0D904F"/>
                </a:solidFill>
                <a:effectLst/>
                <a:latin typeface="Roboto Mono"/>
              </a:rPr>
              <a:t>isChecked</a:t>
            </a:r>
            <a:r>
              <a:rPr kumimoji="0" lang="ru-RU" altLang="ru-RU" b="0" i="0" u="none" strike="noStrike" cap="none" normalizeH="0" baseline="0" dirty="0">
                <a:ln>
                  <a:noFill/>
                </a:ln>
                <a:solidFill>
                  <a:srgbClr val="0D904F"/>
                </a:solidFill>
                <a:effectLst/>
                <a:latin typeface="Roboto Mono"/>
              </a:rPr>
              <a:t>) -&gt;</a:t>
            </a:r>
            <a:r>
              <a:rPr kumimoji="0" lang="ru-RU" altLang="ru-RU" b="0" i="0" u="none" strike="noStrike" cap="none" normalizeH="0" baseline="0" dirty="0">
                <a:ln>
                  <a:noFill/>
                </a:ln>
                <a:solidFill>
                  <a:srgbClr val="37474F"/>
                </a:solidFill>
                <a:effectLst/>
                <a:latin typeface="Roboto Mono"/>
              </a:rPr>
              <a:t> </a:t>
            </a:r>
            <a:r>
              <a:rPr kumimoji="0" lang="ru-RU" altLang="ru-RU" b="0" i="0" u="none" strike="noStrike" cap="none" normalizeH="0" baseline="0" dirty="0" err="1">
                <a:ln>
                  <a:noFill/>
                </a:ln>
                <a:solidFill>
                  <a:srgbClr val="37474F"/>
                </a:solidFill>
                <a:effectLst/>
                <a:latin typeface="Roboto Mono"/>
              </a:rPr>
              <a:t>presenter.completeChanged</a:t>
            </a:r>
            <a:r>
              <a:rPr kumimoji="0" lang="ru-RU" altLang="ru-RU" b="0" i="0" u="none" strike="noStrike" cap="none" normalizeH="0" baseline="0" dirty="0">
                <a:ln>
                  <a:noFill/>
                </a:ln>
                <a:solidFill>
                  <a:srgbClr val="37474F"/>
                </a:solidFill>
                <a:effectLst/>
                <a:latin typeface="Roboto Mono"/>
              </a:rPr>
              <a:t>(</a:t>
            </a:r>
            <a:r>
              <a:rPr kumimoji="0" lang="ru-RU" altLang="ru-RU" b="0" i="0" u="none" strike="noStrike" cap="none" normalizeH="0" baseline="0" dirty="0" err="1">
                <a:ln>
                  <a:noFill/>
                </a:ln>
                <a:solidFill>
                  <a:srgbClr val="37474F"/>
                </a:solidFill>
                <a:effectLst/>
                <a:latin typeface="Roboto Mono"/>
              </a:rPr>
              <a:t>task</a:t>
            </a:r>
            <a:r>
              <a:rPr kumimoji="0" lang="ru-RU" altLang="ru-RU" b="0" i="0" u="none" strike="noStrike" cap="none" normalizeH="0" baseline="0" dirty="0">
                <a:ln>
                  <a:noFill/>
                </a:ln>
                <a:solidFill>
                  <a:srgbClr val="37474F"/>
                </a:solidFill>
                <a:effectLst/>
                <a:latin typeface="Roboto Mono"/>
              </a:rPr>
              <a:t>, </a:t>
            </a:r>
            <a:r>
              <a:rPr kumimoji="0" lang="ru-RU" altLang="ru-RU" b="0" i="0" u="none" strike="noStrike" cap="none" normalizeH="0" baseline="0" dirty="0" err="1">
                <a:ln>
                  <a:noFill/>
                </a:ln>
                <a:solidFill>
                  <a:srgbClr val="37474F"/>
                </a:solidFill>
                <a:effectLst/>
                <a:latin typeface="Roboto Mono"/>
              </a:rPr>
              <a:t>isChecked</a:t>
            </a:r>
            <a:r>
              <a:rPr kumimoji="0" lang="ru-RU" altLang="ru-RU" b="0" i="0" u="none" strike="noStrike" cap="none" normalizeH="0" baseline="0" dirty="0">
                <a:ln>
                  <a:noFill/>
                </a:ln>
                <a:solidFill>
                  <a:srgbClr val="37474F"/>
                </a:solidFill>
                <a:effectLst/>
                <a:latin typeface="Roboto Mono"/>
              </a:rPr>
              <a:t>)}" /&gt;</a:t>
            </a:r>
            <a:r>
              <a:rPr kumimoji="0" lang="ru-RU" altLang="ru-RU" sz="1200" b="0" i="0" u="none" strike="noStrike" cap="none" normalizeH="0" baseline="0" dirty="0">
                <a:ln>
                  <a:noFill/>
                </a:ln>
                <a:solidFill>
                  <a:schemeClr val="tx1"/>
                </a:solidFill>
                <a:effectLst/>
              </a:rPr>
              <a:t> </a:t>
            </a:r>
            <a:endParaRPr kumimoji="0" lang="ru-RU" altLang="ru-RU"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9913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binding object</a:t>
            </a:r>
          </a:p>
        </p:txBody>
      </p:sp>
      <p:sp>
        <p:nvSpPr>
          <p:cNvPr id="4" name="Date Placeholder 3"/>
          <p:cNvSpPr>
            <a:spLocks noGrp="1"/>
          </p:cNvSpPr>
          <p:nvPr>
            <p:ph type="dt" sz="half" idx="10"/>
          </p:nvPr>
        </p:nvSpPr>
        <p:spPr/>
        <p:txBody>
          <a:bodyPr/>
          <a:lstStyle/>
          <a:p>
            <a:pPr>
              <a:defRPr/>
            </a:pPr>
            <a:r>
              <a:rPr lang="ru-RU"/>
              <a:t>26.09.2019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25</a:t>
            </a:fld>
            <a:endParaRPr lang="en-US"/>
          </a:p>
        </p:txBody>
      </p:sp>
      <p:sp>
        <p:nvSpPr>
          <p:cNvPr id="13" name="Rectangle 4">
            <a:extLst>
              <a:ext uri="{FF2B5EF4-FFF2-40B4-BE49-F238E27FC236}">
                <a16:creationId xmlns:a16="http://schemas.microsoft.com/office/drawing/2014/main" id="{CCF71716-6FF7-4626-8EA1-742793E9E585}"/>
              </a:ext>
            </a:extLst>
          </p:cNvPr>
          <p:cNvSpPr>
            <a:spLocks noChangeArrowheads="1"/>
          </p:cNvSpPr>
          <p:nvPr/>
        </p:nvSpPr>
        <p:spPr bwMode="auto">
          <a:xfrm>
            <a:off x="1902095" y="5999205"/>
            <a:ext cx="515718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hangingPunct="0"/>
            <a:r>
              <a:rPr lang="en-US" altLang="ru-RU" sz="1050" dirty="0">
                <a:latin typeface="Roboto Mono"/>
                <a:hlinkClick r:id="rId2"/>
              </a:rPr>
              <a:t>https://developer.android.com/topic/libraries/data-binding/generated-binding</a:t>
            </a:r>
            <a:r>
              <a:rPr lang="en-US" altLang="ru-RU" sz="1050" dirty="0">
                <a:latin typeface="Roboto Mono"/>
                <a:hlinkClick r:id="rId2"/>
              </a:rPr>
              <a:t>#create</a:t>
            </a:r>
            <a:r>
              <a:rPr lang="en-US" altLang="ru-RU" sz="1050" dirty="0">
                <a:latin typeface="Roboto Mono"/>
              </a:rPr>
              <a:t> </a:t>
            </a:r>
            <a:endParaRPr kumimoji="0" lang="ru-RU" altLang="ru-RU" sz="20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03ABAD4-6C46-433F-9EF2-4CCEEF0B1FCF}"/>
              </a:ext>
            </a:extLst>
          </p:cNvPr>
          <p:cNvSpPr>
            <a:spLocks noGrp="1" noChangeArrowheads="1"/>
          </p:cNvSpPr>
          <p:nvPr>
            <p:ph idx="1"/>
          </p:nvPr>
        </p:nvSpPr>
        <p:spPr bwMode="auto">
          <a:xfrm>
            <a:off x="513252" y="2659558"/>
            <a:ext cx="8269893" cy="1538883"/>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err="1">
                <a:ln>
                  <a:noFill/>
                </a:ln>
                <a:solidFill>
                  <a:srgbClr val="3B78E7"/>
                </a:solidFill>
                <a:effectLst/>
                <a:latin typeface="Roboto Mono"/>
              </a:rPr>
              <a:t>override</a:t>
            </a:r>
            <a:r>
              <a:rPr kumimoji="0" lang="ru-RU" altLang="ru-RU" sz="2000" b="0" i="0" u="none" strike="noStrike" cap="none" normalizeH="0" baseline="0" dirty="0">
                <a:ln>
                  <a:noFill/>
                </a:ln>
                <a:solidFill>
                  <a:srgbClr val="37474F"/>
                </a:solidFill>
                <a:effectLst/>
                <a:latin typeface="Roboto Mono"/>
              </a:rPr>
              <a:t> </a:t>
            </a:r>
            <a:r>
              <a:rPr kumimoji="0" lang="ru-RU" altLang="ru-RU" sz="2000" b="0" i="0" u="none" strike="noStrike" cap="none" normalizeH="0" baseline="0" dirty="0" err="1">
                <a:ln>
                  <a:noFill/>
                </a:ln>
                <a:solidFill>
                  <a:srgbClr val="3B78E7"/>
                </a:solidFill>
                <a:effectLst/>
                <a:latin typeface="Roboto Mono"/>
              </a:rPr>
              <a:t>fun</a:t>
            </a:r>
            <a:r>
              <a:rPr kumimoji="0" lang="ru-RU" altLang="ru-RU" sz="2000" b="0" i="0" u="none" strike="noStrike" cap="none" normalizeH="0" baseline="0" dirty="0">
                <a:ln>
                  <a:noFill/>
                </a:ln>
                <a:solidFill>
                  <a:srgbClr val="37474F"/>
                </a:solidFill>
                <a:effectLst/>
                <a:latin typeface="Roboto Mono"/>
              </a:rPr>
              <a:t> </a:t>
            </a:r>
            <a:r>
              <a:rPr kumimoji="0" lang="ru-RU" altLang="ru-RU" sz="2000" b="0" i="0" u="none" strike="noStrike" cap="none" normalizeH="0" baseline="0" dirty="0" err="1">
                <a:ln>
                  <a:noFill/>
                </a:ln>
                <a:solidFill>
                  <a:srgbClr val="37474F"/>
                </a:solidFill>
                <a:effectLst/>
                <a:latin typeface="Roboto Mono"/>
              </a:rPr>
              <a:t>onCreate</a:t>
            </a:r>
            <a:r>
              <a:rPr kumimoji="0" lang="ru-RU" altLang="ru-RU" sz="2000" b="0" i="0" u="none" strike="noStrike" cap="none" normalizeH="0" baseline="0" dirty="0">
                <a:ln>
                  <a:noFill/>
                </a:ln>
                <a:solidFill>
                  <a:srgbClr val="37474F"/>
                </a:solidFill>
                <a:effectLst/>
                <a:latin typeface="Roboto Mono"/>
              </a:rPr>
              <a:t>(</a:t>
            </a:r>
            <a:r>
              <a:rPr kumimoji="0" lang="ru-RU" altLang="ru-RU" sz="2000" b="0" i="0" u="none" strike="noStrike" cap="none" normalizeH="0" baseline="0" dirty="0" err="1">
                <a:ln>
                  <a:noFill/>
                </a:ln>
                <a:solidFill>
                  <a:srgbClr val="37474F"/>
                </a:solidFill>
                <a:effectLst/>
                <a:latin typeface="Roboto Mono"/>
              </a:rPr>
              <a:t>savedInstanceState</a:t>
            </a:r>
            <a:r>
              <a:rPr kumimoji="0" lang="ru-RU" altLang="ru-RU" sz="2000" b="0" i="0" u="none" strike="noStrike" cap="none" normalizeH="0" baseline="0" dirty="0">
                <a:ln>
                  <a:noFill/>
                </a:ln>
                <a:solidFill>
                  <a:srgbClr val="37474F"/>
                </a:solidFill>
                <a:effectLst/>
                <a:latin typeface="Roboto Mono"/>
              </a:rPr>
              <a:t>: </a:t>
            </a:r>
            <a:r>
              <a:rPr kumimoji="0" lang="ru-RU" altLang="ru-RU" sz="2000" b="0" i="0" u="none" strike="noStrike" cap="none" normalizeH="0" baseline="0" dirty="0" err="1">
                <a:ln>
                  <a:noFill/>
                </a:ln>
                <a:solidFill>
                  <a:srgbClr val="9C27B0"/>
                </a:solidFill>
                <a:effectLst/>
                <a:latin typeface="Roboto Mono"/>
              </a:rPr>
              <a:t>Bundle</a:t>
            </a:r>
            <a:r>
              <a:rPr kumimoji="0" lang="ru-RU" altLang="ru-RU" sz="2000" b="0" i="0" u="none" strike="noStrike" cap="none" normalizeH="0" baseline="0" dirty="0">
                <a:ln>
                  <a:noFill/>
                </a:ln>
                <a:solidFill>
                  <a:srgbClr val="37474F"/>
                </a:solidFill>
                <a:effectLst/>
                <a:latin typeface="Roboto Mono"/>
              </a:rPr>
              <a:t>?) {</a:t>
            </a:r>
            <a:br>
              <a:rPr kumimoji="0" lang="ru-RU" altLang="ru-RU" sz="2000" b="0" i="0" u="none" strike="noStrike" cap="none" normalizeH="0" baseline="0" dirty="0">
                <a:ln>
                  <a:noFill/>
                </a:ln>
                <a:solidFill>
                  <a:srgbClr val="37474F"/>
                </a:solidFill>
                <a:effectLst/>
                <a:latin typeface="Roboto Mono"/>
              </a:rPr>
            </a:br>
            <a:r>
              <a:rPr kumimoji="0" lang="ru-RU" altLang="ru-RU" sz="2000" b="0" i="0" u="none" strike="noStrike" cap="none" normalizeH="0" baseline="0" dirty="0">
                <a:ln>
                  <a:noFill/>
                </a:ln>
                <a:solidFill>
                  <a:srgbClr val="37474F"/>
                </a:solidFill>
                <a:effectLst/>
                <a:latin typeface="Roboto Mono"/>
              </a:rPr>
              <a:t>    </a:t>
            </a:r>
            <a:r>
              <a:rPr kumimoji="0" lang="ru-RU" altLang="ru-RU" sz="2000" b="0" i="0" u="none" strike="noStrike" cap="none" normalizeH="0" baseline="0" dirty="0" err="1">
                <a:ln>
                  <a:noFill/>
                </a:ln>
                <a:solidFill>
                  <a:srgbClr val="3B78E7"/>
                </a:solidFill>
                <a:effectLst/>
                <a:latin typeface="Roboto Mono"/>
              </a:rPr>
              <a:t>super</a:t>
            </a:r>
            <a:r>
              <a:rPr kumimoji="0" lang="ru-RU" altLang="ru-RU" sz="2000" b="0" i="0" u="none" strike="noStrike" cap="none" normalizeH="0" baseline="0" dirty="0" err="1">
                <a:ln>
                  <a:noFill/>
                </a:ln>
                <a:solidFill>
                  <a:srgbClr val="37474F"/>
                </a:solidFill>
                <a:effectLst/>
                <a:latin typeface="Roboto Mono"/>
              </a:rPr>
              <a:t>.onCreate</a:t>
            </a:r>
            <a:r>
              <a:rPr kumimoji="0" lang="ru-RU" altLang="ru-RU" sz="2000" b="0" i="0" u="none" strike="noStrike" cap="none" normalizeH="0" baseline="0" dirty="0">
                <a:ln>
                  <a:noFill/>
                </a:ln>
                <a:solidFill>
                  <a:srgbClr val="37474F"/>
                </a:solidFill>
                <a:effectLst/>
                <a:latin typeface="Roboto Mono"/>
              </a:rPr>
              <a:t>(</a:t>
            </a:r>
            <a:r>
              <a:rPr kumimoji="0" lang="ru-RU" altLang="ru-RU" sz="2000" b="0" i="0" u="none" strike="noStrike" cap="none" normalizeH="0" baseline="0" dirty="0" err="1">
                <a:ln>
                  <a:noFill/>
                </a:ln>
                <a:solidFill>
                  <a:srgbClr val="37474F"/>
                </a:solidFill>
                <a:effectLst/>
                <a:latin typeface="Roboto Mono"/>
              </a:rPr>
              <a:t>savedInstanceState</a:t>
            </a:r>
            <a:r>
              <a:rPr kumimoji="0" lang="ru-RU" altLang="ru-RU" sz="2000" b="0" i="0" u="none" strike="noStrike" cap="none" normalizeH="0" baseline="0" dirty="0">
                <a:ln>
                  <a:noFill/>
                </a:ln>
                <a:solidFill>
                  <a:srgbClr val="37474F"/>
                </a:solidFill>
                <a:effectLst/>
                <a:latin typeface="Roboto Mono"/>
              </a:rPr>
              <a:t>)</a:t>
            </a:r>
            <a:br>
              <a:rPr kumimoji="0" lang="ru-RU" altLang="ru-RU" sz="2000" b="0" i="0" u="none" strike="noStrike" cap="none" normalizeH="0" baseline="0" dirty="0">
                <a:ln>
                  <a:noFill/>
                </a:ln>
                <a:solidFill>
                  <a:srgbClr val="37474F"/>
                </a:solidFill>
                <a:effectLst/>
                <a:latin typeface="Roboto Mono"/>
              </a:rPr>
            </a:br>
            <a:br>
              <a:rPr kumimoji="0" lang="ru-RU" altLang="ru-RU" sz="2000" b="0" i="0" u="none" strike="noStrike" cap="none" normalizeH="0" baseline="0" dirty="0">
                <a:ln>
                  <a:noFill/>
                </a:ln>
                <a:solidFill>
                  <a:srgbClr val="37474F"/>
                </a:solidFill>
                <a:effectLst/>
                <a:latin typeface="Roboto Mono"/>
              </a:rPr>
            </a:br>
            <a:r>
              <a:rPr kumimoji="0" lang="ru-RU" altLang="ru-RU" sz="2000" b="0" i="0" u="none" strike="noStrike" cap="none" normalizeH="0" baseline="0" dirty="0">
                <a:ln>
                  <a:noFill/>
                </a:ln>
                <a:solidFill>
                  <a:srgbClr val="37474F"/>
                </a:solidFill>
                <a:effectLst/>
                <a:latin typeface="Roboto Mono"/>
              </a:rPr>
              <a:t>    </a:t>
            </a:r>
            <a:r>
              <a:rPr kumimoji="0" lang="ru-RU" altLang="ru-RU" sz="2000" b="0" i="0" u="none" strike="noStrike" cap="none" normalizeH="0" baseline="0" dirty="0" err="1">
                <a:ln>
                  <a:noFill/>
                </a:ln>
                <a:solidFill>
                  <a:srgbClr val="3B78E7"/>
                </a:solidFill>
                <a:effectLst/>
                <a:latin typeface="Roboto Mono"/>
              </a:rPr>
              <a:t>val</a:t>
            </a:r>
            <a:r>
              <a:rPr kumimoji="0" lang="ru-RU" altLang="ru-RU" sz="2000" b="0" i="0" u="none" strike="noStrike" cap="none" normalizeH="0" baseline="0" dirty="0">
                <a:ln>
                  <a:noFill/>
                </a:ln>
                <a:solidFill>
                  <a:srgbClr val="37474F"/>
                </a:solidFill>
                <a:effectLst/>
                <a:latin typeface="Roboto Mono"/>
              </a:rPr>
              <a:t> </a:t>
            </a:r>
            <a:r>
              <a:rPr kumimoji="0" lang="ru-RU" altLang="ru-RU" sz="2000" b="0" i="0" u="none" strike="noStrike" cap="none" normalizeH="0" baseline="0" dirty="0" err="1">
                <a:ln>
                  <a:noFill/>
                </a:ln>
                <a:solidFill>
                  <a:srgbClr val="37474F"/>
                </a:solidFill>
                <a:effectLst/>
                <a:latin typeface="Roboto Mono"/>
              </a:rPr>
              <a:t>binding</a:t>
            </a:r>
            <a:r>
              <a:rPr kumimoji="0" lang="ru-RU" altLang="ru-RU" sz="2000" b="0" i="0" u="none" strike="noStrike" cap="none" normalizeH="0" baseline="0" dirty="0">
                <a:ln>
                  <a:noFill/>
                </a:ln>
                <a:solidFill>
                  <a:srgbClr val="37474F"/>
                </a:solidFill>
                <a:effectLst/>
                <a:latin typeface="Roboto Mono"/>
              </a:rPr>
              <a:t>: </a:t>
            </a:r>
            <a:r>
              <a:rPr kumimoji="0" lang="ru-RU" altLang="ru-RU" sz="2000" b="0" i="0" u="none" strike="noStrike" cap="none" normalizeH="0" baseline="0" dirty="0" err="1">
                <a:ln>
                  <a:noFill/>
                </a:ln>
                <a:solidFill>
                  <a:srgbClr val="9C27B0"/>
                </a:solidFill>
                <a:effectLst/>
                <a:latin typeface="Roboto Mono"/>
              </a:rPr>
              <a:t>MyLayoutBinding</a:t>
            </a:r>
            <a:r>
              <a:rPr kumimoji="0" lang="ru-RU" altLang="ru-RU" sz="2000" b="0" i="0" u="none" strike="noStrike" cap="none" normalizeH="0" baseline="0" dirty="0">
                <a:ln>
                  <a:noFill/>
                </a:ln>
                <a:solidFill>
                  <a:srgbClr val="37474F"/>
                </a:solidFill>
                <a:effectLst/>
                <a:latin typeface="Roboto Mono"/>
              </a:rPr>
              <a:t> = </a:t>
            </a:r>
            <a:r>
              <a:rPr kumimoji="0" lang="ru-RU" altLang="ru-RU" sz="2000" b="0" i="0" u="none" strike="noStrike" cap="none" normalizeH="0" baseline="0" dirty="0" err="1">
                <a:ln>
                  <a:noFill/>
                </a:ln>
                <a:solidFill>
                  <a:srgbClr val="9C27B0"/>
                </a:solidFill>
                <a:effectLst/>
                <a:latin typeface="Roboto Mono"/>
              </a:rPr>
              <a:t>MyLayoutBinding</a:t>
            </a:r>
            <a:r>
              <a:rPr kumimoji="0" lang="ru-RU" altLang="ru-RU" sz="2000" b="0" i="0" u="none" strike="noStrike" cap="none" normalizeH="0" baseline="0" dirty="0" err="1">
                <a:ln>
                  <a:noFill/>
                </a:ln>
                <a:solidFill>
                  <a:srgbClr val="37474F"/>
                </a:solidFill>
                <a:effectLst/>
                <a:latin typeface="Roboto Mono"/>
              </a:rPr>
              <a:t>.inflate</a:t>
            </a:r>
            <a:r>
              <a:rPr kumimoji="0" lang="ru-RU" altLang="ru-RU" sz="2000" b="0" i="0" u="none" strike="noStrike" cap="none" normalizeH="0" baseline="0" dirty="0">
                <a:ln>
                  <a:noFill/>
                </a:ln>
                <a:solidFill>
                  <a:srgbClr val="37474F"/>
                </a:solidFill>
                <a:effectLst/>
                <a:latin typeface="Roboto Mono"/>
              </a:rPr>
              <a:t>(</a:t>
            </a:r>
            <a:r>
              <a:rPr kumimoji="0" lang="ru-RU" altLang="ru-RU" sz="2000" b="0" i="0" u="none" strike="noStrike" cap="none" normalizeH="0" baseline="0" dirty="0" err="1">
                <a:ln>
                  <a:noFill/>
                </a:ln>
                <a:solidFill>
                  <a:srgbClr val="37474F"/>
                </a:solidFill>
                <a:effectLst/>
                <a:latin typeface="Roboto Mono"/>
              </a:rPr>
              <a:t>layoutInflater</a:t>
            </a:r>
            <a:r>
              <a:rPr kumimoji="0" lang="ru-RU" altLang="ru-RU" sz="2000" b="0" i="0" u="none" strike="noStrike" cap="none" normalizeH="0" baseline="0" dirty="0">
                <a:ln>
                  <a:noFill/>
                </a:ln>
                <a:solidFill>
                  <a:srgbClr val="37474F"/>
                </a:solidFill>
                <a:effectLst/>
                <a:latin typeface="Roboto Mono"/>
              </a:rPr>
              <a:t>)</a:t>
            </a:r>
            <a:br>
              <a:rPr kumimoji="0" lang="ru-RU" altLang="ru-RU" sz="2000" b="0" i="0" u="none" strike="noStrike" cap="none" normalizeH="0" baseline="0" dirty="0">
                <a:ln>
                  <a:noFill/>
                </a:ln>
                <a:solidFill>
                  <a:srgbClr val="37474F"/>
                </a:solidFill>
                <a:effectLst/>
                <a:latin typeface="Roboto Mono"/>
              </a:rPr>
            </a:br>
            <a:r>
              <a:rPr kumimoji="0" lang="ru-RU" altLang="ru-RU" sz="2000" b="0" i="0" u="none" strike="noStrike" cap="none" normalizeH="0" baseline="0" dirty="0">
                <a:ln>
                  <a:noFill/>
                </a:ln>
                <a:solidFill>
                  <a:srgbClr val="37474F"/>
                </a:solidFill>
                <a:effectLst/>
                <a:latin typeface="Roboto Mono"/>
              </a:rPr>
              <a:t>}</a:t>
            </a:r>
            <a:r>
              <a:rPr kumimoji="0" lang="ru-RU" altLang="ru-RU" sz="1400" b="0" i="0" u="none" strike="noStrike" cap="none" normalizeH="0" baseline="0" dirty="0">
                <a:ln>
                  <a:noFill/>
                </a:ln>
                <a:solidFill>
                  <a:schemeClr val="tx1"/>
                </a:solidFill>
                <a:effectLst/>
              </a:rPr>
              <a:t> </a:t>
            </a:r>
            <a:endParaRPr kumimoji="0" lang="ru-RU" altLang="ru-RU"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3329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 pattern</a:t>
            </a:r>
          </a:p>
        </p:txBody>
      </p:sp>
      <p:sp>
        <p:nvSpPr>
          <p:cNvPr id="4" name="Date Placeholder 3"/>
          <p:cNvSpPr>
            <a:spLocks noGrp="1"/>
          </p:cNvSpPr>
          <p:nvPr>
            <p:ph type="dt" sz="half" idx="10"/>
          </p:nvPr>
        </p:nvSpPr>
        <p:spPr/>
        <p:txBody>
          <a:bodyPr/>
          <a:lstStyle/>
          <a:p>
            <a:pPr>
              <a:defRPr/>
            </a:pPr>
            <a:r>
              <a:rPr lang="ru-RU"/>
              <a:t>26.09.2019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26</a:t>
            </a:fld>
            <a:endParaRPr lang="en-US"/>
          </a:p>
        </p:txBody>
      </p:sp>
      <p:sp>
        <p:nvSpPr>
          <p:cNvPr id="13" name="Rectangle 4">
            <a:extLst>
              <a:ext uri="{FF2B5EF4-FFF2-40B4-BE49-F238E27FC236}">
                <a16:creationId xmlns:a16="http://schemas.microsoft.com/office/drawing/2014/main" id="{CCF71716-6FF7-4626-8EA1-742793E9E585}"/>
              </a:ext>
            </a:extLst>
          </p:cNvPr>
          <p:cNvSpPr>
            <a:spLocks noChangeArrowheads="1"/>
          </p:cNvSpPr>
          <p:nvPr/>
        </p:nvSpPr>
        <p:spPr bwMode="auto">
          <a:xfrm>
            <a:off x="1902095" y="5999205"/>
            <a:ext cx="6317755"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hangingPunct="0"/>
            <a:r>
              <a:rPr lang="en-US" sz="1050" dirty="0">
                <a:hlinkClick r:id="rId2"/>
              </a:rPr>
              <a:t>https://upload.wikimedia.org/wikipedia/commons/0/01/W3sDesign_Observer_Design_Pattern_UML.jpg</a:t>
            </a:r>
            <a:endParaRPr kumimoji="0" lang="ru-RU" altLang="ru-RU" sz="2000" b="0" i="0" u="none" strike="noStrike" cap="none" normalizeH="0" baseline="0" dirty="0">
              <a:ln>
                <a:noFill/>
              </a:ln>
              <a:solidFill>
                <a:schemeClr val="tx1"/>
              </a:solidFill>
              <a:effectLst/>
              <a:latin typeface="Arial" panose="020B0604020202020204" pitchFamily="34" charset="0"/>
            </a:endParaRPr>
          </a:p>
        </p:txBody>
      </p:sp>
      <p:pic>
        <p:nvPicPr>
          <p:cNvPr id="12290" name="Picture 2" descr="https://upload.wikimedia.org/wikipedia/commons/0/01/W3sDesign_Observer_Design_Pattern_UML.jpg">
            <a:extLst>
              <a:ext uri="{FF2B5EF4-FFF2-40B4-BE49-F238E27FC236}">
                <a16:creationId xmlns:a16="http://schemas.microsoft.com/office/drawing/2014/main" id="{FFFEF367-B811-4769-85A0-08F187D365A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2339181"/>
            <a:ext cx="7620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197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androidx.lifecycle.LiveData</a:t>
            </a:r>
            <a:endParaRPr lang="en-US" dirty="0"/>
          </a:p>
        </p:txBody>
      </p:sp>
      <p:sp>
        <p:nvSpPr>
          <p:cNvPr id="4" name="Date Placeholder 3"/>
          <p:cNvSpPr>
            <a:spLocks noGrp="1"/>
          </p:cNvSpPr>
          <p:nvPr>
            <p:ph type="dt" sz="half" idx="10"/>
          </p:nvPr>
        </p:nvSpPr>
        <p:spPr/>
        <p:txBody>
          <a:bodyPr/>
          <a:lstStyle/>
          <a:p>
            <a:pPr>
              <a:defRPr/>
            </a:pPr>
            <a:r>
              <a:rPr lang="ru-RU"/>
              <a:t>26.09.2019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27</a:t>
            </a:fld>
            <a:endParaRPr lang="en-US"/>
          </a:p>
        </p:txBody>
      </p:sp>
      <p:sp>
        <p:nvSpPr>
          <p:cNvPr id="13" name="Rectangle 4">
            <a:extLst>
              <a:ext uri="{FF2B5EF4-FFF2-40B4-BE49-F238E27FC236}">
                <a16:creationId xmlns:a16="http://schemas.microsoft.com/office/drawing/2014/main" id="{CCF71716-6FF7-4626-8EA1-742793E9E585}"/>
              </a:ext>
            </a:extLst>
          </p:cNvPr>
          <p:cNvSpPr>
            <a:spLocks noChangeArrowheads="1"/>
          </p:cNvSpPr>
          <p:nvPr/>
        </p:nvSpPr>
        <p:spPr bwMode="auto">
          <a:xfrm>
            <a:off x="1902095" y="5999205"/>
            <a:ext cx="404149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hangingPunct="0"/>
            <a:r>
              <a:rPr lang="en-US" sz="1050" dirty="0">
                <a:hlinkClick r:id="rId2"/>
              </a:rPr>
              <a:t>https://developer.android.com/topic/libraries/architecture/livedata</a:t>
            </a:r>
            <a:endParaRPr kumimoji="0" lang="ru-RU" altLang="ru-RU" sz="20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D6E2CCEC-A0DA-4AAE-AECC-FCED33C24719}"/>
              </a:ext>
            </a:extLst>
          </p:cNvPr>
          <p:cNvSpPr>
            <a:spLocks noGrp="1"/>
          </p:cNvSpPr>
          <p:nvPr>
            <p:ph idx="1"/>
          </p:nvPr>
        </p:nvSpPr>
        <p:spPr/>
        <p:txBody>
          <a:bodyPr>
            <a:normAutofit fontScale="92500" lnSpcReduction="10000"/>
          </a:bodyPr>
          <a:lstStyle/>
          <a:p>
            <a:r>
              <a:rPr lang="en-US" dirty="0" err="1"/>
              <a:t>LiveData</a:t>
            </a:r>
            <a:r>
              <a:rPr lang="en-US" dirty="0"/>
              <a:t> is an observable data holder class. Unlike a regular observable, </a:t>
            </a:r>
            <a:r>
              <a:rPr lang="en-US" dirty="0" err="1"/>
              <a:t>LiveData</a:t>
            </a:r>
            <a:r>
              <a:rPr lang="en-US" dirty="0"/>
              <a:t> is lifecycle-aware, meaning it respects the lifecycle of other app components, such as activities, fragments, or services. This awareness ensures </a:t>
            </a:r>
            <a:r>
              <a:rPr lang="en-US" dirty="0" err="1"/>
              <a:t>LiveData</a:t>
            </a:r>
            <a:r>
              <a:rPr lang="en-US" dirty="0"/>
              <a:t> only updates app component observers that are in an active lifecycle state.</a:t>
            </a:r>
          </a:p>
          <a:p>
            <a:r>
              <a:rPr lang="en-US" dirty="0"/>
              <a:t>As soon as an app component is in the STARTED state, the observer receives the most recent value from the </a:t>
            </a:r>
            <a:r>
              <a:rPr lang="en-US" dirty="0" err="1"/>
              <a:t>LiveData</a:t>
            </a:r>
            <a:r>
              <a:rPr lang="en-US" dirty="0"/>
              <a:t> objects it’s observing.</a:t>
            </a:r>
            <a:endParaRPr lang="ru-RU" dirty="0"/>
          </a:p>
        </p:txBody>
      </p:sp>
    </p:spTree>
    <p:extLst>
      <p:ext uri="{BB962C8B-B14F-4D97-AF65-F5344CB8AC3E}">
        <p14:creationId xmlns:p14="http://schemas.microsoft.com/office/powerpoint/2010/main" val="320115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4" name="Date Placeholder 3"/>
          <p:cNvSpPr>
            <a:spLocks noGrp="1"/>
          </p:cNvSpPr>
          <p:nvPr>
            <p:ph type="dt" sz="half" idx="10"/>
          </p:nvPr>
        </p:nvSpPr>
        <p:spPr/>
        <p:txBody>
          <a:bodyPr/>
          <a:lstStyle/>
          <a:p>
            <a:pPr>
              <a:defRPr/>
            </a:pPr>
            <a:r>
              <a:rPr lang="ru-RU"/>
              <a:t>26.09.2019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28</a:t>
            </a:fld>
            <a:endParaRPr lang="en-US"/>
          </a:p>
        </p:txBody>
      </p:sp>
      <p:sp>
        <p:nvSpPr>
          <p:cNvPr id="7" name="Текст 6">
            <a:extLst>
              <a:ext uri="{FF2B5EF4-FFF2-40B4-BE49-F238E27FC236}">
                <a16:creationId xmlns:a16="http://schemas.microsoft.com/office/drawing/2014/main" id="{BC32DD61-D0DC-42A1-ABC1-2C716A69D18D}"/>
              </a:ext>
            </a:extLst>
          </p:cNvPr>
          <p:cNvSpPr>
            <a:spLocks noGrp="1"/>
          </p:cNvSpPr>
          <p:nvPr>
            <p:ph type="body" idx="1"/>
          </p:nvPr>
        </p:nvSpPr>
        <p:spPr/>
        <p:txBody>
          <a:bodyPr/>
          <a:lstStyle/>
          <a:p>
            <a:r>
              <a:rPr lang="en-US" dirty="0"/>
              <a:t>Data binding library &amp; </a:t>
            </a:r>
            <a:r>
              <a:rPr lang="en-US" dirty="0" err="1"/>
              <a:t>LifeData</a:t>
            </a:r>
            <a:endParaRPr lang="ru-RU" dirty="0"/>
          </a:p>
        </p:txBody>
      </p:sp>
    </p:spTree>
    <p:extLst>
      <p:ext uri="{BB962C8B-B14F-4D97-AF65-F5344CB8AC3E}">
        <p14:creationId xmlns:p14="http://schemas.microsoft.com/office/powerpoint/2010/main" val="4192379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androidx.lifecycle.LifecycleOwner</a:t>
            </a:r>
            <a:endParaRPr lang="en-US" dirty="0"/>
          </a:p>
        </p:txBody>
      </p:sp>
      <p:sp>
        <p:nvSpPr>
          <p:cNvPr id="4" name="Date Placeholder 3"/>
          <p:cNvSpPr>
            <a:spLocks noGrp="1"/>
          </p:cNvSpPr>
          <p:nvPr>
            <p:ph type="dt" sz="half" idx="10"/>
          </p:nvPr>
        </p:nvSpPr>
        <p:spPr/>
        <p:txBody>
          <a:bodyPr/>
          <a:lstStyle/>
          <a:p>
            <a:pPr>
              <a:defRPr/>
            </a:pPr>
            <a:r>
              <a:rPr lang="ru-RU"/>
              <a:t>26.09.2019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29</a:t>
            </a:fld>
            <a:endParaRPr lang="en-US"/>
          </a:p>
        </p:txBody>
      </p:sp>
      <p:pic>
        <p:nvPicPr>
          <p:cNvPr id="25" name="Объект 24">
            <a:extLst>
              <a:ext uri="{FF2B5EF4-FFF2-40B4-BE49-F238E27FC236}">
                <a16:creationId xmlns:a16="http://schemas.microsoft.com/office/drawing/2014/main" id="{C238E1CB-5139-4A8A-B8BA-B2440DE93256}"/>
              </a:ext>
            </a:extLst>
          </p:cNvPr>
          <p:cNvPicPr>
            <a:picLocks noGrp="1" noChangeAspect="1"/>
          </p:cNvPicPr>
          <p:nvPr>
            <p:ph idx="1"/>
          </p:nvPr>
        </p:nvPicPr>
        <p:blipFill>
          <a:blip r:embed="rId2"/>
          <a:stretch>
            <a:fillRect/>
          </a:stretch>
        </p:blipFill>
        <p:spPr>
          <a:xfrm>
            <a:off x="867475" y="1600200"/>
            <a:ext cx="7409049" cy="4525963"/>
          </a:xfrm>
          <a:prstGeom prst="rect">
            <a:avLst/>
          </a:prstGeom>
        </p:spPr>
      </p:pic>
      <p:sp>
        <p:nvSpPr>
          <p:cNvPr id="3" name="Прямоугольник 2">
            <a:extLst>
              <a:ext uri="{FF2B5EF4-FFF2-40B4-BE49-F238E27FC236}">
                <a16:creationId xmlns:a16="http://schemas.microsoft.com/office/drawing/2014/main" id="{2755FE9A-23C1-4458-8156-11A48F29AF44}"/>
              </a:ext>
            </a:extLst>
          </p:cNvPr>
          <p:cNvSpPr/>
          <p:nvPr/>
        </p:nvSpPr>
        <p:spPr>
          <a:xfrm>
            <a:off x="534380" y="5949167"/>
            <a:ext cx="8075240" cy="338554"/>
          </a:xfrm>
          <a:prstGeom prst="rect">
            <a:avLst/>
          </a:prstGeom>
        </p:spPr>
        <p:txBody>
          <a:bodyPr wrap="square">
            <a:spAutoFit/>
          </a:bodyPr>
          <a:lstStyle/>
          <a:p>
            <a:r>
              <a:rPr lang="en-US" sz="1600" dirty="0">
                <a:hlinkClick r:id="rId3"/>
              </a:rPr>
              <a:t>https://developer.android.com/reference/androidx/lifecycle/LifecycleOwner.html</a:t>
            </a:r>
            <a:endParaRPr lang="ru-RU" sz="1600" dirty="0"/>
          </a:p>
        </p:txBody>
      </p:sp>
    </p:spTree>
    <p:extLst>
      <p:ext uri="{BB962C8B-B14F-4D97-AF65-F5344CB8AC3E}">
        <p14:creationId xmlns:p14="http://schemas.microsoft.com/office/powerpoint/2010/main" val="1297297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ru-RU"/>
              <a:t>В предыдущих лекциях...</a:t>
            </a:r>
            <a:endParaRPr lang="en-US"/>
          </a:p>
        </p:txBody>
      </p:sp>
      <p:sp>
        <p:nvSpPr>
          <p:cNvPr id="5" name="Slide Number Placeholder 4"/>
          <p:cNvSpPr>
            <a:spLocks noGrp="1"/>
          </p:cNvSpPr>
          <p:nvPr>
            <p:ph type="sldNum" sz="quarter" idx="12"/>
          </p:nvPr>
        </p:nvSpPr>
        <p:spPr/>
        <p:txBody>
          <a:bodyPr/>
          <a:lstStyle/>
          <a:p>
            <a:pPr>
              <a:defRPr/>
            </a:pPr>
            <a:fld id="{4FEDE086-2415-4DA3-939B-4B4C2D1C03D2}" type="slidenum">
              <a:rPr lang="en-US">
                <a:solidFill>
                  <a:prstClr val="black">
                    <a:tint val="75000"/>
                  </a:prstClr>
                </a:solidFill>
              </a:rPr>
              <a:pPr>
                <a:defRPr/>
              </a:pPr>
              <a:t>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7" name="Date Placeholder 6"/>
          <p:cNvSpPr>
            <a:spLocks noGrp="1"/>
          </p:cNvSpPr>
          <p:nvPr>
            <p:ph type="dt" sz="quarter" idx="10"/>
          </p:nvPr>
        </p:nvSpPr>
        <p:spPr/>
        <p:txBody>
          <a:bodyPr/>
          <a:lstStyle/>
          <a:p>
            <a:pPr>
              <a:defRPr/>
            </a:pPr>
            <a:r>
              <a:rPr lang="ru-RU">
                <a:solidFill>
                  <a:prstClr val="black">
                    <a:tint val="75000"/>
                  </a:prstClr>
                </a:solidFill>
              </a:rPr>
              <a:t>26.09.2019</a:t>
            </a:r>
            <a:endParaRPr lang="en-US">
              <a:solidFill>
                <a:prstClr val="black">
                  <a:tint val="75000"/>
                </a:prstClr>
              </a:solidFill>
            </a:endParaRPr>
          </a:p>
        </p:txBody>
      </p:sp>
      <p:pic>
        <p:nvPicPr>
          <p:cNvPr id="7174" name="Picture 13" descr="Android framework details"/>
          <p:cNvPicPr>
            <a:picLocks noGrp="1" noChangeAspect="1" noChangeArrowheads="1"/>
          </p:cNvPicPr>
          <p:nvPr>
            <p:ph idx="1"/>
          </p:nvPr>
        </p:nvPicPr>
        <p:blipFill>
          <a:blip r:embed="rId2" cstate="print"/>
          <a:srcRect/>
          <a:stretch>
            <a:fillRect/>
          </a:stretch>
        </p:blipFill>
        <p:spPr>
          <a:xfrm>
            <a:off x="1628775" y="1820863"/>
            <a:ext cx="5886450" cy="4084637"/>
          </a:xfrm>
          <a:noFill/>
        </p:spPr>
      </p:pic>
      <p:sp>
        <p:nvSpPr>
          <p:cNvPr id="7175" name="TextBox 5"/>
          <p:cNvSpPr txBox="1">
            <a:spLocks noChangeArrowheads="1"/>
          </p:cNvSpPr>
          <p:nvPr/>
        </p:nvSpPr>
        <p:spPr bwMode="auto">
          <a:xfrm>
            <a:off x="971550" y="6021388"/>
            <a:ext cx="6769100" cy="369887"/>
          </a:xfrm>
          <a:prstGeom prst="rect">
            <a:avLst/>
          </a:prstGeom>
          <a:noFill/>
          <a:ln w="9525">
            <a:noFill/>
            <a:miter lim="800000"/>
            <a:headEnd/>
            <a:tailEnd/>
          </a:ln>
        </p:spPr>
        <p:txBody>
          <a:bodyPr>
            <a:spAutoFit/>
          </a:bodyPr>
          <a:lstStyle/>
          <a:p>
            <a:r>
              <a:rPr lang="en-US">
                <a:solidFill>
                  <a:prstClr val="black"/>
                </a:solidFill>
                <a:latin typeface="Calibri" pitchFamily="34" charset="0"/>
              </a:rPr>
              <a:t>See </a:t>
            </a:r>
            <a:r>
              <a:rPr lang="en-US">
                <a:solidFill>
                  <a:prstClr val="black"/>
                </a:solidFill>
                <a:latin typeface="Calibri" pitchFamily="34" charset="0"/>
                <a:hlinkClick r:id="rId3"/>
              </a:rPr>
              <a:t>https://source.android.com/source/index.html</a:t>
            </a:r>
            <a:r>
              <a:rPr lang="en-US">
                <a:solidFill>
                  <a:prstClr val="black"/>
                </a:solidFill>
                <a:latin typeface="Calibri" pitchFamily="34" charset="0"/>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androidx.lifecycle.LifecycleOwner</a:t>
            </a:r>
            <a:endParaRPr lang="en-US" dirty="0"/>
          </a:p>
        </p:txBody>
      </p:sp>
      <p:sp>
        <p:nvSpPr>
          <p:cNvPr id="4" name="Date Placeholder 3"/>
          <p:cNvSpPr>
            <a:spLocks noGrp="1"/>
          </p:cNvSpPr>
          <p:nvPr>
            <p:ph type="dt" sz="half" idx="10"/>
          </p:nvPr>
        </p:nvSpPr>
        <p:spPr/>
        <p:txBody>
          <a:bodyPr/>
          <a:lstStyle/>
          <a:p>
            <a:pPr>
              <a:defRPr/>
            </a:pPr>
            <a:r>
              <a:rPr lang="ru-RU"/>
              <a:t>26.09.2019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30</a:t>
            </a:fld>
            <a:endParaRPr lang="en-US"/>
          </a:p>
        </p:txBody>
      </p:sp>
      <p:sp>
        <p:nvSpPr>
          <p:cNvPr id="3" name="Прямоугольник 2">
            <a:extLst>
              <a:ext uri="{FF2B5EF4-FFF2-40B4-BE49-F238E27FC236}">
                <a16:creationId xmlns:a16="http://schemas.microsoft.com/office/drawing/2014/main" id="{2755FE9A-23C1-4458-8156-11A48F29AF44}"/>
              </a:ext>
            </a:extLst>
          </p:cNvPr>
          <p:cNvSpPr/>
          <p:nvPr/>
        </p:nvSpPr>
        <p:spPr>
          <a:xfrm>
            <a:off x="534380" y="5949167"/>
            <a:ext cx="8075240" cy="338554"/>
          </a:xfrm>
          <a:prstGeom prst="rect">
            <a:avLst/>
          </a:prstGeom>
        </p:spPr>
        <p:txBody>
          <a:bodyPr wrap="square">
            <a:spAutoFit/>
          </a:bodyPr>
          <a:lstStyle/>
          <a:p>
            <a:r>
              <a:rPr lang="en-US" sz="1600" dirty="0">
                <a:hlinkClick r:id="rId2"/>
              </a:rPr>
              <a:t>https://developer.android.com/reference/androidx/lifecycle/LifecycleOwner.html</a:t>
            </a:r>
            <a:endParaRPr lang="ru-RU" sz="1600" dirty="0"/>
          </a:p>
        </p:txBody>
      </p:sp>
      <p:pic>
        <p:nvPicPr>
          <p:cNvPr id="9" name="Объект 8">
            <a:extLst>
              <a:ext uri="{FF2B5EF4-FFF2-40B4-BE49-F238E27FC236}">
                <a16:creationId xmlns:a16="http://schemas.microsoft.com/office/drawing/2014/main" id="{B0B5A447-6B73-4B27-BCD5-96FF583BA9A4}"/>
              </a:ext>
            </a:extLst>
          </p:cNvPr>
          <p:cNvPicPr>
            <a:picLocks noGrp="1" noChangeAspect="1"/>
          </p:cNvPicPr>
          <p:nvPr>
            <p:ph idx="1"/>
          </p:nvPr>
        </p:nvPicPr>
        <p:blipFill>
          <a:blip r:embed="rId3"/>
          <a:stretch>
            <a:fillRect/>
          </a:stretch>
        </p:blipFill>
        <p:spPr>
          <a:xfrm>
            <a:off x="457200" y="1802645"/>
            <a:ext cx="8229600" cy="3252709"/>
          </a:xfrm>
          <a:prstGeom prst="rect">
            <a:avLst/>
          </a:prstGeom>
        </p:spPr>
      </p:pic>
    </p:spTree>
    <p:extLst>
      <p:ext uri="{BB962C8B-B14F-4D97-AF65-F5344CB8AC3E}">
        <p14:creationId xmlns:p14="http://schemas.microsoft.com/office/powerpoint/2010/main" val="4079194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androidx.lifecycle.Lifecycle</a:t>
            </a:r>
            <a:endParaRPr lang="en-US" dirty="0"/>
          </a:p>
        </p:txBody>
      </p:sp>
      <p:sp>
        <p:nvSpPr>
          <p:cNvPr id="4" name="Date Placeholder 3"/>
          <p:cNvSpPr>
            <a:spLocks noGrp="1"/>
          </p:cNvSpPr>
          <p:nvPr>
            <p:ph type="dt" sz="half" idx="10"/>
          </p:nvPr>
        </p:nvSpPr>
        <p:spPr/>
        <p:txBody>
          <a:bodyPr/>
          <a:lstStyle/>
          <a:p>
            <a:pPr>
              <a:defRPr/>
            </a:pPr>
            <a:r>
              <a:rPr lang="ru-RU"/>
              <a:t>26.09.2019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31</a:t>
            </a:fld>
            <a:endParaRPr lang="en-US"/>
          </a:p>
        </p:txBody>
      </p:sp>
      <p:sp>
        <p:nvSpPr>
          <p:cNvPr id="3" name="Прямоугольник 2">
            <a:extLst>
              <a:ext uri="{FF2B5EF4-FFF2-40B4-BE49-F238E27FC236}">
                <a16:creationId xmlns:a16="http://schemas.microsoft.com/office/drawing/2014/main" id="{2755FE9A-23C1-4458-8156-11A48F29AF44}"/>
              </a:ext>
            </a:extLst>
          </p:cNvPr>
          <p:cNvSpPr/>
          <p:nvPr/>
        </p:nvSpPr>
        <p:spPr>
          <a:xfrm>
            <a:off x="534380" y="5733426"/>
            <a:ext cx="8075240" cy="338554"/>
          </a:xfrm>
          <a:prstGeom prst="rect">
            <a:avLst/>
          </a:prstGeom>
        </p:spPr>
        <p:txBody>
          <a:bodyPr wrap="square">
            <a:spAutoFit/>
          </a:bodyPr>
          <a:lstStyle/>
          <a:p>
            <a:r>
              <a:rPr lang="en-US" sz="1600" dirty="0">
                <a:hlinkClick r:id="rId2"/>
              </a:rPr>
              <a:t>https://developer.android.com/topic/libraries/architecture/lifecycle</a:t>
            </a:r>
            <a:endParaRPr lang="ru-RU" sz="1600" dirty="0"/>
          </a:p>
        </p:txBody>
      </p:sp>
      <p:pic>
        <p:nvPicPr>
          <p:cNvPr id="17" name="Объект 16">
            <a:extLst>
              <a:ext uri="{FF2B5EF4-FFF2-40B4-BE49-F238E27FC236}">
                <a16:creationId xmlns:a16="http://schemas.microsoft.com/office/drawing/2014/main" id="{7645F0F4-E6EC-4AE3-8149-5BB3C8B6C45E}"/>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7200" y="1832907"/>
            <a:ext cx="8229600" cy="3192186"/>
          </a:xfrm>
        </p:spPr>
      </p:pic>
    </p:spTree>
    <p:extLst>
      <p:ext uri="{BB962C8B-B14F-4D97-AF65-F5344CB8AC3E}">
        <p14:creationId xmlns:p14="http://schemas.microsoft.com/office/powerpoint/2010/main" val="2441198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t>androidx.lifecycle.LifecycleObserver</a:t>
            </a:r>
            <a:endParaRPr lang="en-US" sz="4000" dirty="0"/>
          </a:p>
        </p:txBody>
      </p:sp>
      <p:sp>
        <p:nvSpPr>
          <p:cNvPr id="4" name="Date Placeholder 3"/>
          <p:cNvSpPr>
            <a:spLocks noGrp="1"/>
          </p:cNvSpPr>
          <p:nvPr>
            <p:ph type="dt" sz="half" idx="10"/>
          </p:nvPr>
        </p:nvSpPr>
        <p:spPr/>
        <p:txBody>
          <a:bodyPr/>
          <a:lstStyle/>
          <a:p>
            <a:pPr>
              <a:defRPr/>
            </a:pPr>
            <a:r>
              <a:rPr lang="ru-RU"/>
              <a:t>26.09.2019</a:t>
            </a:r>
            <a:endParaRPr lang="en-US" dirty="0"/>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32</a:t>
            </a:fld>
            <a:endParaRPr lang="en-US"/>
          </a:p>
        </p:txBody>
      </p:sp>
      <p:sp>
        <p:nvSpPr>
          <p:cNvPr id="11" name="Объект 10">
            <a:extLst>
              <a:ext uri="{FF2B5EF4-FFF2-40B4-BE49-F238E27FC236}">
                <a16:creationId xmlns:a16="http://schemas.microsoft.com/office/drawing/2014/main" id="{929BA66C-999D-4F97-BCCC-27B3278414D6}"/>
              </a:ext>
            </a:extLst>
          </p:cNvPr>
          <p:cNvSpPr>
            <a:spLocks noGrp="1"/>
          </p:cNvSpPr>
          <p:nvPr>
            <p:ph idx="1"/>
          </p:nvPr>
        </p:nvSpPr>
        <p:spPr/>
        <p:txBody>
          <a:bodyPr/>
          <a:lstStyle/>
          <a:p>
            <a:r>
              <a:rPr lang="en-US" dirty="0"/>
              <a:t>public interface </a:t>
            </a:r>
            <a:r>
              <a:rPr lang="en-US" dirty="0" err="1"/>
              <a:t>LifecycleObserver</a:t>
            </a:r>
            <a:endParaRPr lang="en-US" dirty="0"/>
          </a:p>
          <a:p>
            <a:pPr lvl="1"/>
            <a:r>
              <a:rPr lang="en-US" dirty="0"/>
              <a:t>Marks a class as a </a:t>
            </a:r>
            <a:r>
              <a:rPr lang="en-US" dirty="0" err="1"/>
              <a:t>LifecycleObserver</a:t>
            </a:r>
            <a:r>
              <a:rPr lang="en-US" dirty="0"/>
              <a:t>. It does not have any methods, instead, relies on </a:t>
            </a:r>
            <a:r>
              <a:rPr lang="en-US" dirty="0" err="1"/>
              <a:t>OnLifecycleEvent</a:t>
            </a:r>
            <a:r>
              <a:rPr lang="en-US" dirty="0"/>
              <a:t> annotated methods.</a:t>
            </a:r>
            <a:endParaRPr lang="ru-RU" dirty="0"/>
          </a:p>
        </p:txBody>
      </p:sp>
      <p:sp>
        <p:nvSpPr>
          <p:cNvPr id="3" name="Прямоугольник 2">
            <a:extLst>
              <a:ext uri="{FF2B5EF4-FFF2-40B4-BE49-F238E27FC236}">
                <a16:creationId xmlns:a16="http://schemas.microsoft.com/office/drawing/2014/main" id="{2755FE9A-23C1-4458-8156-11A48F29AF44}"/>
              </a:ext>
            </a:extLst>
          </p:cNvPr>
          <p:cNvSpPr/>
          <p:nvPr/>
        </p:nvSpPr>
        <p:spPr>
          <a:xfrm>
            <a:off x="534380" y="5733426"/>
            <a:ext cx="8075240" cy="338554"/>
          </a:xfrm>
          <a:prstGeom prst="rect">
            <a:avLst/>
          </a:prstGeom>
        </p:spPr>
        <p:txBody>
          <a:bodyPr wrap="square">
            <a:spAutoFit/>
          </a:bodyPr>
          <a:lstStyle/>
          <a:p>
            <a:r>
              <a:rPr lang="en-US" sz="1600" dirty="0">
                <a:hlinkClick r:id="rId2"/>
              </a:rPr>
              <a:t>https://developer.android.com/reference/androidx/lifecycle/LifecycleObserver.html</a:t>
            </a:r>
            <a:endParaRPr lang="ru-RU" sz="1600" dirty="0"/>
          </a:p>
        </p:txBody>
      </p:sp>
      <p:sp>
        <p:nvSpPr>
          <p:cNvPr id="15" name="Rectangle 5">
            <a:extLst>
              <a:ext uri="{FF2B5EF4-FFF2-40B4-BE49-F238E27FC236}">
                <a16:creationId xmlns:a16="http://schemas.microsoft.com/office/drawing/2014/main" id="{4D4C18CB-2DFE-47A5-9B85-13517D742F01}"/>
              </a:ext>
            </a:extLst>
          </p:cNvPr>
          <p:cNvSpPr>
            <a:spLocks noChangeArrowheads="1"/>
          </p:cNvSpPr>
          <p:nvPr/>
        </p:nvSpPr>
        <p:spPr bwMode="auto">
          <a:xfrm>
            <a:off x="918756" y="3703153"/>
            <a:ext cx="7306487" cy="1938992"/>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err="1">
                <a:ln>
                  <a:noFill/>
                </a:ln>
                <a:solidFill>
                  <a:srgbClr val="37474F"/>
                </a:solidFill>
                <a:effectLst/>
                <a:latin typeface="Courier New" panose="02070309020205020404" pitchFamily="49" charset="0"/>
                <a:cs typeface="Courier New" panose="02070309020205020404" pitchFamily="49" charset="0"/>
              </a:rPr>
              <a:t>class</a:t>
            </a:r>
            <a:r>
              <a:rPr kumimoji="0" lang="ru-RU" altLang="ru-RU"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a:ln>
                  <a:noFill/>
                </a:ln>
                <a:solidFill>
                  <a:srgbClr val="37474F"/>
                </a:solidFill>
                <a:effectLst/>
                <a:latin typeface="Courier New" panose="02070309020205020404" pitchFamily="49" charset="0"/>
                <a:cs typeface="Courier New" panose="02070309020205020404" pitchFamily="49" charset="0"/>
              </a:rPr>
              <a:t>TestObserver</a:t>
            </a:r>
            <a:r>
              <a:rPr kumimoji="0" lang="ru-RU" altLang="ru-RU"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a:ln>
                  <a:noFill/>
                </a:ln>
                <a:solidFill>
                  <a:srgbClr val="37474F"/>
                </a:solidFill>
                <a:effectLst/>
                <a:latin typeface="Courier New" panose="02070309020205020404" pitchFamily="49" charset="0"/>
                <a:cs typeface="Courier New" panose="02070309020205020404" pitchFamily="49" charset="0"/>
              </a:rPr>
              <a:t>implements</a:t>
            </a:r>
            <a:r>
              <a:rPr kumimoji="0" lang="ru-RU" altLang="ru-RU"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a:ln>
                  <a:noFill/>
                </a:ln>
                <a:solidFill>
                  <a:srgbClr val="37474F"/>
                </a:solidFill>
                <a:effectLst/>
                <a:latin typeface="Courier New" panose="02070309020205020404" pitchFamily="49" charset="0"/>
                <a:cs typeface="Courier New" panose="02070309020205020404" pitchFamily="49" charset="0"/>
              </a:rPr>
              <a:t>LifecycleObserver</a:t>
            </a:r>
            <a:r>
              <a:rPr kumimoji="0" lang="ru-RU" altLang="ru-RU"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endParaRPr kumimoji="0" lang="en-US" altLang="ru-RU"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en-US" altLang="ru-RU"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a:t>
            </a:r>
            <a:r>
              <a:rPr kumimoji="0" lang="ru-RU" altLang="ru-RU" b="0" i="0" u="none" strike="noStrike" cap="none" normalizeH="0" baseline="0" dirty="0" err="1">
                <a:ln>
                  <a:noFill/>
                </a:ln>
                <a:solidFill>
                  <a:srgbClr val="37474F"/>
                </a:solidFill>
                <a:effectLst/>
                <a:latin typeface="Courier New" panose="02070309020205020404" pitchFamily="49" charset="0"/>
                <a:cs typeface="Courier New" panose="02070309020205020404" pitchFamily="49" charset="0"/>
              </a:rPr>
              <a:t>OnLifecycleEvent</a:t>
            </a:r>
            <a:r>
              <a:rPr kumimoji="0" lang="ru-RU" altLang="ru-RU"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(ON_CREATE)</a:t>
            </a:r>
            <a:endParaRPr kumimoji="0" lang="en-US" altLang="ru-RU"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en-US" altLang="ru-RU"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a:ln>
                  <a:noFill/>
                </a:ln>
                <a:solidFill>
                  <a:srgbClr val="37474F"/>
                </a:solidFill>
                <a:effectLst/>
                <a:latin typeface="Courier New" panose="02070309020205020404" pitchFamily="49" charset="0"/>
                <a:cs typeface="Courier New" panose="02070309020205020404" pitchFamily="49" charset="0"/>
              </a:rPr>
              <a:t>void</a:t>
            </a:r>
            <a:r>
              <a:rPr kumimoji="0" lang="ru-RU" altLang="ru-RU"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a:ln>
                  <a:noFill/>
                </a:ln>
                <a:solidFill>
                  <a:srgbClr val="37474F"/>
                </a:solidFill>
                <a:effectLst/>
                <a:latin typeface="Courier New" panose="02070309020205020404" pitchFamily="49" charset="0"/>
                <a:cs typeface="Courier New" panose="02070309020205020404" pitchFamily="49" charset="0"/>
              </a:rPr>
              <a:t>onCreated</a:t>
            </a:r>
            <a:r>
              <a:rPr kumimoji="0" lang="ru-RU" altLang="ru-RU"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a:t>
            </a:r>
            <a:r>
              <a:rPr kumimoji="0" lang="ru-RU" altLang="ru-RU" b="0" i="0" u="none" strike="noStrike" cap="none" normalizeH="0" baseline="0" dirty="0" err="1">
                <a:ln>
                  <a:noFill/>
                </a:ln>
                <a:solidFill>
                  <a:srgbClr val="37474F"/>
                </a:solidFill>
                <a:effectLst/>
                <a:latin typeface="Courier New" panose="02070309020205020404" pitchFamily="49" charset="0"/>
                <a:cs typeface="Courier New" panose="02070309020205020404" pitchFamily="49" charset="0"/>
              </a:rPr>
              <a:t>LifecycleOwner</a:t>
            </a:r>
            <a:r>
              <a:rPr kumimoji="0" lang="ru-RU" altLang="ru-RU"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a:ln>
                  <a:noFill/>
                </a:ln>
                <a:solidFill>
                  <a:srgbClr val="37474F"/>
                </a:solidFill>
                <a:effectLst/>
                <a:latin typeface="Courier New" panose="02070309020205020404" pitchFamily="49" charset="0"/>
                <a:cs typeface="Courier New" panose="02070309020205020404" pitchFamily="49" charset="0"/>
              </a:rPr>
              <a:t>source</a:t>
            </a:r>
            <a:r>
              <a:rPr kumimoji="0" lang="ru-RU" altLang="ru-RU"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 </a:t>
            </a:r>
            <a:endParaRPr kumimoji="0" lang="en-US" altLang="ru-RU"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dirty="0">
              <a:solidFill>
                <a:srgbClr val="37474F"/>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a:t>
            </a:r>
            <a:r>
              <a:rPr kumimoji="0" lang="ru-RU" altLang="ru-RU" b="0" i="0" u="none" strike="noStrike" cap="none" normalizeH="0" baseline="0" dirty="0" err="1">
                <a:ln>
                  <a:noFill/>
                </a:ln>
                <a:solidFill>
                  <a:srgbClr val="37474F"/>
                </a:solidFill>
                <a:effectLst/>
                <a:latin typeface="Courier New" panose="02070309020205020404" pitchFamily="49" charset="0"/>
                <a:cs typeface="Courier New" panose="02070309020205020404" pitchFamily="49" charset="0"/>
              </a:rPr>
              <a:t>OnLifecycleEvent</a:t>
            </a:r>
            <a:r>
              <a:rPr kumimoji="0" lang="ru-RU" altLang="ru-RU"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(ON_ANY) </a:t>
            </a:r>
            <a:endParaRPr kumimoji="0" lang="en-US" altLang="ru-RU"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a:ln>
                  <a:noFill/>
                </a:ln>
                <a:solidFill>
                  <a:srgbClr val="37474F"/>
                </a:solidFill>
                <a:effectLst/>
                <a:latin typeface="Courier New" panose="02070309020205020404" pitchFamily="49" charset="0"/>
                <a:cs typeface="Courier New" panose="02070309020205020404" pitchFamily="49" charset="0"/>
              </a:rPr>
              <a:t>void</a:t>
            </a:r>
            <a:r>
              <a:rPr kumimoji="0" lang="ru-RU" altLang="ru-RU"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a:ln>
                  <a:noFill/>
                </a:ln>
                <a:solidFill>
                  <a:srgbClr val="37474F"/>
                </a:solidFill>
                <a:effectLst/>
                <a:latin typeface="Courier New" panose="02070309020205020404" pitchFamily="49" charset="0"/>
                <a:cs typeface="Courier New" panose="02070309020205020404" pitchFamily="49" charset="0"/>
              </a:rPr>
              <a:t>onAny</a:t>
            </a:r>
            <a:r>
              <a:rPr kumimoji="0" lang="ru-RU" altLang="ru-RU"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a:t>
            </a:r>
            <a:r>
              <a:rPr kumimoji="0" lang="ru-RU" altLang="ru-RU" b="0" i="0" u="none" strike="noStrike" cap="none" normalizeH="0" baseline="0" dirty="0" err="1">
                <a:ln>
                  <a:noFill/>
                </a:ln>
                <a:solidFill>
                  <a:srgbClr val="37474F"/>
                </a:solidFill>
                <a:effectLst/>
                <a:latin typeface="Courier New" panose="02070309020205020404" pitchFamily="49" charset="0"/>
                <a:cs typeface="Courier New" panose="02070309020205020404" pitchFamily="49" charset="0"/>
              </a:rPr>
              <a:t>LifecycleOwner</a:t>
            </a:r>
            <a:r>
              <a:rPr kumimoji="0" lang="ru-RU" altLang="ru-RU"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a:ln>
                  <a:noFill/>
                </a:ln>
                <a:solidFill>
                  <a:srgbClr val="37474F"/>
                </a:solidFill>
                <a:effectLst/>
                <a:latin typeface="Courier New" panose="02070309020205020404" pitchFamily="49" charset="0"/>
                <a:cs typeface="Courier New" panose="02070309020205020404" pitchFamily="49" charset="0"/>
              </a:rPr>
              <a:t>source</a:t>
            </a:r>
            <a:r>
              <a:rPr kumimoji="0" lang="ru-RU" altLang="ru-RU"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a:ln>
                  <a:noFill/>
                </a:ln>
                <a:solidFill>
                  <a:srgbClr val="37474F"/>
                </a:solidFill>
                <a:effectLst/>
                <a:latin typeface="Courier New" panose="02070309020205020404" pitchFamily="49" charset="0"/>
                <a:cs typeface="Courier New" panose="02070309020205020404" pitchFamily="49" charset="0"/>
              </a:rPr>
              <a:t>Event</a:t>
            </a:r>
            <a:r>
              <a:rPr kumimoji="0" lang="ru-RU" altLang="ru-RU"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a:ln>
                  <a:noFill/>
                </a:ln>
                <a:solidFill>
                  <a:srgbClr val="37474F"/>
                </a:solidFill>
                <a:effectLst/>
                <a:latin typeface="Courier New" panose="02070309020205020404" pitchFamily="49" charset="0"/>
                <a:cs typeface="Courier New" panose="02070309020205020404" pitchFamily="49" charset="0"/>
              </a:rPr>
              <a:t>event</a:t>
            </a:r>
            <a:r>
              <a:rPr kumimoji="0" lang="ru-RU" altLang="ru-RU"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endParaRPr kumimoji="0" lang="en-US" altLang="ru-RU"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ru-RU" altLang="ru-RU"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ru-RU" altLang="ru-RU"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60994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4000" dirty="0"/>
              <a:t>Типичное использование </a:t>
            </a:r>
            <a:r>
              <a:rPr lang="en-US" sz="4000" dirty="0" err="1"/>
              <a:t>LifecycleObserver</a:t>
            </a:r>
            <a:endParaRPr lang="en-US" sz="4000" dirty="0"/>
          </a:p>
        </p:txBody>
      </p:sp>
      <p:sp>
        <p:nvSpPr>
          <p:cNvPr id="4" name="Date Placeholder 3"/>
          <p:cNvSpPr>
            <a:spLocks noGrp="1"/>
          </p:cNvSpPr>
          <p:nvPr>
            <p:ph type="dt" sz="half" idx="10"/>
          </p:nvPr>
        </p:nvSpPr>
        <p:spPr/>
        <p:txBody>
          <a:bodyPr/>
          <a:lstStyle/>
          <a:p>
            <a:pPr>
              <a:defRPr/>
            </a:pPr>
            <a:r>
              <a:rPr lang="ru-RU"/>
              <a:t>26.09.2019</a:t>
            </a:r>
            <a:endParaRPr lang="en-US" dirty="0"/>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33</a:t>
            </a:fld>
            <a:endParaRPr lang="en-US"/>
          </a:p>
        </p:txBody>
      </p:sp>
      <p:sp>
        <p:nvSpPr>
          <p:cNvPr id="8" name="Объект 7">
            <a:extLst>
              <a:ext uri="{FF2B5EF4-FFF2-40B4-BE49-F238E27FC236}">
                <a16:creationId xmlns:a16="http://schemas.microsoft.com/office/drawing/2014/main" id="{8742EF32-F4A9-4ED2-A011-7A91AD757AC2}"/>
              </a:ext>
            </a:extLst>
          </p:cNvPr>
          <p:cNvSpPr>
            <a:spLocks noGrp="1"/>
          </p:cNvSpPr>
          <p:nvPr>
            <p:ph idx="1"/>
          </p:nvPr>
        </p:nvSpPr>
        <p:spPr/>
        <p:txBody>
          <a:bodyPr/>
          <a:lstStyle/>
          <a:p>
            <a:r>
              <a:rPr lang="en-US" dirty="0">
                <a:hlinkClick r:id="rId2"/>
              </a:rPr>
              <a:t>https://developer.android.com/topic/libraries/architecture/lifecycle#use-cases</a:t>
            </a:r>
            <a:endParaRPr lang="ru-RU" dirty="0"/>
          </a:p>
          <a:p>
            <a:r>
              <a:rPr lang="en-US" dirty="0">
                <a:hlinkClick r:id="rId3"/>
              </a:rPr>
              <a:t>https://codelabs.developers.google.com/</a:t>
            </a:r>
            <a:r>
              <a:rPr lang="en-US" dirty="0" err="1">
                <a:hlinkClick r:id="rId3"/>
              </a:rPr>
              <a:t>codelabs</a:t>
            </a:r>
            <a:r>
              <a:rPr lang="en-US" dirty="0">
                <a:hlinkClick r:id="rId3"/>
              </a:rPr>
              <a:t>/android-lifecycles/</a:t>
            </a:r>
            <a:r>
              <a:rPr lang="en-US" dirty="0" err="1">
                <a:hlinkClick r:id="rId3"/>
              </a:rPr>
              <a:t>index.html?index</a:t>
            </a:r>
            <a:r>
              <a:rPr lang="en-US" dirty="0">
                <a:hlinkClick r:id="rId3"/>
              </a:rPr>
              <a:t>=..%2F..%2Findex#4</a:t>
            </a:r>
            <a:endParaRPr lang="ru-RU" dirty="0"/>
          </a:p>
        </p:txBody>
      </p:sp>
    </p:spTree>
    <p:extLst>
      <p:ext uri="{BB962C8B-B14F-4D97-AF65-F5344CB8AC3E}">
        <p14:creationId xmlns:p14="http://schemas.microsoft.com/office/powerpoint/2010/main" val="1901530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ru-RU"/>
              <a:t>26.09.2019</a:t>
            </a:r>
            <a:endParaRPr lang="en-US" dirty="0"/>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34</a:t>
            </a:fld>
            <a:endParaRPr lang="en-US"/>
          </a:p>
        </p:txBody>
      </p:sp>
      <p:sp>
        <p:nvSpPr>
          <p:cNvPr id="7" name="Подзаголовок 6">
            <a:extLst>
              <a:ext uri="{FF2B5EF4-FFF2-40B4-BE49-F238E27FC236}">
                <a16:creationId xmlns:a16="http://schemas.microsoft.com/office/drawing/2014/main" id="{899D1588-02BC-4FFD-9C93-12372D33EA01}"/>
              </a:ext>
            </a:extLst>
          </p:cNvPr>
          <p:cNvSpPr>
            <a:spLocks noGrp="1"/>
          </p:cNvSpPr>
          <p:nvPr>
            <p:ph type="subTitle" idx="1"/>
          </p:nvPr>
        </p:nvSpPr>
        <p:spPr/>
        <p:txBody>
          <a:bodyPr/>
          <a:lstStyle/>
          <a:p>
            <a:endParaRPr lang="ru-RU" dirty="0"/>
          </a:p>
        </p:txBody>
      </p:sp>
      <p:sp>
        <p:nvSpPr>
          <p:cNvPr id="10" name="Заголовок 9">
            <a:extLst>
              <a:ext uri="{FF2B5EF4-FFF2-40B4-BE49-F238E27FC236}">
                <a16:creationId xmlns:a16="http://schemas.microsoft.com/office/drawing/2014/main" id="{FA8B689B-8522-4E14-99EA-10D0F30A305D}"/>
              </a:ext>
            </a:extLst>
          </p:cNvPr>
          <p:cNvSpPr>
            <a:spLocks noGrp="1"/>
          </p:cNvSpPr>
          <p:nvPr>
            <p:ph type="ctrTitle"/>
          </p:nvPr>
        </p:nvSpPr>
        <p:spPr/>
        <p:txBody>
          <a:bodyPr/>
          <a:lstStyle/>
          <a:p>
            <a:r>
              <a:rPr lang="en-US" dirty="0" err="1"/>
              <a:t>ViewModel</a:t>
            </a:r>
            <a:r>
              <a:rPr lang="en-US" dirty="0"/>
              <a:t> </a:t>
            </a:r>
            <a:endParaRPr lang="ru-RU" dirty="0"/>
          </a:p>
        </p:txBody>
      </p:sp>
      <p:sp>
        <p:nvSpPr>
          <p:cNvPr id="11" name="Прямоугольник 10">
            <a:extLst>
              <a:ext uri="{FF2B5EF4-FFF2-40B4-BE49-F238E27FC236}">
                <a16:creationId xmlns:a16="http://schemas.microsoft.com/office/drawing/2014/main" id="{7767697F-FDE5-4D50-9F5D-B234DD278D43}"/>
              </a:ext>
            </a:extLst>
          </p:cNvPr>
          <p:cNvSpPr/>
          <p:nvPr/>
        </p:nvSpPr>
        <p:spPr>
          <a:xfrm>
            <a:off x="908720" y="3168650"/>
            <a:ext cx="7326560" cy="369332"/>
          </a:xfrm>
          <a:prstGeom prst="rect">
            <a:avLst/>
          </a:prstGeom>
        </p:spPr>
        <p:txBody>
          <a:bodyPr wrap="square">
            <a:spAutoFit/>
          </a:bodyPr>
          <a:lstStyle/>
          <a:p>
            <a:r>
              <a:rPr lang="en-US" dirty="0">
                <a:hlinkClick r:id="rId2"/>
              </a:rPr>
              <a:t>https://developer.android.com/topic/libraries/architecture/viewmodel</a:t>
            </a:r>
            <a:endParaRPr lang="ru-RU" dirty="0"/>
          </a:p>
        </p:txBody>
      </p:sp>
    </p:spTree>
    <p:extLst>
      <p:ext uri="{BB962C8B-B14F-4D97-AF65-F5344CB8AC3E}">
        <p14:creationId xmlns:p14="http://schemas.microsoft.com/office/powerpoint/2010/main" val="27211491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Заголовок 7">
            <a:extLst>
              <a:ext uri="{FF2B5EF4-FFF2-40B4-BE49-F238E27FC236}">
                <a16:creationId xmlns:a16="http://schemas.microsoft.com/office/drawing/2014/main" id="{8AE7DC52-9A7B-4E2C-94A3-2E7FD47A7287}"/>
              </a:ext>
            </a:extLst>
          </p:cNvPr>
          <p:cNvSpPr>
            <a:spLocks noGrp="1"/>
          </p:cNvSpPr>
          <p:nvPr>
            <p:ph type="title"/>
          </p:nvPr>
        </p:nvSpPr>
        <p:spPr/>
        <p:txBody>
          <a:bodyPr/>
          <a:lstStyle/>
          <a:p>
            <a:r>
              <a:rPr lang="en-US" dirty="0" err="1"/>
              <a:t>ViewModel</a:t>
            </a:r>
            <a:r>
              <a:rPr lang="en-US" dirty="0"/>
              <a:t> Overview</a:t>
            </a:r>
            <a:endParaRPr lang="ru-RU" dirty="0"/>
          </a:p>
        </p:txBody>
      </p:sp>
      <p:sp>
        <p:nvSpPr>
          <p:cNvPr id="9" name="Объект 8">
            <a:extLst>
              <a:ext uri="{FF2B5EF4-FFF2-40B4-BE49-F238E27FC236}">
                <a16:creationId xmlns:a16="http://schemas.microsoft.com/office/drawing/2014/main" id="{9EEDBEED-F7F5-4933-B070-02F15FA40EEF}"/>
              </a:ext>
            </a:extLst>
          </p:cNvPr>
          <p:cNvSpPr>
            <a:spLocks noGrp="1"/>
          </p:cNvSpPr>
          <p:nvPr>
            <p:ph idx="1"/>
          </p:nvPr>
        </p:nvSpPr>
        <p:spPr/>
        <p:txBody>
          <a:bodyPr/>
          <a:lstStyle/>
          <a:p>
            <a:r>
              <a:rPr lang="en-US" dirty="0"/>
              <a:t>The </a:t>
            </a:r>
            <a:r>
              <a:rPr lang="en-US" dirty="0" err="1"/>
              <a:t>ViewModel</a:t>
            </a:r>
            <a:r>
              <a:rPr lang="en-US" dirty="0"/>
              <a:t> class is designed to store and manage UI-related data in a lifecycle conscious way. The </a:t>
            </a:r>
            <a:r>
              <a:rPr lang="en-US" dirty="0" err="1"/>
              <a:t>ViewModel</a:t>
            </a:r>
            <a:r>
              <a:rPr lang="en-US" dirty="0"/>
              <a:t> class allows data to survive configuration changes such as screen rotations.</a:t>
            </a:r>
            <a:endParaRPr lang="ru-RU" dirty="0"/>
          </a:p>
        </p:txBody>
      </p:sp>
      <p:sp>
        <p:nvSpPr>
          <p:cNvPr id="4" name="Date Placeholder 3"/>
          <p:cNvSpPr>
            <a:spLocks noGrp="1"/>
          </p:cNvSpPr>
          <p:nvPr>
            <p:ph type="dt" sz="half" idx="10"/>
          </p:nvPr>
        </p:nvSpPr>
        <p:spPr/>
        <p:txBody>
          <a:bodyPr/>
          <a:lstStyle/>
          <a:p>
            <a:pPr>
              <a:defRPr/>
            </a:pPr>
            <a:r>
              <a:rPr lang="ru-RU"/>
              <a:t>26.09.2019</a:t>
            </a:r>
            <a:endParaRPr lang="en-US" dirty="0"/>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35</a:t>
            </a:fld>
            <a:endParaRPr lang="en-US"/>
          </a:p>
        </p:txBody>
      </p:sp>
      <p:sp>
        <p:nvSpPr>
          <p:cNvPr id="13" name="Прямоугольник 12">
            <a:extLst>
              <a:ext uri="{FF2B5EF4-FFF2-40B4-BE49-F238E27FC236}">
                <a16:creationId xmlns:a16="http://schemas.microsoft.com/office/drawing/2014/main" id="{4EF29F99-D3F9-4E1A-86BD-113AFFC70BBA}"/>
              </a:ext>
            </a:extLst>
          </p:cNvPr>
          <p:cNvSpPr/>
          <p:nvPr/>
        </p:nvSpPr>
        <p:spPr>
          <a:xfrm>
            <a:off x="908720" y="5696460"/>
            <a:ext cx="7326560" cy="369332"/>
          </a:xfrm>
          <a:prstGeom prst="rect">
            <a:avLst/>
          </a:prstGeom>
        </p:spPr>
        <p:txBody>
          <a:bodyPr wrap="square">
            <a:spAutoFit/>
          </a:bodyPr>
          <a:lstStyle/>
          <a:p>
            <a:r>
              <a:rPr lang="en-US" dirty="0">
                <a:hlinkClick r:id="rId2"/>
              </a:rPr>
              <a:t>https://developer.android.com/topic/libraries/architecture/viewmodel</a:t>
            </a:r>
            <a:endParaRPr lang="ru-RU" dirty="0"/>
          </a:p>
        </p:txBody>
      </p:sp>
    </p:spTree>
    <p:extLst>
      <p:ext uri="{BB962C8B-B14F-4D97-AF65-F5344CB8AC3E}">
        <p14:creationId xmlns:p14="http://schemas.microsoft.com/office/powerpoint/2010/main" val="21219214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24579" name="Picture 3" descr="Illustrates the lifecycle of a ViewModel as an activity changes state.">
            <a:extLst>
              <a:ext uri="{FF2B5EF4-FFF2-40B4-BE49-F238E27FC236}">
                <a16:creationId xmlns:a16="http://schemas.microsoft.com/office/drawing/2014/main" id="{E56C5E0A-27BF-428A-8C5A-E3D04CEDA09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1956" t="9007" r="15217" b="14714"/>
          <a:stretch/>
        </p:blipFill>
        <p:spPr bwMode="auto">
          <a:xfrm>
            <a:off x="2159731" y="1278027"/>
            <a:ext cx="4824537" cy="5256584"/>
          </a:xfrm>
          <a:prstGeom prst="rect">
            <a:avLst/>
          </a:prstGeom>
          <a:noFill/>
          <a:extLst>
            <a:ext uri="{909E8E84-426E-40DD-AFC4-6F175D3DCCD1}">
              <a14:hiddenFill xmlns:a14="http://schemas.microsoft.com/office/drawing/2010/main">
                <a:solidFill>
                  <a:srgbClr val="FFFFFF"/>
                </a:solidFill>
              </a14:hiddenFill>
            </a:ext>
          </a:extLst>
        </p:spPr>
      </p:pic>
      <p:sp>
        <p:nvSpPr>
          <p:cNvPr id="8" name="Заголовок 7">
            <a:extLst>
              <a:ext uri="{FF2B5EF4-FFF2-40B4-BE49-F238E27FC236}">
                <a16:creationId xmlns:a16="http://schemas.microsoft.com/office/drawing/2014/main" id="{8AE7DC52-9A7B-4E2C-94A3-2E7FD47A7287}"/>
              </a:ext>
            </a:extLst>
          </p:cNvPr>
          <p:cNvSpPr>
            <a:spLocks noGrp="1"/>
          </p:cNvSpPr>
          <p:nvPr>
            <p:ph type="title"/>
          </p:nvPr>
        </p:nvSpPr>
        <p:spPr/>
        <p:txBody>
          <a:bodyPr/>
          <a:lstStyle/>
          <a:p>
            <a:r>
              <a:rPr lang="en-US" dirty="0"/>
              <a:t>The lifecycle of a </a:t>
            </a:r>
            <a:r>
              <a:rPr lang="en-US" dirty="0" err="1"/>
              <a:t>ViewModel</a:t>
            </a:r>
            <a:endParaRPr lang="ru-RU" dirty="0"/>
          </a:p>
        </p:txBody>
      </p:sp>
      <p:sp>
        <p:nvSpPr>
          <p:cNvPr id="4" name="Date Placeholder 3"/>
          <p:cNvSpPr>
            <a:spLocks noGrp="1"/>
          </p:cNvSpPr>
          <p:nvPr>
            <p:ph type="dt" sz="half" idx="10"/>
          </p:nvPr>
        </p:nvSpPr>
        <p:spPr/>
        <p:txBody>
          <a:bodyPr/>
          <a:lstStyle/>
          <a:p>
            <a:pPr>
              <a:defRPr/>
            </a:pPr>
            <a:r>
              <a:rPr lang="ru-RU"/>
              <a:t>26.09.2019</a:t>
            </a:r>
            <a:endParaRPr lang="en-US" dirty="0"/>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36</a:t>
            </a:fld>
            <a:endParaRPr lang="en-US"/>
          </a:p>
        </p:txBody>
      </p:sp>
      <p:sp>
        <p:nvSpPr>
          <p:cNvPr id="13" name="Прямоугольник 12">
            <a:extLst>
              <a:ext uri="{FF2B5EF4-FFF2-40B4-BE49-F238E27FC236}">
                <a16:creationId xmlns:a16="http://schemas.microsoft.com/office/drawing/2014/main" id="{4EF29F99-D3F9-4E1A-86BD-113AFFC70BBA}"/>
              </a:ext>
            </a:extLst>
          </p:cNvPr>
          <p:cNvSpPr/>
          <p:nvPr/>
        </p:nvSpPr>
        <p:spPr>
          <a:xfrm>
            <a:off x="17965" y="3645024"/>
            <a:ext cx="2133600" cy="1477328"/>
          </a:xfrm>
          <a:prstGeom prst="rect">
            <a:avLst/>
          </a:prstGeom>
        </p:spPr>
        <p:txBody>
          <a:bodyPr wrap="square">
            <a:spAutoFit/>
          </a:bodyPr>
          <a:lstStyle/>
          <a:p>
            <a:r>
              <a:rPr lang="en-US" dirty="0">
                <a:hlinkClick r:id="rId3"/>
              </a:rPr>
              <a:t>https://developer.android.com/topic/libraries/architecture/viewmodel#lifecycle</a:t>
            </a:r>
            <a:r>
              <a:rPr lang="ru-RU" dirty="0"/>
              <a:t> </a:t>
            </a:r>
          </a:p>
        </p:txBody>
      </p:sp>
    </p:spTree>
    <p:extLst>
      <p:ext uri="{BB962C8B-B14F-4D97-AF65-F5344CB8AC3E}">
        <p14:creationId xmlns:p14="http://schemas.microsoft.com/office/powerpoint/2010/main" val="3989819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Заголовок 7">
            <a:extLst>
              <a:ext uri="{FF2B5EF4-FFF2-40B4-BE49-F238E27FC236}">
                <a16:creationId xmlns:a16="http://schemas.microsoft.com/office/drawing/2014/main" id="{8AE7DC52-9A7B-4E2C-94A3-2E7FD47A7287}"/>
              </a:ext>
            </a:extLst>
          </p:cNvPr>
          <p:cNvSpPr>
            <a:spLocks noGrp="1"/>
          </p:cNvSpPr>
          <p:nvPr>
            <p:ph type="title"/>
          </p:nvPr>
        </p:nvSpPr>
        <p:spPr/>
        <p:txBody>
          <a:bodyPr/>
          <a:lstStyle/>
          <a:p>
            <a:r>
              <a:rPr lang="en-US" dirty="0"/>
              <a:t>The lifecycle of a </a:t>
            </a:r>
            <a:r>
              <a:rPr lang="en-US" dirty="0" err="1"/>
              <a:t>ViewModel</a:t>
            </a:r>
            <a:endParaRPr lang="ru-RU" dirty="0"/>
          </a:p>
        </p:txBody>
      </p:sp>
      <p:sp>
        <p:nvSpPr>
          <p:cNvPr id="4" name="Date Placeholder 3"/>
          <p:cNvSpPr>
            <a:spLocks noGrp="1"/>
          </p:cNvSpPr>
          <p:nvPr>
            <p:ph type="dt" sz="half" idx="10"/>
          </p:nvPr>
        </p:nvSpPr>
        <p:spPr/>
        <p:txBody>
          <a:bodyPr/>
          <a:lstStyle/>
          <a:p>
            <a:pPr>
              <a:defRPr/>
            </a:pPr>
            <a:r>
              <a:rPr lang="ru-RU"/>
              <a:t>26.09.2019</a:t>
            </a:r>
            <a:endParaRPr lang="en-US" dirty="0"/>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37</a:t>
            </a:fld>
            <a:endParaRPr lang="en-US"/>
          </a:p>
        </p:txBody>
      </p:sp>
      <p:sp>
        <p:nvSpPr>
          <p:cNvPr id="7" name="Rectangle 1">
            <a:extLst>
              <a:ext uri="{FF2B5EF4-FFF2-40B4-BE49-F238E27FC236}">
                <a16:creationId xmlns:a16="http://schemas.microsoft.com/office/drawing/2014/main" id="{5B6116A1-3F5D-41B2-A020-1F5B6C807C9A}"/>
              </a:ext>
            </a:extLst>
          </p:cNvPr>
          <p:cNvSpPr>
            <a:spLocks noGrp="1" noChangeArrowheads="1"/>
          </p:cNvSpPr>
          <p:nvPr>
            <p:ph idx="1"/>
          </p:nvPr>
        </p:nvSpPr>
        <p:spPr bwMode="auto">
          <a:xfrm>
            <a:off x="202887" y="2060848"/>
            <a:ext cx="8738226" cy="2462213"/>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err="1">
                <a:ln>
                  <a:noFill/>
                </a:ln>
                <a:solidFill>
                  <a:srgbClr val="3B78E7"/>
                </a:solidFill>
                <a:effectLst/>
                <a:latin typeface="Roboto Mono"/>
              </a:rPr>
              <a:t>class</a:t>
            </a:r>
            <a:r>
              <a:rPr kumimoji="0" lang="ru-RU" altLang="ru-RU" sz="1600" b="0" i="0" u="none" strike="noStrike" cap="none" normalizeH="0" baseline="0" dirty="0">
                <a:ln>
                  <a:noFill/>
                </a:ln>
                <a:solidFill>
                  <a:srgbClr val="37474F"/>
                </a:solidFill>
                <a:effectLst/>
                <a:latin typeface="Roboto Mono"/>
              </a:rPr>
              <a:t> </a:t>
            </a:r>
            <a:r>
              <a:rPr kumimoji="0" lang="ru-RU" altLang="ru-RU" sz="1600" b="0" i="0" u="none" strike="noStrike" cap="none" normalizeH="0" baseline="0" dirty="0" err="1">
                <a:ln>
                  <a:noFill/>
                </a:ln>
                <a:solidFill>
                  <a:srgbClr val="9C27B0"/>
                </a:solidFill>
                <a:effectLst/>
                <a:latin typeface="Roboto Mono"/>
              </a:rPr>
              <a:t>MyActivity</a:t>
            </a:r>
            <a:r>
              <a:rPr kumimoji="0" lang="ru-RU" altLang="ru-RU" sz="1600" b="0" i="0" u="none" strike="noStrike" cap="none" normalizeH="0" baseline="0" dirty="0">
                <a:ln>
                  <a:noFill/>
                </a:ln>
                <a:solidFill>
                  <a:srgbClr val="37474F"/>
                </a:solidFill>
                <a:effectLst/>
                <a:latin typeface="Roboto Mono"/>
              </a:rPr>
              <a:t> : </a:t>
            </a:r>
            <a:r>
              <a:rPr kumimoji="0" lang="ru-RU" altLang="ru-RU" sz="1600" b="0" i="0" u="none" strike="noStrike" cap="none" normalizeH="0" baseline="0" dirty="0" err="1">
                <a:ln>
                  <a:noFill/>
                </a:ln>
                <a:solidFill>
                  <a:srgbClr val="9C27B0"/>
                </a:solidFill>
                <a:effectLst/>
                <a:latin typeface="Roboto Mono"/>
              </a:rPr>
              <a:t>AppCompatActivity</a:t>
            </a:r>
            <a:r>
              <a:rPr kumimoji="0" lang="ru-RU" altLang="ru-RU" sz="1600" b="0" i="0" u="none" strike="noStrike" cap="none" normalizeH="0" baseline="0" dirty="0">
                <a:ln>
                  <a:noFill/>
                </a:ln>
                <a:solidFill>
                  <a:srgbClr val="37474F"/>
                </a:solidFill>
                <a:effectLst/>
                <a:latin typeface="Roboto Mono"/>
              </a:rPr>
              <a:t>() {</a:t>
            </a:r>
            <a:br>
              <a:rPr kumimoji="0" lang="ru-RU" altLang="ru-RU" sz="1600" b="0" i="0" u="none" strike="noStrike" cap="none" normalizeH="0" baseline="0" dirty="0">
                <a:ln>
                  <a:noFill/>
                </a:ln>
                <a:solidFill>
                  <a:srgbClr val="37474F"/>
                </a:solidFill>
                <a:effectLst/>
                <a:latin typeface="Roboto Mono"/>
              </a:rPr>
            </a:br>
            <a:br>
              <a:rPr kumimoji="0" lang="ru-RU" altLang="ru-RU" sz="1600" b="0" i="0" u="none" strike="noStrike" cap="none" normalizeH="0" baseline="0" dirty="0">
                <a:ln>
                  <a:noFill/>
                </a:ln>
                <a:solidFill>
                  <a:srgbClr val="37474F"/>
                </a:solidFill>
                <a:effectLst/>
                <a:latin typeface="Roboto Mono"/>
              </a:rPr>
            </a:br>
            <a:r>
              <a:rPr kumimoji="0" lang="ru-RU" altLang="ru-RU" sz="1600" b="0" i="0" u="none" strike="noStrike" cap="none" normalizeH="0" baseline="0" dirty="0">
                <a:ln>
                  <a:noFill/>
                </a:ln>
                <a:solidFill>
                  <a:srgbClr val="37474F"/>
                </a:solidFill>
                <a:effectLst/>
                <a:latin typeface="Roboto Mono"/>
              </a:rPr>
              <a:t>    </a:t>
            </a:r>
            <a:r>
              <a:rPr kumimoji="0" lang="ru-RU" altLang="ru-RU" sz="1600" b="0" i="0" u="none" strike="noStrike" cap="none" normalizeH="0" baseline="0" dirty="0" err="1">
                <a:ln>
                  <a:noFill/>
                </a:ln>
                <a:solidFill>
                  <a:srgbClr val="3B78E7"/>
                </a:solidFill>
                <a:effectLst/>
                <a:latin typeface="Roboto Mono"/>
              </a:rPr>
              <a:t>override</a:t>
            </a:r>
            <a:r>
              <a:rPr kumimoji="0" lang="ru-RU" altLang="ru-RU" sz="1600" b="0" i="0" u="none" strike="noStrike" cap="none" normalizeH="0" baseline="0" dirty="0">
                <a:ln>
                  <a:noFill/>
                </a:ln>
                <a:solidFill>
                  <a:srgbClr val="37474F"/>
                </a:solidFill>
                <a:effectLst/>
                <a:latin typeface="Roboto Mono"/>
              </a:rPr>
              <a:t> </a:t>
            </a:r>
            <a:r>
              <a:rPr kumimoji="0" lang="ru-RU" altLang="ru-RU" sz="1600" b="0" i="0" u="none" strike="noStrike" cap="none" normalizeH="0" baseline="0" dirty="0" err="1">
                <a:ln>
                  <a:noFill/>
                </a:ln>
                <a:solidFill>
                  <a:srgbClr val="3B78E7"/>
                </a:solidFill>
                <a:effectLst/>
                <a:latin typeface="Roboto Mono"/>
              </a:rPr>
              <a:t>fun</a:t>
            </a:r>
            <a:r>
              <a:rPr kumimoji="0" lang="ru-RU" altLang="ru-RU" sz="1600" b="0" i="0" u="none" strike="noStrike" cap="none" normalizeH="0" baseline="0" dirty="0">
                <a:ln>
                  <a:noFill/>
                </a:ln>
                <a:solidFill>
                  <a:srgbClr val="37474F"/>
                </a:solidFill>
                <a:effectLst/>
                <a:latin typeface="Roboto Mono"/>
              </a:rPr>
              <a:t> </a:t>
            </a:r>
            <a:r>
              <a:rPr kumimoji="0" lang="ru-RU" altLang="ru-RU" sz="1600" b="0" i="0" u="none" strike="noStrike" cap="none" normalizeH="0" baseline="0" dirty="0" err="1">
                <a:ln>
                  <a:noFill/>
                </a:ln>
                <a:solidFill>
                  <a:srgbClr val="37474F"/>
                </a:solidFill>
                <a:effectLst/>
                <a:latin typeface="Roboto Mono"/>
              </a:rPr>
              <a:t>onCreate</a:t>
            </a:r>
            <a:r>
              <a:rPr kumimoji="0" lang="ru-RU" altLang="ru-RU" sz="1600" b="0" i="0" u="none" strike="noStrike" cap="none" normalizeH="0" baseline="0" dirty="0">
                <a:ln>
                  <a:noFill/>
                </a:ln>
                <a:solidFill>
                  <a:srgbClr val="37474F"/>
                </a:solidFill>
                <a:effectLst/>
                <a:latin typeface="Roboto Mono"/>
              </a:rPr>
              <a:t>(</a:t>
            </a:r>
            <a:r>
              <a:rPr kumimoji="0" lang="ru-RU" altLang="ru-RU" sz="1600" b="0" i="0" u="none" strike="noStrike" cap="none" normalizeH="0" baseline="0" dirty="0" err="1">
                <a:ln>
                  <a:noFill/>
                </a:ln>
                <a:solidFill>
                  <a:srgbClr val="37474F"/>
                </a:solidFill>
                <a:effectLst/>
                <a:latin typeface="Roboto Mono"/>
              </a:rPr>
              <a:t>savedInstanceState</a:t>
            </a:r>
            <a:r>
              <a:rPr kumimoji="0" lang="ru-RU" altLang="ru-RU" sz="1600" b="0" i="0" u="none" strike="noStrike" cap="none" normalizeH="0" baseline="0" dirty="0">
                <a:ln>
                  <a:noFill/>
                </a:ln>
                <a:solidFill>
                  <a:srgbClr val="37474F"/>
                </a:solidFill>
                <a:effectLst/>
                <a:latin typeface="Roboto Mono"/>
              </a:rPr>
              <a:t>: </a:t>
            </a:r>
            <a:r>
              <a:rPr kumimoji="0" lang="ru-RU" altLang="ru-RU" sz="1600" b="0" i="0" u="none" strike="noStrike" cap="none" normalizeH="0" baseline="0" dirty="0" err="1">
                <a:ln>
                  <a:noFill/>
                </a:ln>
                <a:solidFill>
                  <a:srgbClr val="9C27B0"/>
                </a:solidFill>
                <a:effectLst/>
                <a:latin typeface="Roboto Mono"/>
              </a:rPr>
              <a:t>Bundle</a:t>
            </a:r>
            <a:r>
              <a:rPr kumimoji="0" lang="ru-RU" altLang="ru-RU" sz="1600" b="0" i="0" u="none" strike="noStrike" cap="none" normalizeH="0" baseline="0" dirty="0">
                <a:ln>
                  <a:noFill/>
                </a:ln>
                <a:solidFill>
                  <a:srgbClr val="37474F"/>
                </a:solidFill>
                <a:effectLst/>
                <a:latin typeface="Roboto Mono"/>
              </a:rPr>
              <a:t>?) {</a:t>
            </a:r>
            <a:br>
              <a:rPr kumimoji="0" lang="ru-RU" altLang="ru-RU" sz="1600" b="0" i="0" u="none" strike="noStrike" cap="none" normalizeH="0" baseline="0" dirty="0">
                <a:ln>
                  <a:noFill/>
                </a:ln>
                <a:solidFill>
                  <a:srgbClr val="37474F"/>
                </a:solidFill>
                <a:effectLst/>
                <a:latin typeface="Roboto Mono"/>
              </a:rPr>
            </a:br>
            <a:r>
              <a:rPr kumimoji="0" lang="ru-RU" altLang="ru-RU" sz="1600" b="0" i="0" u="none" strike="noStrike" cap="none" normalizeH="0" baseline="0" dirty="0">
                <a:ln>
                  <a:noFill/>
                </a:ln>
                <a:solidFill>
                  <a:srgbClr val="37474F"/>
                </a:solidFill>
                <a:effectLst/>
                <a:latin typeface="Roboto Mono"/>
              </a:rPr>
              <a:t>        </a:t>
            </a:r>
            <a:r>
              <a:rPr kumimoji="0" lang="ru-RU" altLang="ru-RU" sz="1600" b="0" i="0" u="none" strike="noStrike" cap="none" normalizeH="0" baseline="0" dirty="0">
                <a:ln>
                  <a:noFill/>
                </a:ln>
                <a:solidFill>
                  <a:srgbClr val="D81B60"/>
                </a:solidFill>
                <a:effectLst/>
                <a:latin typeface="Roboto Mono"/>
              </a:rPr>
              <a:t>// </a:t>
            </a:r>
            <a:r>
              <a:rPr kumimoji="0" lang="ru-RU" altLang="ru-RU" sz="1600" b="0" i="0" u="none" strike="noStrike" cap="none" normalizeH="0" baseline="0" dirty="0" err="1">
                <a:ln>
                  <a:noFill/>
                </a:ln>
                <a:solidFill>
                  <a:srgbClr val="D81B60"/>
                </a:solidFill>
                <a:effectLst/>
                <a:latin typeface="Roboto Mono"/>
              </a:rPr>
              <a:t>Create</a:t>
            </a:r>
            <a:r>
              <a:rPr kumimoji="0" lang="ru-RU" altLang="ru-RU" sz="1600" b="0" i="0" u="none" strike="noStrike" cap="none" normalizeH="0" baseline="0" dirty="0">
                <a:ln>
                  <a:noFill/>
                </a:ln>
                <a:solidFill>
                  <a:srgbClr val="D81B60"/>
                </a:solidFill>
                <a:effectLst/>
                <a:latin typeface="Roboto Mono"/>
              </a:rPr>
              <a:t> a </a:t>
            </a:r>
            <a:r>
              <a:rPr kumimoji="0" lang="ru-RU" altLang="ru-RU" sz="1600" b="0" i="0" u="none" strike="noStrike" cap="none" normalizeH="0" baseline="0" dirty="0" err="1">
                <a:ln>
                  <a:noFill/>
                </a:ln>
                <a:solidFill>
                  <a:srgbClr val="D81B60"/>
                </a:solidFill>
                <a:effectLst/>
                <a:latin typeface="Roboto Mono"/>
              </a:rPr>
              <a:t>ViewModel</a:t>
            </a:r>
            <a:r>
              <a:rPr kumimoji="0" lang="ru-RU" altLang="ru-RU" sz="1600" b="0" i="0" u="none" strike="noStrike" cap="none" normalizeH="0" baseline="0" dirty="0">
                <a:ln>
                  <a:noFill/>
                </a:ln>
                <a:solidFill>
                  <a:srgbClr val="D81B60"/>
                </a:solidFill>
                <a:effectLst/>
                <a:latin typeface="Roboto Mono"/>
              </a:rPr>
              <a:t> </a:t>
            </a:r>
            <a:r>
              <a:rPr kumimoji="0" lang="ru-RU" altLang="ru-RU" sz="1600" b="0" i="0" u="none" strike="noStrike" cap="none" normalizeH="0" baseline="0" dirty="0" err="1">
                <a:ln>
                  <a:noFill/>
                </a:ln>
                <a:solidFill>
                  <a:srgbClr val="D81B60"/>
                </a:solidFill>
                <a:effectLst/>
                <a:latin typeface="Roboto Mono"/>
              </a:rPr>
              <a:t>the</a:t>
            </a:r>
            <a:r>
              <a:rPr kumimoji="0" lang="ru-RU" altLang="ru-RU" sz="1600" b="0" i="0" u="none" strike="noStrike" cap="none" normalizeH="0" baseline="0" dirty="0">
                <a:ln>
                  <a:noFill/>
                </a:ln>
                <a:solidFill>
                  <a:srgbClr val="D81B60"/>
                </a:solidFill>
                <a:effectLst/>
                <a:latin typeface="Roboto Mono"/>
              </a:rPr>
              <a:t> </a:t>
            </a:r>
            <a:r>
              <a:rPr kumimoji="0" lang="ru-RU" altLang="ru-RU" sz="1600" b="0" i="0" u="none" strike="noStrike" cap="none" normalizeH="0" baseline="0" dirty="0" err="1">
                <a:ln>
                  <a:noFill/>
                </a:ln>
                <a:solidFill>
                  <a:srgbClr val="D81B60"/>
                </a:solidFill>
                <a:effectLst/>
                <a:latin typeface="Roboto Mono"/>
              </a:rPr>
              <a:t>first</a:t>
            </a:r>
            <a:r>
              <a:rPr kumimoji="0" lang="ru-RU" altLang="ru-RU" sz="1600" b="0" i="0" u="none" strike="noStrike" cap="none" normalizeH="0" baseline="0" dirty="0">
                <a:ln>
                  <a:noFill/>
                </a:ln>
                <a:solidFill>
                  <a:srgbClr val="D81B60"/>
                </a:solidFill>
                <a:effectLst/>
                <a:latin typeface="Roboto Mono"/>
              </a:rPr>
              <a:t> </a:t>
            </a:r>
            <a:r>
              <a:rPr kumimoji="0" lang="ru-RU" altLang="ru-RU" sz="1600" b="0" i="0" u="none" strike="noStrike" cap="none" normalizeH="0" baseline="0" dirty="0" err="1">
                <a:ln>
                  <a:noFill/>
                </a:ln>
                <a:solidFill>
                  <a:srgbClr val="D81B60"/>
                </a:solidFill>
                <a:effectLst/>
                <a:latin typeface="Roboto Mono"/>
              </a:rPr>
              <a:t>time</a:t>
            </a:r>
            <a:r>
              <a:rPr kumimoji="0" lang="ru-RU" altLang="ru-RU" sz="1600" b="0" i="0" u="none" strike="noStrike" cap="none" normalizeH="0" baseline="0" dirty="0">
                <a:ln>
                  <a:noFill/>
                </a:ln>
                <a:solidFill>
                  <a:srgbClr val="D81B60"/>
                </a:solidFill>
                <a:effectLst/>
                <a:latin typeface="Roboto Mono"/>
              </a:rPr>
              <a:t> </a:t>
            </a:r>
            <a:r>
              <a:rPr kumimoji="0" lang="ru-RU" altLang="ru-RU" sz="1600" b="0" i="0" u="none" strike="noStrike" cap="none" normalizeH="0" baseline="0" dirty="0" err="1">
                <a:ln>
                  <a:noFill/>
                </a:ln>
                <a:solidFill>
                  <a:srgbClr val="D81B60"/>
                </a:solidFill>
                <a:effectLst/>
                <a:latin typeface="Roboto Mono"/>
              </a:rPr>
              <a:t>the</a:t>
            </a:r>
            <a:r>
              <a:rPr kumimoji="0" lang="ru-RU" altLang="ru-RU" sz="1600" b="0" i="0" u="none" strike="noStrike" cap="none" normalizeH="0" baseline="0" dirty="0">
                <a:ln>
                  <a:noFill/>
                </a:ln>
                <a:solidFill>
                  <a:srgbClr val="D81B60"/>
                </a:solidFill>
                <a:effectLst/>
                <a:latin typeface="Roboto Mono"/>
              </a:rPr>
              <a:t> </a:t>
            </a:r>
            <a:r>
              <a:rPr kumimoji="0" lang="ru-RU" altLang="ru-RU" sz="1600" b="0" i="0" u="none" strike="noStrike" cap="none" normalizeH="0" baseline="0" dirty="0" err="1">
                <a:ln>
                  <a:noFill/>
                </a:ln>
                <a:solidFill>
                  <a:srgbClr val="D81B60"/>
                </a:solidFill>
                <a:effectLst/>
                <a:latin typeface="Roboto Mono"/>
              </a:rPr>
              <a:t>system</a:t>
            </a:r>
            <a:r>
              <a:rPr kumimoji="0" lang="ru-RU" altLang="ru-RU" sz="1600" b="0" i="0" u="none" strike="noStrike" cap="none" normalizeH="0" baseline="0" dirty="0">
                <a:ln>
                  <a:noFill/>
                </a:ln>
                <a:solidFill>
                  <a:srgbClr val="D81B60"/>
                </a:solidFill>
                <a:effectLst/>
                <a:latin typeface="Roboto Mono"/>
              </a:rPr>
              <a:t> </a:t>
            </a:r>
            <a:r>
              <a:rPr kumimoji="0" lang="ru-RU" altLang="ru-RU" sz="1600" b="0" i="0" u="none" strike="noStrike" cap="none" normalizeH="0" baseline="0" dirty="0" err="1">
                <a:ln>
                  <a:noFill/>
                </a:ln>
                <a:solidFill>
                  <a:srgbClr val="D81B60"/>
                </a:solidFill>
                <a:effectLst/>
                <a:latin typeface="Roboto Mono"/>
              </a:rPr>
              <a:t>calls</a:t>
            </a:r>
            <a:r>
              <a:rPr kumimoji="0" lang="ru-RU" altLang="ru-RU" sz="1600" b="0" i="0" u="none" strike="noStrike" cap="none" normalizeH="0" baseline="0" dirty="0">
                <a:ln>
                  <a:noFill/>
                </a:ln>
                <a:solidFill>
                  <a:srgbClr val="D81B60"/>
                </a:solidFill>
                <a:effectLst/>
                <a:latin typeface="Roboto Mono"/>
              </a:rPr>
              <a:t> </a:t>
            </a:r>
            <a:r>
              <a:rPr kumimoji="0" lang="ru-RU" altLang="ru-RU" sz="1600" b="0" i="0" u="none" strike="noStrike" cap="none" normalizeH="0" baseline="0" dirty="0" err="1">
                <a:ln>
                  <a:noFill/>
                </a:ln>
                <a:solidFill>
                  <a:srgbClr val="D81B60"/>
                </a:solidFill>
                <a:effectLst/>
                <a:latin typeface="Roboto Mono"/>
              </a:rPr>
              <a:t>an</a:t>
            </a:r>
            <a:r>
              <a:rPr kumimoji="0" lang="ru-RU" altLang="ru-RU" sz="1600" b="0" i="0" u="none" strike="noStrike" cap="none" normalizeH="0" baseline="0" dirty="0">
                <a:ln>
                  <a:noFill/>
                </a:ln>
                <a:solidFill>
                  <a:srgbClr val="D81B60"/>
                </a:solidFill>
                <a:effectLst/>
                <a:latin typeface="Roboto Mono"/>
              </a:rPr>
              <a:t> </a:t>
            </a:r>
            <a:r>
              <a:rPr kumimoji="0" lang="ru-RU" altLang="ru-RU" sz="1600" b="0" i="0" u="none" strike="noStrike" cap="none" normalizeH="0" baseline="0" dirty="0" err="1">
                <a:ln>
                  <a:noFill/>
                </a:ln>
                <a:solidFill>
                  <a:srgbClr val="D81B60"/>
                </a:solidFill>
                <a:effectLst/>
                <a:latin typeface="Roboto Mono"/>
              </a:rPr>
              <a:t>activity's</a:t>
            </a:r>
            <a:r>
              <a:rPr kumimoji="0" lang="ru-RU" altLang="ru-RU" sz="1600" b="0" i="0" u="none" strike="noStrike" cap="none" normalizeH="0" baseline="0" dirty="0">
                <a:ln>
                  <a:noFill/>
                </a:ln>
                <a:solidFill>
                  <a:srgbClr val="D81B60"/>
                </a:solidFill>
                <a:effectLst/>
                <a:latin typeface="Roboto Mono"/>
              </a:rPr>
              <a:t> </a:t>
            </a:r>
            <a:r>
              <a:rPr kumimoji="0" lang="ru-RU" altLang="ru-RU" sz="1600" b="0" i="0" u="none" strike="noStrike" cap="none" normalizeH="0" baseline="0" dirty="0" err="1">
                <a:ln>
                  <a:noFill/>
                </a:ln>
                <a:solidFill>
                  <a:srgbClr val="D81B60"/>
                </a:solidFill>
                <a:effectLst/>
                <a:latin typeface="Roboto Mono"/>
              </a:rPr>
              <a:t>onCreate</a:t>
            </a:r>
            <a:r>
              <a:rPr kumimoji="0" lang="ru-RU" altLang="ru-RU" sz="1600" b="0" i="0" u="none" strike="noStrike" cap="none" normalizeH="0" baseline="0" dirty="0">
                <a:ln>
                  <a:noFill/>
                </a:ln>
                <a:solidFill>
                  <a:srgbClr val="D81B60"/>
                </a:solidFill>
                <a:effectLst/>
                <a:latin typeface="Roboto Mono"/>
              </a:rPr>
              <a:t>() </a:t>
            </a:r>
            <a:r>
              <a:rPr kumimoji="0" lang="ru-RU" altLang="ru-RU" sz="1600" b="0" i="0" u="none" strike="noStrike" cap="none" normalizeH="0" baseline="0" dirty="0" err="1">
                <a:ln>
                  <a:noFill/>
                </a:ln>
                <a:solidFill>
                  <a:srgbClr val="D81B60"/>
                </a:solidFill>
                <a:effectLst/>
                <a:latin typeface="Roboto Mono"/>
              </a:rPr>
              <a:t>method</a:t>
            </a:r>
            <a:r>
              <a:rPr kumimoji="0" lang="ru-RU" altLang="ru-RU" sz="1600" b="0" i="0" u="none" strike="noStrike" cap="none" normalizeH="0" baseline="0" dirty="0">
                <a:ln>
                  <a:noFill/>
                </a:ln>
                <a:solidFill>
                  <a:srgbClr val="D81B60"/>
                </a:solidFill>
                <a:effectLst/>
                <a:latin typeface="Roboto Mono"/>
              </a:rPr>
              <a:t>.</a:t>
            </a:r>
            <a:br>
              <a:rPr kumimoji="0" lang="ru-RU" altLang="ru-RU" sz="1600" b="0" i="0" u="none" strike="noStrike" cap="none" normalizeH="0" baseline="0" dirty="0">
                <a:ln>
                  <a:noFill/>
                </a:ln>
                <a:solidFill>
                  <a:srgbClr val="37474F"/>
                </a:solidFill>
                <a:effectLst/>
                <a:latin typeface="Roboto Mono"/>
              </a:rPr>
            </a:br>
            <a:r>
              <a:rPr kumimoji="0" lang="ru-RU" altLang="ru-RU" sz="1600" b="0" i="0" u="none" strike="noStrike" cap="none" normalizeH="0" baseline="0" dirty="0">
                <a:ln>
                  <a:noFill/>
                </a:ln>
                <a:solidFill>
                  <a:srgbClr val="37474F"/>
                </a:solidFill>
                <a:effectLst/>
                <a:latin typeface="Roboto Mono"/>
              </a:rPr>
              <a:t>        </a:t>
            </a:r>
            <a:r>
              <a:rPr kumimoji="0" lang="ru-RU" altLang="ru-RU" sz="1600" b="0" i="0" u="none" strike="noStrike" cap="none" normalizeH="0" baseline="0" dirty="0">
                <a:ln>
                  <a:noFill/>
                </a:ln>
                <a:solidFill>
                  <a:srgbClr val="D81B60"/>
                </a:solidFill>
                <a:effectLst/>
                <a:latin typeface="Roboto Mono"/>
              </a:rPr>
              <a:t>// </a:t>
            </a:r>
            <a:r>
              <a:rPr kumimoji="0" lang="ru-RU" altLang="ru-RU" sz="1600" b="0" i="0" u="none" strike="noStrike" cap="none" normalizeH="0" baseline="0" dirty="0" err="1">
                <a:ln>
                  <a:noFill/>
                </a:ln>
                <a:solidFill>
                  <a:srgbClr val="D81B60"/>
                </a:solidFill>
                <a:effectLst/>
                <a:latin typeface="Roboto Mono"/>
              </a:rPr>
              <a:t>Re-created</a:t>
            </a:r>
            <a:r>
              <a:rPr kumimoji="0" lang="ru-RU" altLang="ru-RU" sz="1600" b="0" i="0" u="none" strike="noStrike" cap="none" normalizeH="0" baseline="0" dirty="0">
                <a:ln>
                  <a:noFill/>
                </a:ln>
                <a:solidFill>
                  <a:srgbClr val="D81B60"/>
                </a:solidFill>
                <a:effectLst/>
                <a:latin typeface="Roboto Mono"/>
              </a:rPr>
              <a:t> </a:t>
            </a:r>
            <a:r>
              <a:rPr kumimoji="0" lang="ru-RU" altLang="ru-RU" sz="1600" b="0" i="0" u="none" strike="noStrike" cap="none" normalizeH="0" baseline="0" dirty="0" err="1">
                <a:ln>
                  <a:noFill/>
                </a:ln>
                <a:solidFill>
                  <a:srgbClr val="D81B60"/>
                </a:solidFill>
                <a:effectLst/>
                <a:latin typeface="Roboto Mono"/>
              </a:rPr>
              <a:t>activities</a:t>
            </a:r>
            <a:r>
              <a:rPr kumimoji="0" lang="ru-RU" altLang="ru-RU" sz="1600" b="0" i="0" u="none" strike="noStrike" cap="none" normalizeH="0" baseline="0" dirty="0">
                <a:ln>
                  <a:noFill/>
                </a:ln>
                <a:solidFill>
                  <a:srgbClr val="D81B60"/>
                </a:solidFill>
                <a:effectLst/>
                <a:latin typeface="Roboto Mono"/>
              </a:rPr>
              <a:t> </a:t>
            </a:r>
            <a:r>
              <a:rPr kumimoji="0" lang="ru-RU" altLang="ru-RU" sz="1600" b="0" i="0" u="none" strike="noStrike" cap="none" normalizeH="0" baseline="0" dirty="0" err="1">
                <a:ln>
                  <a:noFill/>
                </a:ln>
                <a:solidFill>
                  <a:srgbClr val="D81B60"/>
                </a:solidFill>
                <a:effectLst/>
                <a:latin typeface="Roboto Mono"/>
              </a:rPr>
              <a:t>receive</a:t>
            </a:r>
            <a:r>
              <a:rPr kumimoji="0" lang="ru-RU" altLang="ru-RU" sz="1600" b="0" i="0" u="none" strike="noStrike" cap="none" normalizeH="0" baseline="0" dirty="0">
                <a:ln>
                  <a:noFill/>
                </a:ln>
                <a:solidFill>
                  <a:srgbClr val="D81B60"/>
                </a:solidFill>
                <a:effectLst/>
                <a:latin typeface="Roboto Mono"/>
              </a:rPr>
              <a:t> </a:t>
            </a:r>
            <a:r>
              <a:rPr kumimoji="0" lang="ru-RU" altLang="ru-RU" sz="1600" b="0" i="0" u="none" strike="noStrike" cap="none" normalizeH="0" baseline="0" dirty="0" err="1">
                <a:ln>
                  <a:noFill/>
                </a:ln>
                <a:solidFill>
                  <a:srgbClr val="D81B60"/>
                </a:solidFill>
                <a:effectLst/>
                <a:latin typeface="Roboto Mono"/>
              </a:rPr>
              <a:t>the</a:t>
            </a:r>
            <a:r>
              <a:rPr kumimoji="0" lang="ru-RU" altLang="ru-RU" sz="1600" b="0" i="0" u="none" strike="noStrike" cap="none" normalizeH="0" baseline="0" dirty="0">
                <a:ln>
                  <a:noFill/>
                </a:ln>
                <a:solidFill>
                  <a:srgbClr val="D81B60"/>
                </a:solidFill>
                <a:effectLst/>
                <a:latin typeface="Roboto Mono"/>
              </a:rPr>
              <a:t> </a:t>
            </a:r>
            <a:r>
              <a:rPr kumimoji="0" lang="ru-RU" altLang="ru-RU" sz="1600" b="0" i="0" u="none" strike="noStrike" cap="none" normalizeH="0" baseline="0" dirty="0" err="1">
                <a:ln>
                  <a:noFill/>
                </a:ln>
                <a:solidFill>
                  <a:srgbClr val="D81B60"/>
                </a:solidFill>
                <a:effectLst/>
                <a:latin typeface="Roboto Mono"/>
              </a:rPr>
              <a:t>same</a:t>
            </a:r>
            <a:r>
              <a:rPr kumimoji="0" lang="ru-RU" altLang="ru-RU" sz="1600" b="0" i="0" u="none" strike="noStrike" cap="none" normalizeH="0" baseline="0" dirty="0">
                <a:ln>
                  <a:noFill/>
                </a:ln>
                <a:solidFill>
                  <a:srgbClr val="D81B60"/>
                </a:solidFill>
                <a:effectLst/>
                <a:latin typeface="Roboto Mono"/>
              </a:rPr>
              <a:t> </a:t>
            </a:r>
            <a:r>
              <a:rPr kumimoji="0" lang="ru-RU" altLang="ru-RU" sz="1600" b="0" i="0" u="none" strike="noStrike" cap="none" normalizeH="0" baseline="0" dirty="0" err="1">
                <a:ln>
                  <a:noFill/>
                </a:ln>
                <a:solidFill>
                  <a:srgbClr val="D81B60"/>
                </a:solidFill>
                <a:effectLst/>
                <a:latin typeface="Roboto Mono"/>
              </a:rPr>
              <a:t>MyViewModel</a:t>
            </a:r>
            <a:r>
              <a:rPr kumimoji="0" lang="ru-RU" altLang="ru-RU" sz="1600" b="0" i="0" u="none" strike="noStrike" cap="none" normalizeH="0" baseline="0" dirty="0">
                <a:ln>
                  <a:noFill/>
                </a:ln>
                <a:solidFill>
                  <a:srgbClr val="D81B60"/>
                </a:solidFill>
                <a:effectLst/>
                <a:latin typeface="Roboto Mono"/>
              </a:rPr>
              <a:t> </a:t>
            </a:r>
            <a:r>
              <a:rPr kumimoji="0" lang="ru-RU" altLang="ru-RU" sz="1600" b="0" i="0" u="none" strike="noStrike" cap="none" normalizeH="0" baseline="0" dirty="0" err="1">
                <a:ln>
                  <a:noFill/>
                </a:ln>
                <a:solidFill>
                  <a:srgbClr val="D81B60"/>
                </a:solidFill>
                <a:effectLst/>
                <a:latin typeface="Roboto Mono"/>
              </a:rPr>
              <a:t>instance</a:t>
            </a:r>
            <a:r>
              <a:rPr kumimoji="0" lang="ru-RU" altLang="ru-RU" sz="1600" b="0" i="0" u="none" strike="noStrike" cap="none" normalizeH="0" baseline="0" dirty="0">
                <a:ln>
                  <a:noFill/>
                </a:ln>
                <a:solidFill>
                  <a:srgbClr val="D81B60"/>
                </a:solidFill>
                <a:effectLst/>
                <a:latin typeface="Roboto Mono"/>
              </a:rPr>
              <a:t> </a:t>
            </a:r>
            <a:r>
              <a:rPr kumimoji="0" lang="ru-RU" altLang="ru-RU" sz="1600" b="0" i="0" u="none" strike="noStrike" cap="none" normalizeH="0" baseline="0" dirty="0" err="1">
                <a:ln>
                  <a:noFill/>
                </a:ln>
                <a:solidFill>
                  <a:srgbClr val="D81B60"/>
                </a:solidFill>
                <a:effectLst/>
                <a:latin typeface="Roboto Mono"/>
              </a:rPr>
              <a:t>created</a:t>
            </a:r>
            <a:r>
              <a:rPr kumimoji="0" lang="ru-RU" altLang="ru-RU" sz="1600" b="0" i="0" u="none" strike="noStrike" cap="none" normalizeH="0" baseline="0" dirty="0">
                <a:ln>
                  <a:noFill/>
                </a:ln>
                <a:solidFill>
                  <a:srgbClr val="D81B60"/>
                </a:solidFill>
                <a:effectLst/>
                <a:latin typeface="Roboto Mono"/>
              </a:rPr>
              <a:t> </a:t>
            </a:r>
            <a:r>
              <a:rPr kumimoji="0" lang="ru-RU" altLang="ru-RU" sz="1600" b="0" i="0" u="none" strike="noStrike" cap="none" normalizeH="0" baseline="0" dirty="0" err="1">
                <a:ln>
                  <a:noFill/>
                </a:ln>
                <a:solidFill>
                  <a:srgbClr val="D81B60"/>
                </a:solidFill>
                <a:effectLst/>
                <a:latin typeface="Roboto Mono"/>
              </a:rPr>
              <a:t>by</a:t>
            </a:r>
            <a:r>
              <a:rPr kumimoji="0" lang="ru-RU" altLang="ru-RU" sz="1600" b="0" i="0" u="none" strike="noStrike" cap="none" normalizeH="0" baseline="0" dirty="0">
                <a:ln>
                  <a:noFill/>
                </a:ln>
                <a:solidFill>
                  <a:srgbClr val="D81B60"/>
                </a:solidFill>
                <a:effectLst/>
                <a:latin typeface="Roboto Mono"/>
              </a:rPr>
              <a:t> </a:t>
            </a:r>
            <a:r>
              <a:rPr kumimoji="0" lang="ru-RU" altLang="ru-RU" sz="1600" b="0" i="0" u="none" strike="noStrike" cap="none" normalizeH="0" baseline="0" dirty="0" err="1">
                <a:ln>
                  <a:noFill/>
                </a:ln>
                <a:solidFill>
                  <a:srgbClr val="D81B60"/>
                </a:solidFill>
                <a:effectLst/>
                <a:latin typeface="Roboto Mono"/>
              </a:rPr>
              <a:t>the</a:t>
            </a:r>
            <a:r>
              <a:rPr kumimoji="0" lang="ru-RU" altLang="ru-RU" sz="1600" b="0" i="0" u="none" strike="noStrike" cap="none" normalizeH="0" baseline="0" dirty="0">
                <a:ln>
                  <a:noFill/>
                </a:ln>
                <a:solidFill>
                  <a:srgbClr val="D81B60"/>
                </a:solidFill>
                <a:effectLst/>
                <a:latin typeface="Roboto Mono"/>
              </a:rPr>
              <a:t> </a:t>
            </a:r>
            <a:r>
              <a:rPr kumimoji="0" lang="ru-RU" altLang="ru-RU" sz="1600" b="0" i="0" u="none" strike="noStrike" cap="none" normalizeH="0" baseline="0" dirty="0" err="1">
                <a:ln>
                  <a:noFill/>
                </a:ln>
                <a:solidFill>
                  <a:srgbClr val="D81B60"/>
                </a:solidFill>
                <a:effectLst/>
                <a:latin typeface="Roboto Mono"/>
              </a:rPr>
              <a:t>first</a:t>
            </a:r>
            <a:r>
              <a:rPr kumimoji="0" lang="ru-RU" altLang="ru-RU" sz="1600" b="0" i="0" u="none" strike="noStrike" cap="none" normalizeH="0" baseline="0" dirty="0">
                <a:ln>
                  <a:noFill/>
                </a:ln>
                <a:solidFill>
                  <a:srgbClr val="D81B60"/>
                </a:solidFill>
                <a:effectLst/>
                <a:latin typeface="Roboto Mono"/>
              </a:rPr>
              <a:t> </a:t>
            </a:r>
            <a:r>
              <a:rPr kumimoji="0" lang="ru-RU" altLang="ru-RU" sz="1600" b="0" i="0" u="none" strike="noStrike" cap="none" normalizeH="0" baseline="0" dirty="0" err="1">
                <a:ln>
                  <a:noFill/>
                </a:ln>
                <a:solidFill>
                  <a:srgbClr val="D81B60"/>
                </a:solidFill>
                <a:effectLst/>
                <a:latin typeface="Roboto Mono"/>
              </a:rPr>
              <a:t>activity</a:t>
            </a:r>
            <a:r>
              <a:rPr kumimoji="0" lang="ru-RU" altLang="ru-RU" sz="1600" b="0" i="0" u="none" strike="noStrike" cap="none" normalizeH="0" baseline="0" dirty="0">
                <a:ln>
                  <a:noFill/>
                </a:ln>
                <a:solidFill>
                  <a:srgbClr val="D81B60"/>
                </a:solidFill>
                <a:effectLst/>
                <a:latin typeface="Roboto Mono"/>
              </a:rPr>
              <a:t>.</a:t>
            </a:r>
            <a:br>
              <a:rPr kumimoji="0" lang="ru-RU" altLang="ru-RU" sz="1600" b="0" i="0" u="none" strike="noStrike" cap="none" normalizeH="0" baseline="0" dirty="0">
                <a:ln>
                  <a:noFill/>
                </a:ln>
                <a:solidFill>
                  <a:srgbClr val="37474F"/>
                </a:solidFill>
                <a:effectLst/>
                <a:latin typeface="Roboto Mono"/>
              </a:rPr>
            </a:br>
            <a:br>
              <a:rPr kumimoji="0" lang="ru-RU" altLang="ru-RU" sz="1600" b="0" i="0" u="none" strike="noStrike" cap="none" normalizeH="0" baseline="0" dirty="0">
                <a:ln>
                  <a:noFill/>
                </a:ln>
                <a:solidFill>
                  <a:srgbClr val="37474F"/>
                </a:solidFill>
                <a:effectLst/>
                <a:latin typeface="Roboto Mono"/>
              </a:rPr>
            </a:br>
            <a:r>
              <a:rPr kumimoji="0" lang="ru-RU" altLang="ru-RU" sz="1600" b="0" i="0" u="none" strike="noStrike" cap="none" normalizeH="0" baseline="0" dirty="0">
                <a:ln>
                  <a:noFill/>
                </a:ln>
                <a:solidFill>
                  <a:srgbClr val="37474F"/>
                </a:solidFill>
                <a:effectLst/>
                <a:latin typeface="Roboto Mono"/>
              </a:rPr>
              <a:t>        </a:t>
            </a:r>
            <a:r>
              <a:rPr kumimoji="0" lang="ru-RU" altLang="ru-RU" sz="1600" b="0" i="0" u="none" strike="noStrike" cap="none" normalizeH="0" baseline="0" dirty="0" err="1">
                <a:ln>
                  <a:noFill/>
                </a:ln>
                <a:solidFill>
                  <a:srgbClr val="3B78E7"/>
                </a:solidFill>
                <a:effectLst/>
                <a:latin typeface="Roboto Mono"/>
              </a:rPr>
              <a:t>val</a:t>
            </a:r>
            <a:r>
              <a:rPr kumimoji="0" lang="ru-RU" altLang="ru-RU" sz="1600" b="0" i="0" u="none" strike="noStrike" cap="none" normalizeH="0" baseline="0" dirty="0">
                <a:ln>
                  <a:noFill/>
                </a:ln>
                <a:solidFill>
                  <a:srgbClr val="37474F"/>
                </a:solidFill>
                <a:effectLst/>
                <a:latin typeface="Roboto Mono"/>
              </a:rPr>
              <a:t> </a:t>
            </a:r>
            <a:r>
              <a:rPr kumimoji="0" lang="ru-RU" altLang="ru-RU" sz="1600" b="0" i="0" u="none" strike="noStrike" cap="none" normalizeH="0" baseline="0" dirty="0" err="1">
                <a:ln>
                  <a:noFill/>
                </a:ln>
                <a:solidFill>
                  <a:srgbClr val="37474F"/>
                </a:solidFill>
                <a:effectLst/>
                <a:latin typeface="Roboto Mono"/>
              </a:rPr>
              <a:t>model</a:t>
            </a:r>
            <a:r>
              <a:rPr kumimoji="0" lang="ru-RU" altLang="ru-RU" sz="1600" b="0" i="0" u="none" strike="noStrike" cap="none" normalizeH="0" baseline="0" dirty="0">
                <a:ln>
                  <a:noFill/>
                </a:ln>
                <a:solidFill>
                  <a:srgbClr val="37474F"/>
                </a:solidFill>
                <a:effectLst/>
                <a:latin typeface="Roboto Mono"/>
              </a:rPr>
              <a:t> = </a:t>
            </a:r>
            <a:r>
              <a:rPr kumimoji="0" lang="ru-RU" altLang="ru-RU" sz="1600" b="0" i="0" u="none" strike="noStrike" cap="none" normalizeH="0" baseline="0" dirty="0" err="1">
                <a:ln>
                  <a:noFill/>
                </a:ln>
                <a:solidFill>
                  <a:srgbClr val="9C27B0"/>
                </a:solidFill>
                <a:effectLst/>
                <a:latin typeface="Roboto Mono"/>
              </a:rPr>
              <a:t>ViewModelProviders</a:t>
            </a:r>
            <a:r>
              <a:rPr kumimoji="0" lang="ru-RU" altLang="ru-RU" sz="1600" b="0" i="0" u="none" strike="noStrike" cap="none" normalizeH="0" baseline="0" dirty="0" err="1">
                <a:ln>
                  <a:noFill/>
                </a:ln>
                <a:solidFill>
                  <a:srgbClr val="37474F"/>
                </a:solidFill>
                <a:effectLst/>
                <a:latin typeface="Roboto Mono"/>
              </a:rPr>
              <a:t>.of</a:t>
            </a:r>
            <a:r>
              <a:rPr kumimoji="0" lang="ru-RU" altLang="ru-RU" sz="1600" b="0" i="0" u="none" strike="noStrike" cap="none" normalizeH="0" baseline="0" dirty="0">
                <a:ln>
                  <a:noFill/>
                </a:ln>
                <a:solidFill>
                  <a:srgbClr val="37474F"/>
                </a:solidFill>
                <a:effectLst/>
                <a:latin typeface="Roboto Mono"/>
              </a:rPr>
              <a:t>(</a:t>
            </a:r>
            <a:r>
              <a:rPr kumimoji="0" lang="ru-RU" altLang="ru-RU" sz="1600" b="0" i="0" u="none" strike="noStrike" cap="none" normalizeH="0" baseline="0" dirty="0" err="1">
                <a:ln>
                  <a:noFill/>
                </a:ln>
                <a:solidFill>
                  <a:srgbClr val="3B78E7"/>
                </a:solidFill>
                <a:effectLst/>
                <a:latin typeface="Roboto Mono"/>
              </a:rPr>
              <a:t>this</a:t>
            </a:r>
            <a:r>
              <a:rPr kumimoji="0" lang="ru-RU" altLang="ru-RU" sz="1600" b="0" i="0" u="none" strike="noStrike" cap="none" normalizeH="0" baseline="0" dirty="0">
                <a:ln>
                  <a:noFill/>
                </a:ln>
                <a:solidFill>
                  <a:srgbClr val="37474F"/>
                </a:solidFill>
                <a:effectLst/>
                <a:latin typeface="Roboto Mono"/>
              </a:rPr>
              <a:t>)[</a:t>
            </a:r>
            <a:r>
              <a:rPr kumimoji="0" lang="ru-RU" altLang="ru-RU" sz="1600" b="0" i="0" u="none" strike="noStrike" cap="none" normalizeH="0" baseline="0" dirty="0" err="1">
                <a:ln>
                  <a:noFill/>
                </a:ln>
                <a:solidFill>
                  <a:srgbClr val="9C27B0"/>
                </a:solidFill>
                <a:effectLst/>
                <a:latin typeface="Roboto Mono"/>
              </a:rPr>
              <a:t>MyViewModel</a:t>
            </a:r>
            <a:r>
              <a:rPr kumimoji="0" lang="ru-RU" altLang="ru-RU" sz="1600" b="0" i="0" u="none" strike="noStrike" cap="none" normalizeH="0" baseline="0" dirty="0">
                <a:ln>
                  <a:noFill/>
                </a:ln>
                <a:solidFill>
                  <a:srgbClr val="37474F"/>
                </a:solidFill>
                <a:effectLst/>
                <a:latin typeface="Roboto Mono"/>
              </a:rPr>
              <a:t>::</a:t>
            </a:r>
            <a:r>
              <a:rPr kumimoji="0" lang="ru-RU" altLang="ru-RU" sz="1600" b="0" i="0" u="none" strike="noStrike" cap="none" normalizeH="0" baseline="0" dirty="0">
                <a:ln>
                  <a:noFill/>
                </a:ln>
                <a:solidFill>
                  <a:srgbClr val="3B78E7"/>
                </a:solidFill>
                <a:effectLst/>
                <a:latin typeface="Roboto Mono"/>
              </a:rPr>
              <a:t>class</a:t>
            </a:r>
            <a:r>
              <a:rPr kumimoji="0" lang="ru-RU" altLang="ru-RU" sz="1600" b="0" i="0" u="none" strike="noStrike" cap="none" normalizeH="0" baseline="0" dirty="0">
                <a:ln>
                  <a:noFill/>
                </a:ln>
                <a:solidFill>
                  <a:srgbClr val="37474F"/>
                </a:solidFill>
                <a:effectLst/>
                <a:latin typeface="Roboto Mono"/>
              </a:rPr>
              <a:t>.java]</a:t>
            </a:r>
            <a:br>
              <a:rPr kumimoji="0" lang="ru-RU" altLang="ru-RU" sz="1600" b="0" i="0" u="none" strike="noStrike" cap="none" normalizeH="0" baseline="0" dirty="0">
                <a:ln>
                  <a:noFill/>
                </a:ln>
                <a:solidFill>
                  <a:srgbClr val="37474F"/>
                </a:solidFill>
                <a:effectLst/>
                <a:latin typeface="Roboto Mono"/>
              </a:rPr>
            </a:br>
            <a:r>
              <a:rPr kumimoji="0" lang="ru-RU" altLang="ru-RU" sz="1600" b="0" i="0" u="none" strike="noStrike" cap="none" normalizeH="0" baseline="0" dirty="0">
                <a:ln>
                  <a:noFill/>
                </a:ln>
                <a:solidFill>
                  <a:srgbClr val="37474F"/>
                </a:solidFill>
                <a:effectLst/>
                <a:latin typeface="Roboto Mono"/>
              </a:rPr>
              <a:t>        </a:t>
            </a:r>
            <a:r>
              <a:rPr kumimoji="0" lang="en-US" altLang="ru-RU" sz="1600" b="0" i="0" u="none" strike="noStrike" cap="none" normalizeH="0" baseline="0" dirty="0">
                <a:ln>
                  <a:noFill/>
                </a:ln>
                <a:solidFill>
                  <a:srgbClr val="37474F"/>
                </a:solidFill>
                <a:effectLst/>
                <a:latin typeface="Roboto Mono"/>
              </a:rPr>
              <a:t>…</a:t>
            </a:r>
            <a:br>
              <a:rPr kumimoji="0" lang="ru-RU" altLang="ru-RU" sz="1600" b="0" i="0" u="none" strike="noStrike" cap="none" normalizeH="0" baseline="0" dirty="0">
                <a:ln>
                  <a:noFill/>
                </a:ln>
                <a:solidFill>
                  <a:srgbClr val="37474F"/>
                </a:solidFill>
                <a:effectLst/>
                <a:latin typeface="Roboto Mono"/>
              </a:rPr>
            </a:br>
            <a:r>
              <a:rPr kumimoji="0" lang="ru-RU" altLang="ru-RU" sz="1600" b="0" i="0" u="none" strike="noStrike" cap="none" normalizeH="0" baseline="0" dirty="0">
                <a:ln>
                  <a:noFill/>
                </a:ln>
                <a:solidFill>
                  <a:srgbClr val="37474F"/>
                </a:solidFill>
                <a:effectLst/>
                <a:latin typeface="Roboto Mono"/>
              </a:rPr>
              <a:t>    }</a:t>
            </a:r>
            <a:br>
              <a:rPr kumimoji="0" lang="ru-RU" altLang="ru-RU" sz="1600" b="0" i="0" u="none" strike="noStrike" cap="none" normalizeH="0" baseline="0" dirty="0">
                <a:ln>
                  <a:noFill/>
                </a:ln>
                <a:solidFill>
                  <a:srgbClr val="37474F"/>
                </a:solidFill>
                <a:effectLst/>
                <a:latin typeface="Roboto Mono"/>
              </a:rPr>
            </a:br>
            <a:r>
              <a:rPr kumimoji="0" lang="ru-RU" altLang="ru-RU" sz="1600" b="0" i="0" u="none" strike="noStrike" cap="none" normalizeH="0" baseline="0" dirty="0">
                <a:ln>
                  <a:noFill/>
                </a:ln>
                <a:solidFill>
                  <a:srgbClr val="37474F"/>
                </a:solidFill>
                <a:effectLst/>
                <a:latin typeface="Roboto Mono"/>
              </a:rPr>
              <a:t>}</a:t>
            </a:r>
            <a:r>
              <a:rPr kumimoji="0" lang="ru-RU" altLang="ru-RU" sz="1100" b="0" i="0" u="none" strike="noStrike" cap="none" normalizeH="0" baseline="0" dirty="0">
                <a:ln>
                  <a:noFill/>
                </a:ln>
                <a:solidFill>
                  <a:schemeClr val="tx1"/>
                </a:solidFill>
                <a:effectLst/>
              </a:rPr>
              <a:t> </a:t>
            </a:r>
            <a:endParaRPr kumimoji="0" lang="ru-RU" altLang="ru-RU"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7246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1" name="Заголовок 10">
            <a:extLst>
              <a:ext uri="{FF2B5EF4-FFF2-40B4-BE49-F238E27FC236}">
                <a16:creationId xmlns:a16="http://schemas.microsoft.com/office/drawing/2014/main" id="{F2165059-2292-43B7-BAD2-1C9FA2C719C1}"/>
              </a:ext>
            </a:extLst>
          </p:cNvPr>
          <p:cNvSpPr>
            <a:spLocks noGrp="1"/>
          </p:cNvSpPr>
          <p:nvPr>
            <p:ph type="title"/>
          </p:nvPr>
        </p:nvSpPr>
        <p:spPr/>
        <p:txBody>
          <a:bodyPr/>
          <a:lstStyle/>
          <a:p>
            <a:r>
              <a:rPr lang="en-US" dirty="0"/>
              <a:t>Options for preserving UI state</a:t>
            </a:r>
            <a:endParaRPr lang="ru-RU" dirty="0"/>
          </a:p>
        </p:txBody>
      </p:sp>
      <p:graphicFrame>
        <p:nvGraphicFramePr>
          <p:cNvPr id="26" name="Объект 25">
            <a:extLst>
              <a:ext uri="{FF2B5EF4-FFF2-40B4-BE49-F238E27FC236}">
                <a16:creationId xmlns:a16="http://schemas.microsoft.com/office/drawing/2014/main" id="{2ECFA64E-518D-490B-8079-D7CC3C4F8F5B}"/>
              </a:ext>
            </a:extLst>
          </p:cNvPr>
          <p:cNvGraphicFramePr>
            <a:graphicFrameLocks noGrp="1"/>
          </p:cNvGraphicFramePr>
          <p:nvPr>
            <p:ph idx="1"/>
            <p:extLst>
              <p:ext uri="{D42A27DB-BD31-4B8C-83A1-F6EECF244321}">
                <p14:modId xmlns:p14="http://schemas.microsoft.com/office/powerpoint/2010/main" val="2488479960"/>
              </p:ext>
            </p:extLst>
          </p:nvPr>
        </p:nvGraphicFramePr>
        <p:xfrm>
          <a:off x="179512" y="1417638"/>
          <a:ext cx="8784976" cy="4604884"/>
        </p:xfrm>
        <a:graphic>
          <a:graphicData uri="http://schemas.openxmlformats.org/drawingml/2006/table">
            <a:tbl>
              <a:tblPr>
                <a:tableStyleId>{3C2FFA5D-87B4-456A-9821-1D502468CF0F}</a:tableStyleId>
              </a:tblPr>
              <a:tblGrid>
                <a:gridCol w="2196244">
                  <a:extLst>
                    <a:ext uri="{9D8B030D-6E8A-4147-A177-3AD203B41FA5}">
                      <a16:colId xmlns:a16="http://schemas.microsoft.com/office/drawing/2014/main" val="3645766545"/>
                    </a:ext>
                  </a:extLst>
                </a:gridCol>
                <a:gridCol w="2196244">
                  <a:extLst>
                    <a:ext uri="{9D8B030D-6E8A-4147-A177-3AD203B41FA5}">
                      <a16:colId xmlns:a16="http://schemas.microsoft.com/office/drawing/2014/main" val="1367439936"/>
                    </a:ext>
                  </a:extLst>
                </a:gridCol>
                <a:gridCol w="2196244">
                  <a:extLst>
                    <a:ext uri="{9D8B030D-6E8A-4147-A177-3AD203B41FA5}">
                      <a16:colId xmlns:a16="http://schemas.microsoft.com/office/drawing/2014/main" val="1159374724"/>
                    </a:ext>
                  </a:extLst>
                </a:gridCol>
                <a:gridCol w="2196244">
                  <a:extLst>
                    <a:ext uri="{9D8B030D-6E8A-4147-A177-3AD203B41FA5}">
                      <a16:colId xmlns:a16="http://schemas.microsoft.com/office/drawing/2014/main" val="2178230815"/>
                    </a:ext>
                  </a:extLst>
                </a:gridCol>
              </a:tblGrid>
              <a:tr h="231340">
                <a:tc>
                  <a:txBody>
                    <a:bodyPr/>
                    <a:lstStyle/>
                    <a:p>
                      <a:pPr algn="l" fontAlgn="ctr"/>
                      <a:endParaRPr lang="ru-RU" sz="1600" b="0" dirty="0">
                        <a:solidFill>
                          <a:srgbClr val="FFFFFF"/>
                        </a:solidFill>
                        <a:effectLst/>
                        <a:latin typeface="Roboto"/>
                      </a:endParaRPr>
                    </a:p>
                  </a:txBody>
                  <a:tcPr marL="53090" marR="53090" marT="53090" marB="53090" anchor="ctr"/>
                </a:tc>
                <a:tc>
                  <a:txBody>
                    <a:bodyPr/>
                    <a:lstStyle/>
                    <a:p>
                      <a:pPr algn="l" fontAlgn="ctr"/>
                      <a:r>
                        <a:rPr lang="en-US" sz="1600">
                          <a:effectLst/>
                        </a:rPr>
                        <a:t>ViewModel</a:t>
                      </a:r>
                      <a:endParaRPr lang="en-US" sz="1600" b="0">
                        <a:solidFill>
                          <a:srgbClr val="FFFFFF"/>
                        </a:solidFill>
                        <a:effectLst/>
                        <a:latin typeface="Roboto"/>
                      </a:endParaRPr>
                    </a:p>
                  </a:txBody>
                  <a:tcPr marL="53090" marR="53090" marT="53090" marB="53090" anchor="ctr"/>
                </a:tc>
                <a:tc>
                  <a:txBody>
                    <a:bodyPr/>
                    <a:lstStyle/>
                    <a:p>
                      <a:pPr algn="l" fontAlgn="ctr"/>
                      <a:r>
                        <a:rPr lang="en-US" sz="1600">
                          <a:effectLst/>
                        </a:rPr>
                        <a:t>Saved instance state</a:t>
                      </a:r>
                      <a:endParaRPr lang="en-US" sz="1600" b="0">
                        <a:solidFill>
                          <a:srgbClr val="FFFFFF"/>
                        </a:solidFill>
                        <a:effectLst/>
                        <a:latin typeface="Roboto"/>
                      </a:endParaRPr>
                    </a:p>
                  </a:txBody>
                  <a:tcPr marL="53090" marR="53090" marT="53090" marB="53090" anchor="ctr"/>
                </a:tc>
                <a:tc>
                  <a:txBody>
                    <a:bodyPr/>
                    <a:lstStyle/>
                    <a:p>
                      <a:pPr algn="l" fontAlgn="ctr"/>
                      <a:r>
                        <a:rPr lang="en-US" sz="1600">
                          <a:effectLst/>
                        </a:rPr>
                        <a:t>Persistent storage</a:t>
                      </a:r>
                      <a:endParaRPr lang="en-US" sz="1600" b="0">
                        <a:solidFill>
                          <a:srgbClr val="FFFFFF"/>
                        </a:solidFill>
                        <a:effectLst/>
                        <a:latin typeface="Roboto"/>
                      </a:endParaRPr>
                    </a:p>
                  </a:txBody>
                  <a:tcPr marL="53090" marR="53090" marT="53090" marB="53090" anchor="ctr"/>
                </a:tc>
                <a:extLst>
                  <a:ext uri="{0D108BD9-81ED-4DB2-BD59-A6C34878D82A}">
                    <a16:rowId xmlns:a16="http://schemas.microsoft.com/office/drawing/2014/main" val="4214160115"/>
                  </a:ext>
                </a:extLst>
              </a:tr>
              <a:tr h="226954">
                <a:tc>
                  <a:txBody>
                    <a:bodyPr/>
                    <a:lstStyle/>
                    <a:p>
                      <a:pPr fontAlgn="t"/>
                      <a:r>
                        <a:rPr lang="en-US" sz="1600">
                          <a:effectLst/>
                        </a:rPr>
                        <a:t>Storage location</a:t>
                      </a:r>
                      <a:endParaRPr lang="en-US" sz="1600">
                        <a:solidFill>
                          <a:srgbClr val="202124"/>
                        </a:solidFill>
                        <a:effectLst/>
                      </a:endParaRPr>
                    </a:p>
                  </a:txBody>
                  <a:tcPr marL="53090" marR="53090" marT="46454" marB="53090"/>
                </a:tc>
                <a:tc>
                  <a:txBody>
                    <a:bodyPr/>
                    <a:lstStyle/>
                    <a:p>
                      <a:pPr fontAlgn="t"/>
                      <a:r>
                        <a:rPr lang="en-US" sz="1600">
                          <a:effectLst/>
                        </a:rPr>
                        <a:t>in memory</a:t>
                      </a:r>
                      <a:endParaRPr lang="en-US" sz="1600">
                        <a:solidFill>
                          <a:srgbClr val="202124"/>
                        </a:solidFill>
                        <a:effectLst/>
                      </a:endParaRPr>
                    </a:p>
                  </a:txBody>
                  <a:tcPr marL="53090" marR="53090" marT="46454" marB="53090"/>
                </a:tc>
                <a:tc>
                  <a:txBody>
                    <a:bodyPr/>
                    <a:lstStyle/>
                    <a:p>
                      <a:pPr fontAlgn="t"/>
                      <a:r>
                        <a:rPr lang="en-US" sz="1600">
                          <a:effectLst/>
                        </a:rPr>
                        <a:t>serialized to disk</a:t>
                      </a:r>
                      <a:endParaRPr lang="en-US" sz="1600">
                        <a:solidFill>
                          <a:srgbClr val="202124"/>
                        </a:solidFill>
                        <a:effectLst/>
                      </a:endParaRPr>
                    </a:p>
                  </a:txBody>
                  <a:tcPr marL="53090" marR="53090" marT="46454" marB="53090"/>
                </a:tc>
                <a:tc>
                  <a:txBody>
                    <a:bodyPr/>
                    <a:lstStyle/>
                    <a:p>
                      <a:pPr fontAlgn="t"/>
                      <a:r>
                        <a:rPr lang="en-US" sz="1600">
                          <a:effectLst/>
                        </a:rPr>
                        <a:t>on disk or network</a:t>
                      </a:r>
                      <a:endParaRPr lang="en-US" sz="1600">
                        <a:solidFill>
                          <a:srgbClr val="202124"/>
                        </a:solidFill>
                        <a:effectLst/>
                      </a:endParaRPr>
                    </a:p>
                  </a:txBody>
                  <a:tcPr marL="53090" marR="53090" marT="46454" marB="53090"/>
                </a:tc>
                <a:extLst>
                  <a:ext uri="{0D108BD9-81ED-4DB2-BD59-A6C34878D82A}">
                    <a16:rowId xmlns:a16="http://schemas.microsoft.com/office/drawing/2014/main" val="1055099940"/>
                  </a:ext>
                </a:extLst>
              </a:tr>
              <a:tr h="388115">
                <a:tc>
                  <a:txBody>
                    <a:bodyPr/>
                    <a:lstStyle/>
                    <a:p>
                      <a:pPr fontAlgn="t"/>
                      <a:r>
                        <a:rPr lang="en-US" sz="1600">
                          <a:effectLst/>
                        </a:rPr>
                        <a:t>Survives configuration change</a:t>
                      </a:r>
                      <a:endParaRPr lang="en-US" sz="1600">
                        <a:solidFill>
                          <a:srgbClr val="202124"/>
                        </a:solidFill>
                        <a:effectLst/>
                      </a:endParaRPr>
                    </a:p>
                  </a:txBody>
                  <a:tcPr marL="53090" marR="53090" marT="46454" marB="53090"/>
                </a:tc>
                <a:tc>
                  <a:txBody>
                    <a:bodyPr/>
                    <a:lstStyle/>
                    <a:p>
                      <a:pPr fontAlgn="t"/>
                      <a:r>
                        <a:rPr lang="en-US" sz="1600">
                          <a:effectLst/>
                        </a:rPr>
                        <a:t>Yes</a:t>
                      </a:r>
                      <a:endParaRPr lang="en-US" sz="1600">
                        <a:solidFill>
                          <a:srgbClr val="202124"/>
                        </a:solidFill>
                        <a:effectLst/>
                      </a:endParaRPr>
                    </a:p>
                  </a:txBody>
                  <a:tcPr marL="53090" marR="53090" marT="46454" marB="53090"/>
                </a:tc>
                <a:tc>
                  <a:txBody>
                    <a:bodyPr/>
                    <a:lstStyle/>
                    <a:p>
                      <a:pPr fontAlgn="t"/>
                      <a:r>
                        <a:rPr lang="en-US" sz="1600">
                          <a:effectLst/>
                        </a:rPr>
                        <a:t>Yes</a:t>
                      </a:r>
                      <a:endParaRPr lang="en-US" sz="1600">
                        <a:solidFill>
                          <a:srgbClr val="202124"/>
                        </a:solidFill>
                        <a:effectLst/>
                      </a:endParaRPr>
                    </a:p>
                  </a:txBody>
                  <a:tcPr marL="53090" marR="53090" marT="46454" marB="53090"/>
                </a:tc>
                <a:tc>
                  <a:txBody>
                    <a:bodyPr/>
                    <a:lstStyle/>
                    <a:p>
                      <a:pPr fontAlgn="t"/>
                      <a:r>
                        <a:rPr lang="en-US" sz="1600">
                          <a:effectLst/>
                        </a:rPr>
                        <a:t>Yes</a:t>
                      </a:r>
                      <a:endParaRPr lang="en-US" sz="1600">
                        <a:solidFill>
                          <a:srgbClr val="202124"/>
                        </a:solidFill>
                        <a:effectLst/>
                      </a:endParaRPr>
                    </a:p>
                  </a:txBody>
                  <a:tcPr marL="53090" marR="53090" marT="46454" marB="53090"/>
                </a:tc>
                <a:extLst>
                  <a:ext uri="{0D108BD9-81ED-4DB2-BD59-A6C34878D82A}">
                    <a16:rowId xmlns:a16="http://schemas.microsoft.com/office/drawing/2014/main" val="3547010800"/>
                  </a:ext>
                </a:extLst>
              </a:tr>
              <a:tr h="469542">
                <a:tc>
                  <a:txBody>
                    <a:bodyPr/>
                    <a:lstStyle/>
                    <a:p>
                      <a:pPr fontAlgn="t"/>
                      <a:r>
                        <a:rPr lang="en-US" sz="1600">
                          <a:effectLst/>
                        </a:rPr>
                        <a:t>Survives system-initiated process death</a:t>
                      </a:r>
                      <a:endParaRPr lang="en-US" sz="1600">
                        <a:solidFill>
                          <a:srgbClr val="202124"/>
                        </a:solidFill>
                        <a:effectLst/>
                      </a:endParaRPr>
                    </a:p>
                  </a:txBody>
                  <a:tcPr marL="53090" marR="53090" marT="46454" marB="53090"/>
                </a:tc>
                <a:tc>
                  <a:txBody>
                    <a:bodyPr/>
                    <a:lstStyle/>
                    <a:p>
                      <a:pPr fontAlgn="t"/>
                      <a:r>
                        <a:rPr lang="en-US" sz="1600">
                          <a:effectLst/>
                        </a:rPr>
                        <a:t>No</a:t>
                      </a:r>
                      <a:endParaRPr lang="en-US" sz="1600">
                        <a:solidFill>
                          <a:srgbClr val="202124"/>
                        </a:solidFill>
                        <a:effectLst/>
                      </a:endParaRPr>
                    </a:p>
                  </a:txBody>
                  <a:tcPr marL="53090" marR="53090" marT="46454" marB="53090"/>
                </a:tc>
                <a:tc>
                  <a:txBody>
                    <a:bodyPr/>
                    <a:lstStyle/>
                    <a:p>
                      <a:pPr fontAlgn="t"/>
                      <a:r>
                        <a:rPr lang="en-US" sz="1600">
                          <a:effectLst/>
                        </a:rPr>
                        <a:t>Yes</a:t>
                      </a:r>
                      <a:endParaRPr lang="en-US" sz="1600">
                        <a:solidFill>
                          <a:srgbClr val="202124"/>
                        </a:solidFill>
                        <a:effectLst/>
                      </a:endParaRPr>
                    </a:p>
                  </a:txBody>
                  <a:tcPr marL="53090" marR="53090" marT="46454" marB="53090"/>
                </a:tc>
                <a:tc>
                  <a:txBody>
                    <a:bodyPr/>
                    <a:lstStyle/>
                    <a:p>
                      <a:pPr fontAlgn="t"/>
                      <a:r>
                        <a:rPr lang="en-US" sz="1600" dirty="0">
                          <a:effectLst/>
                        </a:rPr>
                        <a:t>Yes</a:t>
                      </a:r>
                      <a:endParaRPr lang="en-US" sz="1600" dirty="0">
                        <a:solidFill>
                          <a:srgbClr val="202124"/>
                        </a:solidFill>
                        <a:effectLst/>
                      </a:endParaRPr>
                    </a:p>
                  </a:txBody>
                  <a:tcPr marL="53090" marR="53090" marT="46454" marB="53090"/>
                </a:tc>
                <a:extLst>
                  <a:ext uri="{0D108BD9-81ED-4DB2-BD59-A6C34878D82A}">
                    <a16:rowId xmlns:a16="http://schemas.microsoft.com/office/drawing/2014/main" val="2519063442"/>
                  </a:ext>
                </a:extLst>
              </a:tr>
              <a:tr h="549277">
                <a:tc>
                  <a:txBody>
                    <a:bodyPr/>
                    <a:lstStyle/>
                    <a:p>
                      <a:pPr fontAlgn="t"/>
                      <a:r>
                        <a:rPr lang="en-US" sz="1600">
                          <a:effectLst/>
                        </a:rPr>
                        <a:t>Survives user complete activity dismissal/onFinish()</a:t>
                      </a:r>
                      <a:endParaRPr lang="en-US" sz="1600">
                        <a:solidFill>
                          <a:srgbClr val="202124"/>
                        </a:solidFill>
                        <a:effectLst/>
                      </a:endParaRPr>
                    </a:p>
                  </a:txBody>
                  <a:tcPr marL="53090" marR="53090" marT="46454" marB="53090"/>
                </a:tc>
                <a:tc>
                  <a:txBody>
                    <a:bodyPr/>
                    <a:lstStyle/>
                    <a:p>
                      <a:pPr fontAlgn="t"/>
                      <a:r>
                        <a:rPr lang="en-US" sz="1600">
                          <a:effectLst/>
                        </a:rPr>
                        <a:t>No</a:t>
                      </a:r>
                      <a:endParaRPr lang="en-US" sz="1600">
                        <a:solidFill>
                          <a:srgbClr val="202124"/>
                        </a:solidFill>
                        <a:effectLst/>
                      </a:endParaRPr>
                    </a:p>
                  </a:txBody>
                  <a:tcPr marL="53090" marR="53090" marT="46454" marB="53090"/>
                </a:tc>
                <a:tc>
                  <a:txBody>
                    <a:bodyPr/>
                    <a:lstStyle/>
                    <a:p>
                      <a:pPr fontAlgn="t"/>
                      <a:r>
                        <a:rPr lang="en-US" sz="1600">
                          <a:effectLst/>
                        </a:rPr>
                        <a:t>No</a:t>
                      </a:r>
                      <a:endParaRPr lang="en-US" sz="1600">
                        <a:solidFill>
                          <a:srgbClr val="202124"/>
                        </a:solidFill>
                        <a:effectLst/>
                      </a:endParaRPr>
                    </a:p>
                  </a:txBody>
                  <a:tcPr marL="53090" marR="53090" marT="46454" marB="53090"/>
                </a:tc>
                <a:tc>
                  <a:txBody>
                    <a:bodyPr/>
                    <a:lstStyle/>
                    <a:p>
                      <a:pPr fontAlgn="t"/>
                      <a:r>
                        <a:rPr lang="en-US" sz="1600">
                          <a:effectLst/>
                        </a:rPr>
                        <a:t>Yes</a:t>
                      </a:r>
                      <a:endParaRPr lang="en-US" sz="1600">
                        <a:solidFill>
                          <a:srgbClr val="202124"/>
                        </a:solidFill>
                        <a:effectLst/>
                      </a:endParaRPr>
                    </a:p>
                  </a:txBody>
                  <a:tcPr marL="53090" marR="53090" marT="46454" marB="53090"/>
                </a:tc>
                <a:extLst>
                  <a:ext uri="{0D108BD9-81ED-4DB2-BD59-A6C34878D82A}">
                    <a16:rowId xmlns:a16="http://schemas.microsoft.com/office/drawing/2014/main" val="3879939541"/>
                  </a:ext>
                </a:extLst>
              </a:tr>
              <a:tr h="710439">
                <a:tc>
                  <a:txBody>
                    <a:bodyPr/>
                    <a:lstStyle/>
                    <a:p>
                      <a:pPr fontAlgn="t"/>
                      <a:r>
                        <a:rPr lang="en-US" sz="1600">
                          <a:effectLst/>
                        </a:rPr>
                        <a:t>Data limitations</a:t>
                      </a:r>
                      <a:endParaRPr lang="en-US" sz="1600">
                        <a:solidFill>
                          <a:srgbClr val="202124"/>
                        </a:solidFill>
                        <a:effectLst/>
                      </a:endParaRPr>
                    </a:p>
                  </a:txBody>
                  <a:tcPr marL="53090" marR="53090" marT="46454" marB="53090"/>
                </a:tc>
                <a:tc>
                  <a:txBody>
                    <a:bodyPr/>
                    <a:lstStyle/>
                    <a:p>
                      <a:pPr fontAlgn="t"/>
                      <a:r>
                        <a:rPr lang="en-US" sz="1600">
                          <a:effectLst/>
                        </a:rPr>
                        <a:t>complex objects are fine, but space is limited by available memory</a:t>
                      </a:r>
                      <a:endParaRPr lang="en-US" sz="1600">
                        <a:solidFill>
                          <a:srgbClr val="202124"/>
                        </a:solidFill>
                        <a:effectLst/>
                      </a:endParaRPr>
                    </a:p>
                  </a:txBody>
                  <a:tcPr marL="53090" marR="53090" marT="46454" marB="53090"/>
                </a:tc>
                <a:tc>
                  <a:txBody>
                    <a:bodyPr/>
                    <a:lstStyle/>
                    <a:p>
                      <a:pPr fontAlgn="t"/>
                      <a:r>
                        <a:rPr lang="en-US" sz="1600">
                          <a:effectLst/>
                        </a:rPr>
                        <a:t>only for primitive types and simple, small objects such as String</a:t>
                      </a:r>
                      <a:endParaRPr lang="en-US" sz="1600">
                        <a:solidFill>
                          <a:srgbClr val="202124"/>
                        </a:solidFill>
                        <a:effectLst/>
                      </a:endParaRPr>
                    </a:p>
                  </a:txBody>
                  <a:tcPr marL="53090" marR="53090" marT="46454" marB="53090"/>
                </a:tc>
                <a:tc>
                  <a:txBody>
                    <a:bodyPr/>
                    <a:lstStyle/>
                    <a:p>
                      <a:pPr fontAlgn="t"/>
                      <a:r>
                        <a:rPr lang="en-US" sz="1600">
                          <a:effectLst/>
                        </a:rPr>
                        <a:t>only limited by disk space or cost / time of retrieval from the network resource</a:t>
                      </a:r>
                      <a:endParaRPr lang="en-US" sz="1600">
                        <a:solidFill>
                          <a:srgbClr val="202124"/>
                        </a:solidFill>
                        <a:effectLst/>
                      </a:endParaRPr>
                    </a:p>
                  </a:txBody>
                  <a:tcPr marL="53090" marR="53090" marT="46454" marB="53090"/>
                </a:tc>
                <a:extLst>
                  <a:ext uri="{0D108BD9-81ED-4DB2-BD59-A6C34878D82A}">
                    <a16:rowId xmlns:a16="http://schemas.microsoft.com/office/drawing/2014/main" val="708779588"/>
                  </a:ext>
                </a:extLst>
              </a:tr>
              <a:tr h="549277">
                <a:tc>
                  <a:txBody>
                    <a:bodyPr/>
                    <a:lstStyle/>
                    <a:p>
                      <a:pPr fontAlgn="t"/>
                      <a:r>
                        <a:rPr lang="en-US" sz="1600">
                          <a:effectLst/>
                        </a:rPr>
                        <a:t>Read/write time</a:t>
                      </a:r>
                      <a:endParaRPr lang="en-US" sz="1600">
                        <a:solidFill>
                          <a:srgbClr val="202124"/>
                        </a:solidFill>
                        <a:effectLst/>
                      </a:endParaRPr>
                    </a:p>
                  </a:txBody>
                  <a:tcPr marL="53090" marR="53090" marT="46454" marB="53090"/>
                </a:tc>
                <a:tc>
                  <a:txBody>
                    <a:bodyPr/>
                    <a:lstStyle/>
                    <a:p>
                      <a:pPr fontAlgn="t"/>
                      <a:r>
                        <a:rPr lang="en-US" sz="1600">
                          <a:effectLst/>
                        </a:rPr>
                        <a:t>quick (memory access only)</a:t>
                      </a:r>
                      <a:endParaRPr lang="en-US" sz="1600">
                        <a:solidFill>
                          <a:srgbClr val="202124"/>
                        </a:solidFill>
                        <a:effectLst/>
                      </a:endParaRPr>
                    </a:p>
                  </a:txBody>
                  <a:tcPr marL="53090" marR="53090" marT="46454" marB="53090"/>
                </a:tc>
                <a:tc>
                  <a:txBody>
                    <a:bodyPr/>
                    <a:lstStyle/>
                    <a:p>
                      <a:pPr fontAlgn="t"/>
                      <a:r>
                        <a:rPr lang="en-US" sz="1600">
                          <a:effectLst/>
                        </a:rPr>
                        <a:t>slow (requires serialization/deserialization and disk access)</a:t>
                      </a:r>
                      <a:endParaRPr lang="en-US" sz="1600">
                        <a:solidFill>
                          <a:srgbClr val="202124"/>
                        </a:solidFill>
                        <a:effectLst/>
                      </a:endParaRPr>
                    </a:p>
                  </a:txBody>
                  <a:tcPr marL="53090" marR="53090" marT="46454" marB="53090"/>
                </a:tc>
                <a:tc>
                  <a:txBody>
                    <a:bodyPr/>
                    <a:lstStyle/>
                    <a:p>
                      <a:pPr fontAlgn="t"/>
                      <a:r>
                        <a:rPr lang="en-US" sz="1600" dirty="0">
                          <a:effectLst/>
                        </a:rPr>
                        <a:t>slow (requires disk access or network transaction)</a:t>
                      </a:r>
                      <a:endParaRPr lang="en-US" sz="1600" dirty="0">
                        <a:solidFill>
                          <a:srgbClr val="202124"/>
                        </a:solidFill>
                        <a:effectLst/>
                      </a:endParaRPr>
                    </a:p>
                  </a:txBody>
                  <a:tcPr marL="53090" marR="53090" marT="46454" marB="53090"/>
                </a:tc>
                <a:extLst>
                  <a:ext uri="{0D108BD9-81ED-4DB2-BD59-A6C34878D82A}">
                    <a16:rowId xmlns:a16="http://schemas.microsoft.com/office/drawing/2014/main" val="3300731169"/>
                  </a:ext>
                </a:extLst>
              </a:tr>
            </a:tbl>
          </a:graphicData>
        </a:graphic>
      </p:graphicFrame>
      <p:sp>
        <p:nvSpPr>
          <p:cNvPr id="4" name="Date Placeholder 3"/>
          <p:cNvSpPr>
            <a:spLocks noGrp="1"/>
          </p:cNvSpPr>
          <p:nvPr>
            <p:ph type="dt" sz="half" idx="10"/>
          </p:nvPr>
        </p:nvSpPr>
        <p:spPr/>
        <p:txBody>
          <a:bodyPr/>
          <a:lstStyle/>
          <a:p>
            <a:r>
              <a:rPr lang="ru-RU"/>
              <a:t>26.09.2019</a:t>
            </a:r>
            <a:endParaRPr lang="en-US" dirty="0"/>
          </a:p>
        </p:txBody>
      </p:sp>
      <p:sp>
        <p:nvSpPr>
          <p:cNvPr id="5" name="Footer Placeholder 4"/>
          <p:cNvSpPr>
            <a:spLocks noGrp="1"/>
          </p:cNvSpPr>
          <p:nvPr>
            <p:ph type="ftr" sz="quarter" idx="11"/>
          </p:nvPr>
        </p:nvSpPr>
        <p:spPr/>
        <p:txBody>
          <a:bodyPr/>
          <a:lstStyle/>
          <a:p>
            <a:r>
              <a:rPr lang="en-US"/>
              <a:t>Creative Commons Attribution-ShareAlike 3.0</a:t>
            </a:r>
          </a:p>
        </p:txBody>
      </p:sp>
      <p:sp>
        <p:nvSpPr>
          <p:cNvPr id="6" name="Slide Number Placeholder 5"/>
          <p:cNvSpPr>
            <a:spLocks noGrp="1"/>
          </p:cNvSpPr>
          <p:nvPr>
            <p:ph type="sldNum" sz="quarter" idx="12"/>
          </p:nvPr>
        </p:nvSpPr>
        <p:spPr/>
        <p:txBody>
          <a:bodyPr/>
          <a:lstStyle/>
          <a:p>
            <a:fld id="{813AAD51-F136-4F79-9D4E-C225B868444E}" type="slidenum">
              <a:rPr lang="en-US" smtClean="0"/>
              <a:pPr/>
              <a:t>38</a:t>
            </a:fld>
            <a:endParaRPr lang="en-US"/>
          </a:p>
        </p:txBody>
      </p:sp>
      <p:sp>
        <p:nvSpPr>
          <p:cNvPr id="14" name="Rectangle 1">
            <a:extLst>
              <a:ext uri="{FF2B5EF4-FFF2-40B4-BE49-F238E27FC236}">
                <a16:creationId xmlns:a16="http://schemas.microsoft.com/office/drawing/2014/main" id="{F38A5D83-9FC3-4056-BA9D-FC91C7BE5DA4}"/>
              </a:ext>
            </a:extLst>
          </p:cNvPr>
          <p:cNvSpPr>
            <a:spLocks noChangeArrowheads="1"/>
          </p:cNvSpPr>
          <p:nvPr/>
        </p:nvSpPr>
        <p:spPr bwMode="auto">
          <a:xfrm>
            <a:off x="1607220" y="6066325"/>
            <a:ext cx="605967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dirty="0">
                <a:ln>
                  <a:noFill/>
                </a:ln>
                <a:solidFill>
                  <a:schemeClr val="tx1"/>
                </a:solidFill>
                <a:effectLst/>
                <a:latin typeface="Roboto Mono"/>
                <a:hlinkClick r:id="rId2"/>
              </a:rPr>
              <a:t>https://developer.android.com/topic/libraries/architecture/saving-states#options_for_preserving_ui_state</a:t>
            </a:r>
            <a:r>
              <a:rPr kumimoji="0" lang="en-US" altLang="ru-RU" sz="1000" b="0" i="0" u="none" strike="noStrike" cap="none" normalizeH="0" baseline="0" dirty="0">
                <a:ln>
                  <a:noFill/>
                </a:ln>
                <a:solidFill>
                  <a:schemeClr val="tx1"/>
                </a:solidFill>
                <a:effectLst/>
                <a:latin typeface="Roboto Mono"/>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3328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1" name="Заголовок 10">
            <a:extLst>
              <a:ext uri="{FF2B5EF4-FFF2-40B4-BE49-F238E27FC236}">
                <a16:creationId xmlns:a16="http://schemas.microsoft.com/office/drawing/2014/main" id="{F2165059-2292-43B7-BAD2-1C9FA2C719C1}"/>
              </a:ext>
            </a:extLst>
          </p:cNvPr>
          <p:cNvSpPr>
            <a:spLocks noGrp="1"/>
          </p:cNvSpPr>
          <p:nvPr>
            <p:ph type="title"/>
          </p:nvPr>
        </p:nvSpPr>
        <p:spPr/>
        <p:txBody>
          <a:bodyPr/>
          <a:lstStyle/>
          <a:p>
            <a:r>
              <a:rPr lang="en-US" dirty="0"/>
              <a:t>Preserving complex UI state</a:t>
            </a:r>
            <a:endParaRPr lang="ru-RU" dirty="0"/>
          </a:p>
        </p:txBody>
      </p:sp>
      <p:sp>
        <p:nvSpPr>
          <p:cNvPr id="4" name="Date Placeholder 3"/>
          <p:cNvSpPr>
            <a:spLocks noGrp="1"/>
          </p:cNvSpPr>
          <p:nvPr>
            <p:ph type="dt" sz="half" idx="10"/>
          </p:nvPr>
        </p:nvSpPr>
        <p:spPr/>
        <p:txBody>
          <a:bodyPr/>
          <a:lstStyle/>
          <a:p>
            <a:r>
              <a:rPr lang="ru-RU"/>
              <a:t>26.09.2019</a:t>
            </a:r>
            <a:endParaRPr lang="en-US" dirty="0"/>
          </a:p>
        </p:txBody>
      </p:sp>
      <p:sp>
        <p:nvSpPr>
          <p:cNvPr id="5" name="Footer Placeholder 4"/>
          <p:cNvSpPr>
            <a:spLocks noGrp="1"/>
          </p:cNvSpPr>
          <p:nvPr>
            <p:ph type="ftr" sz="quarter" idx="11"/>
          </p:nvPr>
        </p:nvSpPr>
        <p:spPr/>
        <p:txBody>
          <a:bodyPr/>
          <a:lstStyle/>
          <a:p>
            <a:r>
              <a:rPr lang="en-US"/>
              <a:t>Creative Commons Attribution-ShareAlike 3.0</a:t>
            </a:r>
          </a:p>
        </p:txBody>
      </p:sp>
      <p:sp>
        <p:nvSpPr>
          <p:cNvPr id="6" name="Slide Number Placeholder 5"/>
          <p:cNvSpPr>
            <a:spLocks noGrp="1"/>
          </p:cNvSpPr>
          <p:nvPr>
            <p:ph type="sldNum" sz="quarter" idx="12"/>
          </p:nvPr>
        </p:nvSpPr>
        <p:spPr/>
        <p:txBody>
          <a:bodyPr/>
          <a:lstStyle/>
          <a:p>
            <a:fld id="{813AAD51-F136-4F79-9D4E-C225B868444E}" type="slidenum">
              <a:rPr lang="en-US" smtClean="0"/>
              <a:pPr/>
              <a:t>39</a:t>
            </a:fld>
            <a:endParaRPr lang="en-US"/>
          </a:p>
        </p:txBody>
      </p:sp>
      <p:sp>
        <p:nvSpPr>
          <p:cNvPr id="3" name="Объект 2">
            <a:extLst>
              <a:ext uri="{FF2B5EF4-FFF2-40B4-BE49-F238E27FC236}">
                <a16:creationId xmlns:a16="http://schemas.microsoft.com/office/drawing/2014/main" id="{21DF850D-6E0B-4099-BDD8-02D7FAED45E7}"/>
              </a:ext>
            </a:extLst>
          </p:cNvPr>
          <p:cNvSpPr>
            <a:spLocks noGrp="1"/>
          </p:cNvSpPr>
          <p:nvPr>
            <p:ph idx="1"/>
          </p:nvPr>
        </p:nvSpPr>
        <p:spPr/>
        <p:txBody>
          <a:bodyPr>
            <a:normAutofit fontScale="70000" lnSpcReduction="20000"/>
          </a:bodyPr>
          <a:lstStyle/>
          <a:p>
            <a:r>
              <a:rPr lang="en-US" b="1" dirty="0"/>
              <a:t>Local persistence</a:t>
            </a:r>
            <a:r>
              <a:rPr lang="en-US" dirty="0"/>
              <a:t>: Stores all data you don’t want to lose if you open and close the activity.</a:t>
            </a:r>
          </a:p>
          <a:p>
            <a:pPr lvl="1"/>
            <a:r>
              <a:rPr lang="en-US" dirty="0"/>
              <a:t>Example: A collection of song objects, which could include audio files and metadata.</a:t>
            </a:r>
          </a:p>
          <a:p>
            <a:r>
              <a:rPr lang="en-US" b="1" dirty="0" err="1"/>
              <a:t>ViewModel</a:t>
            </a:r>
            <a:r>
              <a:rPr lang="en-US" dirty="0"/>
              <a:t>: Stores in memory all the data needed to display the associated UI Controller.</a:t>
            </a:r>
          </a:p>
          <a:p>
            <a:pPr lvl="1"/>
            <a:r>
              <a:rPr lang="en-US" dirty="0"/>
              <a:t>Example: The song objects of the most recent search and the most recent search query.</a:t>
            </a:r>
          </a:p>
          <a:p>
            <a:r>
              <a:rPr lang="en-US" b="1" dirty="0" err="1"/>
              <a:t>onSaveInstanceState</a:t>
            </a:r>
            <a:r>
              <a:rPr lang="en-US" b="1" dirty="0"/>
              <a:t>()</a:t>
            </a:r>
            <a:r>
              <a:rPr lang="en-US" dirty="0"/>
              <a:t>: Stores a small amount of data needed to easily reload activity state if the system stops and then recreates the UI Controller. Instead of storing complex objects here, persist the complex objects in local storage and store a unique ID for these objects in </a:t>
            </a:r>
            <a:r>
              <a:rPr lang="en-US" dirty="0" err="1"/>
              <a:t>onSaveInstanceState</a:t>
            </a:r>
            <a:r>
              <a:rPr lang="en-US" dirty="0"/>
              <a:t>().</a:t>
            </a:r>
          </a:p>
          <a:p>
            <a:pPr lvl="1"/>
            <a:r>
              <a:rPr lang="en-US" dirty="0"/>
              <a:t>Example: Storing the most recent search query.</a:t>
            </a:r>
            <a:endParaRPr lang="ru-RU" dirty="0"/>
          </a:p>
        </p:txBody>
      </p:sp>
      <p:sp>
        <p:nvSpPr>
          <p:cNvPr id="8" name="Rectangle 2">
            <a:extLst>
              <a:ext uri="{FF2B5EF4-FFF2-40B4-BE49-F238E27FC236}">
                <a16:creationId xmlns:a16="http://schemas.microsoft.com/office/drawing/2014/main" id="{2B415E2B-218D-48FC-9A5F-A17B07591922}"/>
              </a:ext>
            </a:extLst>
          </p:cNvPr>
          <p:cNvSpPr>
            <a:spLocks noChangeArrowheads="1"/>
          </p:cNvSpPr>
          <p:nvPr/>
        </p:nvSpPr>
        <p:spPr bwMode="auto">
          <a:xfrm>
            <a:off x="179512" y="5889546"/>
            <a:ext cx="653897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dirty="0">
                <a:ln>
                  <a:noFill/>
                </a:ln>
                <a:solidFill>
                  <a:schemeClr val="tx1"/>
                </a:solidFill>
                <a:effectLst/>
                <a:latin typeface="Roboto Mono"/>
                <a:hlinkClick r:id="rId2"/>
              </a:rPr>
              <a:t>https://developer.android.com/topic/libraries/architecture/saving-states#managing_ui_state_divide_and_conquer</a:t>
            </a:r>
            <a:r>
              <a:rPr kumimoji="0" lang="en-US" altLang="ru-RU" sz="1000" b="0" i="0" u="none" strike="noStrike" cap="none" normalizeH="0" baseline="0" dirty="0">
                <a:ln>
                  <a:noFill/>
                </a:ln>
                <a:solidFill>
                  <a:schemeClr val="tx1"/>
                </a:solidFill>
                <a:effectLst/>
                <a:latin typeface="Roboto Mono"/>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9654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20EA0C4D-7AC4-4164-881B-11CA1481F2CB}"/>
              </a:ext>
            </a:extLst>
          </p:cNvPr>
          <p:cNvSpPr>
            <a:spLocks noGrp="1"/>
          </p:cNvSpPr>
          <p:nvPr>
            <p:ph type="title"/>
          </p:nvPr>
        </p:nvSpPr>
        <p:spPr/>
        <p:txBody>
          <a:bodyPr/>
          <a:lstStyle/>
          <a:p>
            <a:pPr eaLnBrk="1" hangingPunct="1"/>
            <a:r>
              <a:rPr lang="ru-RU" altLang="ru-RU" dirty="0"/>
              <a:t>В предыдущих лекциях...</a:t>
            </a:r>
            <a:endParaRPr lang="en-US" altLang="ru-RU" dirty="0"/>
          </a:p>
        </p:txBody>
      </p:sp>
      <p:sp>
        <p:nvSpPr>
          <p:cNvPr id="19459" name="Content Placeholder 2">
            <a:extLst>
              <a:ext uri="{FF2B5EF4-FFF2-40B4-BE49-F238E27FC236}">
                <a16:creationId xmlns:a16="http://schemas.microsoft.com/office/drawing/2014/main" id="{CB194B76-5745-4B23-ABB0-101FF00C6BF9}"/>
              </a:ext>
            </a:extLst>
          </p:cNvPr>
          <p:cNvSpPr>
            <a:spLocks noGrp="1"/>
          </p:cNvSpPr>
          <p:nvPr>
            <p:ph idx="1"/>
          </p:nvPr>
        </p:nvSpPr>
        <p:spPr/>
        <p:txBody>
          <a:bodyPr/>
          <a:lstStyle/>
          <a:p>
            <a:pPr eaLnBrk="1" hangingPunct="1"/>
            <a:r>
              <a:rPr lang="en-US" altLang="ru-RU" dirty="0"/>
              <a:t>Android Studio</a:t>
            </a:r>
          </a:p>
          <a:p>
            <a:pPr lvl="1" eaLnBrk="1" hangingPunct="1"/>
            <a:r>
              <a:rPr lang="en-US" altLang="ru-RU" dirty="0">
                <a:hlinkClick r:id="rId2"/>
              </a:rPr>
              <a:t>http://developer.android.com/sdk/index.html</a:t>
            </a:r>
            <a:endParaRPr lang="en-US" altLang="ru-RU" dirty="0"/>
          </a:p>
          <a:p>
            <a:pPr eaLnBrk="1" hangingPunct="1"/>
            <a:r>
              <a:rPr lang="en-US" altLang="ru-RU" dirty="0"/>
              <a:t>IntelliJ Idea (Bundled Android Plugin)</a:t>
            </a:r>
            <a:endParaRPr lang="ru-RU" altLang="ru-RU" dirty="0"/>
          </a:p>
          <a:p>
            <a:pPr eaLnBrk="1" fontAlgn="auto" hangingPunct="1">
              <a:spcAft>
                <a:spcPts val="0"/>
              </a:spcAft>
              <a:defRPr/>
            </a:pPr>
            <a:r>
              <a:rPr lang="en-US" dirty="0"/>
              <a:t>Android SDK</a:t>
            </a:r>
          </a:p>
          <a:p>
            <a:pPr lvl="1" eaLnBrk="1" fontAlgn="auto" hangingPunct="1">
              <a:spcAft>
                <a:spcPts val="0"/>
              </a:spcAft>
              <a:defRPr/>
            </a:pPr>
            <a:r>
              <a:rPr lang="en-US" dirty="0">
                <a:hlinkClick r:id="rId2"/>
              </a:rPr>
              <a:t>http://developer.android.com/sdk/index.html</a:t>
            </a:r>
            <a:endParaRPr lang="ru-RU" dirty="0"/>
          </a:p>
          <a:p>
            <a:pPr eaLnBrk="1" fontAlgn="auto" hangingPunct="1">
              <a:spcAft>
                <a:spcPts val="0"/>
              </a:spcAft>
              <a:defRPr/>
            </a:pPr>
            <a:r>
              <a:rPr lang="en-US" dirty="0"/>
              <a:t>Kotlin &amp; Java</a:t>
            </a:r>
          </a:p>
          <a:p>
            <a:pPr eaLnBrk="1" hangingPunct="1"/>
            <a:endParaRPr lang="en-US" altLang="ru-RU" dirty="0"/>
          </a:p>
        </p:txBody>
      </p:sp>
      <p:sp>
        <p:nvSpPr>
          <p:cNvPr id="19460" name="Slide Number Placeholder 3">
            <a:extLst>
              <a:ext uri="{FF2B5EF4-FFF2-40B4-BE49-F238E27FC236}">
                <a16:creationId xmlns:a16="http://schemas.microsoft.com/office/drawing/2014/main" id="{9E6DC852-21D1-4A1F-BB08-628B1888381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F5BBF74-3D57-4B3E-988C-C44C0AB9D8D0}" type="slidenum">
              <a:rPr lang="en-US" altLang="ru-RU" sz="1200">
                <a:solidFill>
                  <a:srgbClr val="898989"/>
                </a:solidFill>
              </a:rPr>
              <a:pPr>
                <a:spcBef>
                  <a:spcPct val="0"/>
                </a:spcBef>
                <a:buFontTx/>
                <a:buNone/>
              </a:pPr>
              <a:t>4</a:t>
            </a:fld>
            <a:endParaRPr lang="en-US" altLang="ru-RU" sz="1200">
              <a:solidFill>
                <a:srgbClr val="898989"/>
              </a:solidFill>
            </a:endParaRPr>
          </a:p>
        </p:txBody>
      </p:sp>
      <p:sp>
        <p:nvSpPr>
          <p:cNvPr id="5" name="Footer Placeholder 4">
            <a:extLst>
              <a:ext uri="{FF2B5EF4-FFF2-40B4-BE49-F238E27FC236}">
                <a16:creationId xmlns:a16="http://schemas.microsoft.com/office/drawing/2014/main" id="{6403C80F-2C1E-4C4A-B98A-C9ED8F1A7487}"/>
              </a:ext>
            </a:extLst>
          </p:cNvPr>
          <p:cNvSpPr>
            <a:spLocks noGrp="1"/>
          </p:cNvSpPr>
          <p:nvPr>
            <p:ph type="ftr" sz="quarter" idx="11"/>
          </p:nvPr>
        </p:nvSpPr>
        <p:spPr/>
        <p:txBody>
          <a:bodyPr/>
          <a:lstStyle/>
          <a:p>
            <a:pPr>
              <a:defRPr/>
            </a:pPr>
            <a:r>
              <a:rPr lang="en-US"/>
              <a:t>Creative Commons Attribution-ShareAlike 3.0</a:t>
            </a:r>
          </a:p>
        </p:txBody>
      </p:sp>
      <p:sp>
        <p:nvSpPr>
          <p:cNvPr id="6" name="Date Placeholder 5">
            <a:extLst>
              <a:ext uri="{FF2B5EF4-FFF2-40B4-BE49-F238E27FC236}">
                <a16:creationId xmlns:a16="http://schemas.microsoft.com/office/drawing/2014/main" id="{970E94FD-F91B-460F-9910-5E6F31DF4177}"/>
              </a:ext>
            </a:extLst>
          </p:cNvPr>
          <p:cNvSpPr>
            <a:spLocks noGrp="1"/>
          </p:cNvSpPr>
          <p:nvPr>
            <p:ph type="dt" sz="quarter" idx="10"/>
          </p:nvPr>
        </p:nvSpPr>
        <p:spPr/>
        <p:txBody>
          <a:bodyPr/>
          <a:lstStyle/>
          <a:p>
            <a:pPr>
              <a:defRPr/>
            </a:pPr>
            <a:r>
              <a:rPr lang="ru-RU"/>
              <a:t>19.09.2019</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1" name="Заголовок 10">
            <a:extLst>
              <a:ext uri="{FF2B5EF4-FFF2-40B4-BE49-F238E27FC236}">
                <a16:creationId xmlns:a16="http://schemas.microsoft.com/office/drawing/2014/main" id="{F2165059-2292-43B7-BAD2-1C9FA2C719C1}"/>
              </a:ext>
            </a:extLst>
          </p:cNvPr>
          <p:cNvSpPr>
            <a:spLocks noGrp="1"/>
          </p:cNvSpPr>
          <p:nvPr>
            <p:ph type="title"/>
          </p:nvPr>
        </p:nvSpPr>
        <p:spPr/>
        <p:txBody>
          <a:bodyPr/>
          <a:lstStyle/>
          <a:p>
            <a:r>
              <a:rPr lang="en-US" dirty="0"/>
              <a:t>Restoring complex UI state</a:t>
            </a:r>
            <a:endParaRPr lang="ru-RU" dirty="0"/>
          </a:p>
        </p:txBody>
      </p:sp>
      <p:sp>
        <p:nvSpPr>
          <p:cNvPr id="4" name="Date Placeholder 3"/>
          <p:cNvSpPr>
            <a:spLocks noGrp="1"/>
          </p:cNvSpPr>
          <p:nvPr>
            <p:ph type="dt" sz="half" idx="10"/>
          </p:nvPr>
        </p:nvSpPr>
        <p:spPr/>
        <p:txBody>
          <a:bodyPr/>
          <a:lstStyle/>
          <a:p>
            <a:r>
              <a:rPr lang="ru-RU"/>
              <a:t>26.09.2019</a:t>
            </a:r>
            <a:endParaRPr lang="en-US" dirty="0"/>
          </a:p>
        </p:txBody>
      </p:sp>
      <p:sp>
        <p:nvSpPr>
          <p:cNvPr id="5" name="Footer Placeholder 4"/>
          <p:cNvSpPr>
            <a:spLocks noGrp="1"/>
          </p:cNvSpPr>
          <p:nvPr>
            <p:ph type="ftr" sz="quarter" idx="11"/>
          </p:nvPr>
        </p:nvSpPr>
        <p:spPr/>
        <p:txBody>
          <a:bodyPr/>
          <a:lstStyle/>
          <a:p>
            <a:r>
              <a:rPr lang="en-US"/>
              <a:t>Creative Commons Attribution-ShareAlike 3.0</a:t>
            </a:r>
          </a:p>
        </p:txBody>
      </p:sp>
      <p:sp>
        <p:nvSpPr>
          <p:cNvPr id="6" name="Slide Number Placeholder 5"/>
          <p:cNvSpPr>
            <a:spLocks noGrp="1"/>
          </p:cNvSpPr>
          <p:nvPr>
            <p:ph type="sldNum" sz="quarter" idx="12"/>
          </p:nvPr>
        </p:nvSpPr>
        <p:spPr/>
        <p:txBody>
          <a:bodyPr/>
          <a:lstStyle/>
          <a:p>
            <a:fld id="{813AAD51-F136-4F79-9D4E-C225B868444E}" type="slidenum">
              <a:rPr lang="en-US" smtClean="0"/>
              <a:pPr/>
              <a:t>40</a:t>
            </a:fld>
            <a:endParaRPr lang="en-US"/>
          </a:p>
        </p:txBody>
      </p:sp>
      <p:sp>
        <p:nvSpPr>
          <p:cNvPr id="3" name="Объект 2">
            <a:extLst>
              <a:ext uri="{FF2B5EF4-FFF2-40B4-BE49-F238E27FC236}">
                <a16:creationId xmlns:a16="http://schemas.microsoft.com/office/drawing/2014/main" id="{21DF850D-6E0B-4099-BDD8-02D7FAED45E7}"/>
              </a:ext>
            </a:extLst>
          </p:cNvPr>
          <p:cNvSpPr>
            <a:spLocks noGrp="1"/>
          </p:cNvSpPr>
          <p:nvPr>
            <p:ph idx="1"/>
          </p:nvPr>
        </p:nvSpPr>
        <p:spPr/>
        <p:txBody>
          <a:bodyPr>
            <a:normAutofit fontScale="77500" lnSpcReduction="20000"/>
          </a:bodyPr>
          <a:lstStyle/>
          <a:p>
            <a:r>
              <a:rPr lang="en-US" dirty="0"/>
              <a:t>The activity is recreated after having been stopped by the system. The activity has the query saved in an </a:t>
            </a:r>
            <a:r>
              <a:rPr lang="en-US" dirty="0" err="1"/>
              <a:t>onSaveInstanceState</a:t>
            </a:r>
            <a:r>
              <a:rPr lang="en-US" dirty="0"/>
              <a:t>() bundle, and should pass the query to the </a:t>
            </a:r>
            <a:r>
              <a:rPr lang="en-US" dirty="0" err="1"/>
              <a:t>ViewModel</a:t>
            </a:r>
            <a:r>
              <a:rPr lang="en-US" dirty="0"/>
              <a:t>. The </a:t>
            </a:r>
            <a:r>
              <a:rPr lang="en-US" dirty="0" err="1"/>
              <a:t>ViewModel</a:t>
            </a:r>
            <a:r>
              <a:rPr lang="en-US" dirty="0"/>
              <a:t> sees that it has no search results cached, and delegates loading the search results, using the given search query.</a:t>
            </a:r>
          </a:p>
          <a:p>
            <a:r>
              <a:rPr lang="en-US" dirty="0"/>
              <a:t>The activity is created after a configuration change. The activity has the query saved in an </a:t>
            </a:r>
            <a:r>
              <a:rPr lang="en-US" dirty="0" err="1"/>
              <a:t>onSaveInstanceState</a:t>
            </a:r>
            <a:r>
              <a:rPr lang="en-US" dirty="0"/>
              <a:t>() bundle, and the </a:t>
            </a:r>
            <a:r>
              <a:rPr lang="en-US" dirty="0" err="1"/>
              <a:t>ViewModel</a:t>
            </a:r>
            <a:r>
              <a:rPr lang="en-US" dirty="0"/>
              <a:t> already has the search results cached. You pass the query from the </a:t>
            </a:r>
            <a:r>
              <a:rPr lang="en-US" dirty="0" err="1"/>
              <a:t>onSaveInstanceState</a:t>
            </a:r>
            <a:r>
              <a:rPr lang="en-US" dirty="0"/>
              <a:t>() bundle to the </a:t>
            </a:r>
            <a:r>
              <a:rPr lang="en-US" dirty="0" err="1"/>
              <a:t>ViewModel</a:t>
            </a:r>
            <a:r>
              <a:rPr lang="en-US" dirty="0"/>
              <a:t>, which determines that it already has loaded the necessary data and that it does not need to re-query the database.</a:t>
            </a:r>
            <a:endParaRPr lang="ru-RU" dirty="0"/>
          </a:p>
        </p:txBody>
      </p:sp>
      <p:sp>
        <p:nvSpPr>
          <p:cNvPr id="8" name="Rectangle 2">
            <a:extLst>
              <a:ext uri="{FF2B5EF4-FFF2-40B4-BE49-F238E27FC236}">
                <a16:creationId xmlns:a16="http://schemas.microsoft.com/office/drawing/2014/main" id="{2B415E2B-218D-48FC-9A5F-A17B07591922}"/>
              </a:ext>
            </a:extLst>
          </p:cNvPr>
          <p:cNvSpPr>
            <a:spLocks noChangeArrowheads="1"/>
          </p:cNvSpPr>
          <p:nvPr/>
        </p:nvSpPr>
        <p:spPr bwMode="auto">
          <a:xfrm>
            <a:off x="179512" y="5889546"/>
            <a:ext cx="653897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dirty="0">
                <a:ln>
                  <a:noFill/>
                </a:ln>
                <a:solidFill>
                  <a:schemeClr val="tx1"/>
                </a:solidFill>
                <a:effectLst/>
                <a:latin typeface="Roboto Mono"/>
                <a:hlinkClick r:id="rId2"/>
              </a:rPr>
              <a:t>https://developer.android.com/topic/libraries/architecture/saving-states#managing_ui_state_divide_and_conquer</a:t>
            </a:r>
            <a:r>
              <a:rPr kumimoji="0" lang="en-US" altLang="ru-RU" sz="1000" b="0" i="0" u="none" strike="noStrike" cap="none" normalizeH="0" baseline="0" dirty="0">
                <a:ln>
                  <a:noFill/>
                </a:ln>
                <a:solidFill>
                  <a:schemeClr val="tx1"/>
                </a:solidFill>
                <a:effectLst/>
                <a:latin typeface="Roboto Mono"/>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26448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1" name="Заголовок 10">
            <a:extLst>
              <a:ext uri="{FF2B5EF4-FFF2-40B4-BE49-F238E27FC236}">
                <a16:creationId xmlns:a16="http://schemas.microsoft.com/office/drawing/2014/main" id="{F2165059-2292-43B7-BAD2-1C9FA2C719C1}"/>
              </a:ext>
            </a:extLst>
          </p:cNvPr>
          <p:cNvSpPr>
            <a:spLocks noGrp="1"/>
          </p:cNvSpPr>
          <p:nvPr>
            <p:ph type="title"/>
          </p:nvPr>
        </p:nvSpPr>
        <p:spPr/>
        <p:txBody>
          <a:bodyPr/>
          <a:lstStyle/>
          <a:p>
            <a:r>
              <a:rPr lang="en-US" dirty="0"/>
              <a:t>Demo</a:t>
            </a:r>
            <a:endParaRPr lang="ru-RU" dirty="0"/>
          </a:p>
        </p:txBody>
      </p:sp>
      <p:sp>
        <p:nvSpPr>
          <p:cNvPr id="12" name="Текст 11">
            <a:extLst>
              <a:ext uri="{FF2B5EF4-FFF2-40B4-BE49-F238E27FC236}">
                <a16:creationId xmlns:a16="http://schemas.microsoft.com/office/drawing/2014/main" id="{C67B05FE-8062-40F9-A50F-4F84DCE7C1B7}"/>
              </a:ext>
            </a:extLst>
          </p:cNvPr>
          <p:cNvSpPr>
            <a:spLocks noGrp="1"/>
          </p:cNvSpPr>
          <p:nvPr>
            <p:ph type="body" idx="1"/>
          </p:nvPr>
        </p:nvSpPr>
        <p:spPr/>
        <p:txBody>
          <a:bodyPr/>
          <a:lstStyle/>
          <a:p>
            <a:endParaRPr lang="ru-RU" dirty="0"/>
          </a:p>
        </p:txBody>
      </p:sp>
      <p:sp>
        <p:nvSpPr>
          <p:cNvPr id="4" name="Date Placeholder 3"/>
          <p:cNvSpPr>
            <a:spLocks noGrp="1"/>
          </p:cNvSpPr>
          <p:nvPr>
            <p:ph type="dt" sz="half" idx="10"/>
          </p:nvPr>
        </p:nvSpPr>
        <p:spPr/>
        <p:txBody>
          <a:bodyPr/>
          <a:lstStyle/>
          <a:p>
            <a:pPr>
              <a:defRPr/>
            </a:pPr>
            <a:r>
              <a:rPr lang="ru-RU"/>
              <a:t>26.09.2019</a:t>
            </a:r>
            <a:endParaRPr lang="en-US" dirty="0"/>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41</a:t>
            </a:fld>
            <a:endParaRPr lang="en-US"/>
          </a:p>
        </p:txBody>
      </p:sp>
    </p:spTree>
    <p:extLst>
      <p:ext uri="{BB962C8B-B14F-4D97-AF65-F5344CB8AC3E}">
        <p14:creationId xmlns:p14="http://schemas.microsoft.com/office/powerpoint/2010/main" val="2259109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ru-RU" dirty="0"/>
              <a:t>В предыдущих лекциях...</a:t>
            </a:r>
            <a:endParaRPr lang="en-US" dirty="0"/>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en-US" dirty="0"/>
              <a:t>Activities</a:t>
            </a:r>
          </a:p>
          <a:p>
            <a:pPr eaLnBrk="1" fontAlgn="auto" hangingPunct="1">
              <a:spcAft>
                <a:spcPts val="0"/>
              </a:spcAft>
              <a:buFont typeface="Arial" pitchFamily="34" charset="0"/>
              <a:buChar char="•"/>
              <a:defRPr/>
            </a:pPr>
            <a:r>
              <a:rPr lang="en-US" dirty="0"/>
              <a:t>Services</a:t>
            </a:r>
          </a:p>
          <a:p>
            <a:pPr eaLnBrk="1" fontAlgn="auto" hangingPunct="1">
              <a:spcAft>
                <a:spcPts val="0"/>
              </a:spcAft>
              <a:buFont typeface="Arial" pitchFamily="34" charset="0"/>
              <a:buChar char="•"/>
              <a:defRPr/>
            </a:pPr>
            <a:r>
              <a:rPr lang="en-US" dirty="0"/>
              <a:t>Content Providers</a:t>
            </a:r>
          </a:p>
          <a:p>
            <a:pPr eaLnBrk="1" fontAlgn="auto" hangingPunct="1">
              <a:spcAft>
                <a:spcPts val="0"/>
              </a:spcAft>
              <a:buFont typeface="Arial" pitchFamily="34" charset="0"/>
              <a:buChar char="•"/>
              <a:defRPr/>
            </a:pPr>
            <a:r>
              <a:rPr lang="en-US" dirty="0"/>
              <a:t>Broadcast Receivers</a:t>
            </a:r>
          </a:p>
          <a:p>
            <a:pPr eaLnBrk="1" fontAlgn="auto" hangingPunct="1">
              <a:spcAft>
                <a:spcPts val="0"/>
              </a:spcAft>
              <a:buFont typeface="Arial" pitchFamily="34" charset="0"/>
              <a:buChar char="•"/>
              <a:defRPr/>
            </a:pPr>
            <a:endParaRPr lang="en-US" dirty="0"/>
          </a:p>
          <a:p>
            <a:pPr eaLnBrk="1" fontAlgn="auto" hangingPunct="1">
              <a:spcAft>
                <a:spcPts val="0"/>
              </a:spcAft>
              <a:buFont typeface="Arial" charset="0"/>
              <a:buNone/>
              <a:defRPr/>
            </a:pPr>
            <a:r>
              <a:rPr lang="en-US" dirty="0"/>
              <a:t>As a developer we need only to call and extend these already defined classes to use in our application. </a:t>
            </a:r>
          </a:p>
          <a:p>
            <a:pPr eaLnBrk="1" fontAlgn="auto" hangingPunct="1">
              <a:spcAft>
                <a:spcPts val="0"/>
              </a:spcAft>
              <a:buFont typeface="Arial" pitchFamily="34" charset="0"/>
              <a:buChar char="•"/>
              <a:defRPr/>
            </a:pPr>
            <a:endParaRPr lang="en-US" dirty="0"/>
          </a:p>
        </p:txBody>
      </p:sp>
      <p:sp>
        <p:nvSpPr>
          <p:cNvPr id="4" name="Slide Number Placeholder 3"/>
          <p:cNvSpPr>
            <a:spLocks noGrp="1"/>
          </p:cNvSpPr>
          <p:nvPr>
            <p:ph type="sldNum" sz="quarter" idx="12"/>
          </p:nvPr>
        </p:nvSpPr>
        <p:spPr/>
        <p:txBody>
          <a:bodyPr/>
          <a:lstStyle/>
          <a:p>
            <a:pPr>
              <a:defRPr/>
            </a:pPr>
            <a:fld id="{D5BBB6DC-B2EF-4352-9832-6BBE926D0EDA}" type="slidenum">
              <a:rPr lang="en-US">
                <a:solidFill>
                  <a:prstClr val="black">
                    <a:tint val="75000"/>
                  </a:prstClr>
                </a:solidFill>
              </a:rPr>
              <a:pPr>
                <a:defRPr/>
              </a:pPr>
              <a:t>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Date Placeholder 5"/>
          <p:cNvSpPr>
            <a:spLocks noGrp="1"/>
          </p:cNvSpPr>
          <p:nvPr>
            <p:ph type="dt" sz="quarter" idx="10"/>
          </p:nvPr>
        </p:nvSpPr>
        <p:spPr/>
        <p:txBody>
          <a:bodyPr/>
          <a:lstStyle/>
          <a:p>
            <a:pPr>
              <a:defRPr/>
            </a:pPr>
            <a:r>
              <a:rPr lang="ru-RU">
                <a:solidFill>
                  <a:prstClr val="black">
                    <a:tint val="75000"/>
                  </a:prstClr>
                </a:solidFill>
              </a:rPr>
              <a:t>26.09.2019</a:t>
            </a:r>
            <a:endParaRPr lang="en-US">
              <a:solidFill>
                <a:prstClr val="black">
                  <a:tint val="75000"/>
                </a:prst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8194" name="Title 6"/>
          <p:cNvSpPr>
            <a:spLocks noGrp="1"/>
          </p:cNvSpPr>
          <p:nvPr>
            <p:ph type="title"/>
          </p:nvPr>
        </p:nvSpPr>
        <p:spPr/>
        <p:txBody>
          <a:bodyPr/>
          <a:lstStyle/>
          <a:p>
            <a:r>
              <a:rPr lang="ru-RU" dirty="0"/>
              <a:t>В предыдущих лекциях...</a:t>
            </a:r>
            <a:endParaRPr lang="en-US" dirty="0"/>
          </a:p>
        </p:txBody>
      </p:sp>
      <p:sp>
        <p:nvSpPr>
          <p:cNvPr id="4" name="Date Placeholder 3"/>
          <p:cNvSpPr>
            <a:spLocks noGrp="1"/>
          </p:cNvSpPr>
          <p:nvPr>
            <p:ph type="dt" sz="quarter" idx="10"/>
          </p:nvPr>
        </p:nvSpPr>
        <p:spPr/>
        <p:txBody>
          <a:bodyPr/>
          <a:lstStyle/>
          <a:p>
            <a:pPr>
              <a:defRPr/>
            </a:pPr>
            <a:r>
              <a:rPr lang="ru-RU">
                <a:solidFill>
                  <a:prstClr val="black">
                    <a:tint val="75000"/>
                  </a:prstClr>
                </a:solidFill>
              </a:rPr>
              <a:t>26.09.2019</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9928BE17-4F82-4870-8BB6-0DCBD39DB5C2}" type="slidenum">
              <a:rPr lang="en-US" smtClean="0">
                <a:solidFill>
                  <a:prstClr val="black">
                    <a:tint val="75000"/>
                  </a:prstClr>
                </a:solidFill>
              </a:rPr>
              <a:pPr>
                <a:defRPr/>
              </a:pPr>
              <a:t>6</a:t>
            </a:fld>
            <a:endParaRPr lang="en-US">
              <a:solidFill>
                <a:prstClr val="black">
                  <a:tint val="75000"/>
                </a:prstClr>
              </a:solidFill>
            </a:endParaRPr>
          </a:p>
        </p:txBody>
      </p:sp>
      <p:pic>
        <p:nvPicPr>
          <p:cNvPr id="8198" name="Picture 2"/>
          <p:cNvPicPr>
            <a:picLocks noGrp="1" noChangeAspect="1" noChangeArrowheads="1"/>
          </p:cNvPicPr>
          <p:nvPr>
            <p:ph idx="1"/>
          </p:nvPr>
        </p:nvPicPr>
        <p:blipFill>
          <a:blip r:embed="rId2" cstate="print"/>
          <a:srcRect/>
          <a:stretch>
            <a:fillRect/>
          </a:stretch>
        </p:blipFill>
        <p:spPr>
          <a:xfrm>
            <a:off x="2055813" y="1600200"/>
            <a:ext cx="5032375" cy="4525963"/>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ru-RU">
                <a:solidFill>
                  <a:prstClr val="black">
                    <a:tint val="75000"/>
                  </a:prstClr>
                </a:solidFill>
              </a:rPr>
              <a:t>26.09.2019</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9D13BC6-944F-4C64-99D6-82C2C91DF258}" type="slidenum">
              <a:rPr lang="en-US" smtClean="0">
                <a:solidFill>
                  <a:prstClr val="black">
                    <a:tint val="75000"/>
                  </a:prstClr>
                </a:solidFill>
              </a:rPr>
              <a:pPr>
                <a:defRPr/>
              </a:pPr>
              <a:t>7</a:t>
            </a:fld>
            <a:endParaRPr lang="en-US">
              <a:solidFill>
                <a:prstClr val="black">
                  <a:tint val="75000"/>
                </a:prstClr>
              </a:solidFill>
            </a:endParaRPr>
          </a:p>
        </p:txBody>
      </p:sp>
      <p:pic>
        <p:nvPicPr>
          <p:cNvPr id="11269" name="Content Placeholder 9" descr="build.png"/>
          <p:cNvPicPr>
            <a:picLocks noGrp="1" noChangeAspect="1"/>
          </p:cNvPicPr>
          <p:nvPr>
            <p:ph idx="1"/>
          </p:nvPr>
        </p:nvPicPr>
        <p:blipFill>
          <a:blip r:embed="rId2" cstate="print"/>
          <a:srcRect/>
          <a:stretch>
            <a:fillRect/>
          </a:stretch>
        </p:blipFill>
        <p:spPr>
          <a:xfrm>
            <a:off x="2268538" y="71438"/>
            <a:ext cx="4103687" cy="675322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ru-RU" dirty="0"/>
              <a:t>В предыдущих лекциях...</a:t>
            </a:r>
            <a:endParaRPr lang="en-US" dirty="0"/>
          </a:p>
        </p:txBody>
      </p:sp>
      <p:sp>
        <p:nvSpPr>
          <p:cNvPr id="8" name="Content Placeholder 7"/>
          <p:cNvSpPr>
            <a:spLocks noGrp="1"/>
          </p:cNvSpPr>
          <p:nvPr>
            <p:ph sz="half" idx="1"/>
          </p:nvPr>
        </p:nvSpPr>
        <p:spPr/>
        <p:txBody>
          <a:bodyPr/>
          <a:lstStyle/>
          <a:p>
            <a:pPr>
              <a:buNone/>
            </a:pPr>
            <a:r>
              <a:rPr lang="ru-RU" sz="1100" dirty="0"/>
              <a:t>	</a:t>
            </a:r>
            <a:r>
              <a:rPr lang="en-US" sz="1100" dirty="0"/>
              <a:t>&lt;?xml version="1.0" encoding="utf-8"?&gt;</a:t>
            </a:r>
            <a:br>
              <a:rPr lang="en-US" sz="1100" dirty="0"/>
            </a:br>
            <a:br>
              <a:rPr lang="en-US" sz="1100" dirty="0"/>
            </a:br>
            <a:r>
              <a:rPr lang="en-US" sz="1100" dirty="0"/>
              <a:t>&lt;manifest&gt;</a:t>
            </a:r>
            <a:br>
              <a:rPr lang="en-US" sz="1100" dirty="0"/>
            </a:br>
            <a:br>
              <a:rPr lang="en-US" sz="1100" dirty="0"/>
            </a:br>
            <a:r>
              <a:rPr lang="en-US" sz="1100" dirty="0"/>
              <a:t>    &lt;uses-permission /&gt;</a:t>
            </a:r>
            <a:br>
              <a:rPr lang="en-US" sz="1100" dirty="0"/>
            </a:br>
            <a:r>
              <a:rPr lang="en-US" sz="1100" dirty="0"/>
              <a:t>    &lt;permission /&gt;</a:t>
            </a:r>
            <a:br>
              <a:rPr lang="en-US" sz="1100" dirty="0"/>
            </a:br>
            <a:r>
              <a:rPr lang="en-US" sz="1100" dirty="0"/>
              <a:t>    &lt;permission-tree /&gt;</a:t>
            </a:r>
            <a:br>
              <a:rPr lang="en-US" sz="1100" dirty="0"/>
            </a:br>
            <a:r>
              <a:rPr lang="en-US" sz="1100" dirty="0"/>
              <a:t>    &lt;permission-group /&gt;</a:t>
            </a:r>
            <a:br>
              <a:rPr lang="en-US" sz="1100" dirty="0"/>
            </a:br>
            <a:r>
              <a:rPr lang="en-US" sz="1100" dirty="0"/>
              <a:t>    &lt;instrumentation /&gt;</a:t>
            </a:r>
            <a:br>
              <a:rPr lang="en-US" sz="1100" dirty="0"/>
            </a:br>
            <a:r>
              <a:rPr lang="en-US" sz="1100" dirty="0"/>
              <a:t>    &lt;uses-</a:t>
            </a:r>
            <a:r>
              <a:rPr lang="en-US" sz="1100" dirty="0" err="1"/>
              <a:t>sdk</a:t>
            </a:r>
            <a:r>
              <a:rPr lang="en-US" sz="1100" dirty="0"/>
              <a:t> /&gt;</a:t>
            </a:r>
            <a:br>
              <a:rPr lang="en-US" sz="1100" dirty="0"/>
            </a:br>
            <a:r>
              <a:rPr lang="en-US" sz="1100" dirty="0"/>
              <a:t>    &lt;uses-configuration /&gt;  </a:t>
            </a:r>
            <a:br>
              <a:rPr lang="en-US" sz="1100" dirty="0"/>
            </a:br>
            <a:r>
              <a:rPr lang="en-US" sz="1100" dirty="0"/>
              <a:t>    &lt;uses-feature /&gt;  </a:t>
            </a:r>
            <a:br>
              <a:rPr lang="en-US" sz="1100" dirty="0"/>
            </a:br>
            <a:r>
              <a:rPr lang="en-US" sz="1100" dirty="0"/>
              <a:t>    &lt;supports-screens /&gt;  </a:t>
            </a:r>
            <a:br>
              <a:rPr lang="en-US" sz="1100" dirty="0"/>
            </a:br>
            <a:r>
              <a:rPr lang="en-US" sz="1100" dirty="0"/>
              <a:t>    &lt;compatible-screens /&gt;  </a:t>
            </a:r>
            <a:br>
              <a:rPr lang="en-US" sz="1100" dirty="0"/>
            </a:br>
            <a:r>
              <a:rPr lang="en-US" sz="1100" dirty="0"/>
              <a:t>    &lt;supports-</a:t>
            </a:r>
            <a:r>
              <a:rPr lang="en-US" sz="1100" dirty="0" err="1"/>
              <a:t>gl</a:t>
            </a:r>
            <a:r>
              <a:rPr lang="en-US" sz="1100" dirty="0"/>
              <a:t>-texture /&gt;  </a:t>
            </a:r>
            <a:br>
              <a:rPr lang="en-US" sz="1100" dirty="0"/>
            </a:br>
            <a:br>
              <a:rPr lang="en-US" sz="1100" dirty="0"/>
            </a:br>
            <a:r>
              <a:rPr lang="en-US" sz="1100" dirty="0"/>
              <a:t>    &lt;application&gt;</a:t>
            </a:r>
            <a:br>
              <a:rPr lang="en-US" sz="1100" dirty="0"/>
            </a:br>
            <a:br>
              <a:rPr lang="en-US" sz="1100" dirty="0"/>
            </a:br>
            <a:r>
              <a:rPr lang="en-US" sz="1100" dirty="0"/>
              <a:t>        &lt;activity&gt;</a:t>
            </a:r>
            <a:br>
              <a:rPr lang="en-US" sz="1100" dirty="0"/>
            </a:br>
            <a:r>
              <a:rPr lang="en-US" sz="1100" dirty="0"/>
              <a:t>            &lt;intent-filter&gt;</a:t>
            </a:r>
            <a:br>
              <a:rPr lang="en-US" sz="1100" dirty="0"/>
            </a:br>
            <a:r>
              <a:rPr lang="en-US" sz="1100" dirty="0"/>
              <a:t>                &lt;action /&gt;</a:t>
            </a:r>
            <a:br>
              <a:rPr lang="en-US" sz="1100" dirty="0"/>
            </a:br>
            <a:r>
              <a:rPr lang="en-US" sz="1100" dirty="0"/>
              <a:t>                &lt;category /&gt;</a:t>
            </a:r>
            <a:br>
              <a:rPr lang="en-US" sz="1100" dirty="0"/>
            </a:br>
            <a:r>
              <a:rPr lang="en-US" sz="1100" dirty="0"/>
              <a:t>                &lt;data /&gt;</a:t>
            </a:r>
            <a:br>
              <a:rPr lang="en-US" sz="1100" dirty="0"/>
            </a:br>
            <a:r>
              <a:rPr lang="en-US" sz="1100" dirty="0"/>
              <a:t>            &lt;/intent-filter&gt;</a:t>
            </a:r>
            <a:br>
              <a:rPr lang="en-US" sz="1100" dirty="0"/>
            </a:br>
            <a:r>
              <a:rPr lang="en-US" sz="1100" dirty="0"/>
              <a:t>            &lt;meta-data /&gt;</a:t>
            </a:r>
            <a:br>
              <a:rPr lang="en-US" sz="1100" dirty="0"/>
            </a:br>
            <a:r>
              <a:rPr lang="en-US" sz="1100" dirty="0"/>
              <a:t>        &lt;/activity&gt;</a:t>
            </a:r>
            <a:br>
              <a:rPr lang="en-US" sz="1100" dirty="0"/>
            </a:br>
            <a:br>
              <a:rPr lang="en-US" sz="1100" dirty="0"/>
            </a:br>
            <a:r>
              <a:rPr lang="en-US" sz="1100" dirty="0"/>
              <a:t>       </a:t>
            </a:r>
          </a:p>
        </p:txBody>
      </p:sp>
      <p:sp>
        <p:nvSpPr>
          <p:cNvPr id="10" name="Content Placeholder 9"/>
          <p:cNvSpPr>
            <a:spLocks noGrp="1"/>
          </p:cNvSpPr>
          <p:nvPr>
            <p:ph sz="half" idx="2"/>
          </p:nvPr>
        </p:nvSpPr>
        <p:spPr/>
        <p:txBody>
          <a:bodyPr/>
          <a:lstStyle/>
          <a:p>
            <a:pPr>
              <a:buNone/>
            </a:pPr>
            <a:r>
              <a:rPr lang="ru-RU" sz="1100" dirty="0"/>
              <a:t>	  </a:t>
            </a:r>
            <a:r>
              <a:rPr lang="en-US" sz="1100" dirty="0"/>
              <a:t>     &lt;activity-alias&gt;</a:t>
            </a:r>
            <a:br>
              <a:rPr lang="en-US" sz="1100" dirty="0"/>
            </a:br>
            <a:r>
              <a:rPr lang="en-US" sz="1100" dirty="0"/>
              <a:t>            &lt;intent-filter&gt; . . . &lt;/intent-filter&gt;</a:t>
            </a:r>
            <a:br>
              <a:rPr lang="en-US" sz="1100" dirty="0"/>
            </a:br>
            <a:r>
              <a:rPr lang="en-US" sz="1100" dirty="0"/>
              <a:t>            &lt;meta-data /&gt;</a:t>
            </a:r>
            <a:br>
              <a:rPr lang="en-US" sz="1100" dirty="0"/>
            </a:br>
            <a:r>
              <a:rPr lang="en-US" sz="1100" dirty="0"/>
              <a:t>        &lt;/activity-alias&gt;</a:t>
            </a:r>
            <a:br>
              <a:rPr lang="en-US" sz="1100" dirty="0"/>
            </a:br>
            <a:br>
              <a:rPr lang="en-US" sz="1100" dirty="0"/>
            </a:br>
            <a:r>
              <a:rPr lang="en-US" sz="1100" dirty="0"/>
              <a:t>        &lt;service&gt;</a:t>
            </a:r>
            <a:br>
              <a:rPr lang="en-US" sz="1100" dirty="0"/>
            </a:br>
            <a:r>
              <a:rPr lang="en-US" sz="1100" dirty="0"/>
              <a:t>            &lt;intent-filter&gt; . . . &lt;/intent-filter&gt;</a:t>
            </a:r>
            <a:br>
              <a:rPr lang="en-US" sz="1100" dirty="0"/>
            </a:br>
            <a:r>
              <a:rPr lang="en-US" sz="1100" dirty="0"/>
              <a:t>            &lt;meta-data/&gt;</a:t>
            </a:r>
            <a:br>
              <a:rPr lang="en-US" sz="1100" dirty="0"/>
            </a:br>
            <a:r>
              <a:rPr lang="en-US" sz="1100" dirty="0"/>
              <a:t>        &lt;/service&gt;</a:t>
            </a:r>
            <a:br>
              <a:rPr lang="en-US" sz="1100" dirty="0"/>
            </a:br>
            <a:br>
              <a:rPr lang="en-US" sz="1100" dirty="0"/>
            </a:br>
            <a:r>
              <a:rPr lang="en-US" sz="1100" dirty="0"/>
              <a:t>        &lt;receiver&gt;</a:t>
            </a:r>
            <a:br>
              <a:rPr lang="en-US" sz="1100" dirty="0"/>
            </a:br>
            <a:r>
              <a:rPr lang="en-US" sz="1100" dirty="0"/>
              <a:t>            &lt;intent-filter&gt; . . . &lt;/intent-filter&gt;</a:t>
            </a:r>
            <a:br>
              <a:rPr lang="en-US" sz="1100" dirty="0"/>
            </a:br>
            <a:r>
              <a:rPr lang="en-US" sz="1100" dirty="0"/>
              <a:t>            &lt;meta-data /&gt;</a:t>
            </a:r>
            <a:br>
              <a:rPr lang="en-US" sz="1100" dirty="0"/>
            </a:br>
            <a:r>
              <a:rPr lang="en-US" sz="1100" dirty="0"/>
              <a:t>        &lt;/receiver&gt;</a:t>
            </a:r>
            <a:br>
              <a:rPr lang="en-US" sz="1100" dirty="0"/>
            </a:br>
            <a:br>
              <a:rPr lang="en-US" sz="1100" dirty="0"/>
            </a:br>
            <a:r>
              <a:rPr lang="en-US" sz="1100" dirty="0"/>
              <a:t>        &lt;provider&gt;</a:t>
            </a:r>
            <a:br>
              <a:rPr lang="en-US" sz="1100" dirty="0"/>
            </a:br>
            <a:r>
              <a:rPr lang="en-US" sz="1100" dirty="0"/>
              <a:t>            &lt;grant-</a:t>
            </a:r>
            <a:r>
              <a:rPr lang="en-US" sz="1100" dirty="0" err="1"/>
              <a:t>uri</a:t>
            </a:r>
            <a:r>
              <a:rPr lang="en-US" sz="1100" dirty="0"/>
              <a:t>-permission /&gt;</a:t>
            </a:r>
            <a:br>
              <a:rPr lang="en-US" sz="1100" dirty="0"/>
            </a:br>
            <a:r>
              <a:rPr lang="en-US" sz="1100" dirty="0"/>
              <a:t>            &lt;meta-data /&gt;</a:t>
            </a:r>
            <a:br>
              <a:rPr lang="en-US" sz="1100" dirty="0"/>
            </a:br>
            <a:r>
              <a:rPr lang="en-US" sz="1100" dirty="0"/>
              <a:t>            &lt;path-permission /&gt;</a:t>
            </a:r>
            <a:br>
              <a:rPr lang="en-US" sz="1100" dirty="0"/>
            </a:br>
            <a:r>
              <a:rPr lang="en-US" sz="1100" dirty="0"/>
              <a:t>        &lt;/provider&gt;</a:t>
            </a:r>
            <a:br>
              <a:rPr lang="en-US" sz="1100" dirty="0"/>
            </a:br>
            <a:br>
              <a:rPr lang="en-US" sz="1100" dirty="0"/>
            </a:br>
            <a:r>
              <a:rPr lang="en-US" sz="1100" dirty="0"/>
              <a:t>        &lt;uses-library /&gt;</a:t>
            </a:r>
            <a:br>
              <a:rPr lang="en-US" sz="1100" dirty="0"/>
            </a:br>
            <a:br>
              <a:rPr lang="en-US" sz="1100" dirty="0"/>
            </a:br>
            <a:r>
              <a:rPr lang="en-US" sz="1100" dirty="0"/>
              <a:t>    &lt;/application&gt;</a:t>
            </a:r>
            <a:br>
              <a:rPr lang="en-US" sz="1100" dirty="0"/>
            </a:br>
            <a:br>
              <a:rPr lang="en-US" sz="1100" dirty="0"/>
            </a:br>
            <a:r>
              <a:rPr lang="en-US" sz="1100" dirty="0"/>
              <a:t>&lt;/manifest&gt;</a:t>
            </a:r>
            <a:endParaRPr lang="en-US" sz="4400"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200" b="0" i="0" u="none" strike="noStrike" kern="1200" cap="none" spc="0" normalizeH="0" baseline="0" noProof="0">
                <a:ln>
                  <a:noFill/>
                </a:ln>
                <a:solidFill>
                  <a:prstClr val="black">
                    <a:tint val="75000"/>
                  </a:prstClr>
                </a:solidFill>
                <a:effectLst/>
                <a:uLnTx/>
                <a:uFillTx/>
                <a:latin typeface="Calibri"/>
                <a:ea typeface="+mn-ea"/>
                <a:cs typeface="+mn-cs"/>
              </a:rPr>
              <a:t>26.09.2019</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Creative Commons Attribution-ShareAlike 3.0</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AD8C78-45F6-4014-82E2-E69C31262540}"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20744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ru-RU" dirty="0"/>
              <a:t>В предыдущих лекциях...</a:t>
            </a:r>
            <a:endParaRPr lang="en-US" dirty="0"/>
          </a:p>
        </p:txBody>
      </p:sp>
      <p:sp>
        <p:nvSpPr>
          <p:cNvPr id="3" name="Content Placeholder 2"/>
          <p:cNvSpPr>
            <a:spLocks noGrp="1"/>
          </p:cNvSpPr>
          <p:nvPr>
            <p:ph idx="1"/>
          </p:nvPr>
        </p:nvSpPr>
        <p:spPr/>
        <p:txBody>
          <a:bodyPr/>
          <a:lstStyle/>
          <a:p>
            <a:r>
              <a:rPr lang="ru-RU"/>
              <a:t>.</a:t>
            </a:r>
            <a:r>
              <a:rPr lang="en-US"/>
              <a:t>/animator</a:t>
            </a:r>
            <a:r>
              <a:rPr lang="ru-RU"/>
              <a:t>/*</a:t>
            </a:r>
          </a:p>
          <a:p>
            <a:r>
              <a:rPr lang="ru-RU"/>
              <a:t>./</a:t>
            </a:r>
            <a:r>
              <a:rPr lang="en-US"/>
              <a:t>anim</a:t>
            </a:r>
            <a:r>
              <a:rPr lang="ru-RU"/>
              <a:t>/*</a:t>
            </a:r>
            <a:endParaRPr lang="en-US"/>
          </a:p>
          <a:p>
            <a:r>
              <a:rPr lang="en-US"/>
              <a:t>./xml/*</a:t>
            </a:r>
          </a:p>
          <a:p>
            <a:r>
              <a:rPr lang="en-US"/>
              <a:t>./drawable/*</a:t>
            </a:r>
          </a:p>
          <a:p>
            <a:pPr lvl="1"/>
            <a:r>
              <a:rPr lang="en-US"/>
              <a:t>Bitmap files (png, 9.png, jpg, gif)</a:t>
            </a:r>
          </a:p>
          <a:p>
            <a:pPr lvl="1"/>
            <a:r>
              <a:rPr lang="en-US"/>
              <a:t>State lists</a:t>
            </a:r>
          </a:p>
          <a:p>
            <a:pPr lvl="1"/>
            <a:r>
              <a:rPr lang="en-US"/>
              <a:t>Shapes</a:t>
            </a:r>
          </a:p>
          <a:p>
            <a:pPr lvl="1"/>
            <a:r>
              <a:rPr lang="en-US"/>
              <a:t>Other drawables</a:t>
            </a:r>
          </a:p>
          <a:p>
            <a:endParaRPr lang="en-US" dirty="0"/>
          </a:p>
        </p:txBody>
      </p:sp>
      <p:sp>
        <p:nvSpPr>
          <p:cNvPr id="4" name="Date Placeholder 3"/>
          <p:cNvSpPr>
            <a:spLocks noGrp="1"/>
          </p:cNvSpPr>
          <p:nvPr>
            <p:ph type="dt" sz="quarter" idx="10"/>
          </p:nvPr>
        </p:nvSpPr>
        <p:spPr/>
        <p:txBody>
          <a:bodyPr/>
          <a:lstStyle/>
          <a:p>
            <a:r>
              <a:rPr lang="ru-RU">
                <a:solidFill>
                  <a:prstClr val="black">
                    <a:tint val="75000"/>
                  </a:prstClr>
                </a:solidFill>
              </a:rPr>
              <a:t>26.09.2019</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fld id="{FA3A7B5F-CD2A-4DC9-AA8C-2CE5526ACD3B}" type="slidenum">
              <a:rPr lang="en-US" smtClean="0">
                <a:solidFill>
                  <a:prstClr val="black">
                    <a:tint val="75000"/>
                  </a:prstClr>
                </a:solidFill>
              </a:rPr>
              <a:pPr/>
              <a:t>9</a:t>
            </a:fld>
            <a:endParaRPr lang="en-US">
              <a:solidFill>
                <a:prstClr val="black">
                  <a:tint val="75000"/>
                </a:prst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74845</TotalTime>
  <Words>1742</Words>
  <Application>Microsoft Office PowerPoint</Application>
  <PresentationFormat>Экран (4:3)</PresentationFormat>
  <Paragraphs>312</Paragraphs>
  <Slides>41</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4</vt:i4>
      </vt:variant>
      <vt:variant>
        <vt:lpstr>Заголовки слайдов</vt:lpstr>
      </vt:variant>
      <vt:variant>
        <vt:i4>41</vt:i4>
      </vt:variant>
    </vt:vector>
  </HeadingPairs>
  <TitlesOfParts>
    <vt:vector size="50" baseType="lpstr">
      <vt:lpstr>Arial</vt:lpstr>
      <vt:lpstr>Calibri</vt:lpstr>
      <vt:lpstr>Courier New</vt:lpstr>
      <vt:lpstr>Roboto</vt:lpstr>
      <vt:lpstr>Roboto Mono</vt:lpstr>
      <vt:lpstr>Office Theme</vt:lpstr>
      <vt:lpstr>1_Office Theme</vt:lpstr>
      <vt:lpstr>2_Office Theme</vt:lpstr>
      <vt:lpstr>3_Office Theme</vt:lpstr>
      <vt:lpstr>Проектирование мобильных приложений</vt:lpstr>
      <vt:lpstr>Презентация PowerPoint</vt:lpstr>
      <vt:lpstr>В предыдущих лекциях...</vt:lpstr>
      <vt:lpstr>В предыдущих лекциях...</vt:lpstr>
      <vt:lpstr>В предыдущих лекциях...</vt:lpstr>
      <vt:lpstr>В предыдущих лекциях...</vt:lpstr>
      <vt:lpstr>Презентация PowerPoint</vt:lpstr>
      <vt:lpstr>В предыдущих лекциях...</vt:lpstr>
      <vt:lpstr>В предыдущих лекциях...</vt:lpstr>
      <vt:lpstr>В предыдущих лекциях...</vt:lpstr>
      <vt:lpstr>В предыдущих лекциях...</vt:lpstr>
      <vt:lpstr>Презентация PowerPoint</vt:lpstr>
      <vt:lpstr>Презентация PowerPoint</vt:lpstr>
      <vt:lpstr>kotlin-android-extensions</vt:lpstr>
      <vt:lpstr>kotlinx.android.synthetic</vt:lpstr>
      <vt:lpstr>DataBinding library</vt:lpstr>
      <vt:lpstr>Enable databinding (build.gradle)</vt:lpstr>
      <vt:lpstr>Layouts and binding expressions</vt:lpstr>
      <vt:lpstr>Layouts and binding expressions</vt:lpstr>
      <vt:lpstr>Expression language: common features</vt:lpstr>
      <vt:lpstr>Expression language: common features (пример)</vt:lpstr>
      <vt:lpstr>Expression language: Missing operations</vt:lpstr>
      <vt:lpstr>Expression language: некоторые примеры</vt:lpstr>
      <vt:lpstr>Expression language: обработка событий</vt:lpstr>
      <vt:lpstr>Create a binding object</vt:lpstr>
      <vt:lpstr>Observable pattern</vt:lpstr>
      <vt:lpstr>androidx.lifecycle.LiveData</vt:lpstr>
      <vt:lpstr>DEMO</vt:lpstr>
      <vt:lpstr>androidx.lifecycle.LifecycleOwner</vt:lpstr>
      <vt:lpstr>androidx.lifecycle.LifecycleOwner</vt:lpstr>
      <vt:lpstr>androidx.lifecycle.Lifecycle</vt:lpstr>
      <vt:lpstr>androidx.lifecycle.LifecycleObserver</vt:lpstr>
      <vt:lpstr>Типичное использование LifecycleObserver</vt:lpstr>
      <vt:lpstr>ViewModel </vt:lpstr>
      <vt:lpstr>ViewModel Overview</vt:lpstr>
      <vt:lpstr>The lifecycle of a ViewModel</vt:lpstr>
      <vt:lpstr>The lifecycle of a ViewModel</vt:lpstr>
      <vt:lpstr>Options for preserving UI state</vt:lpstr>
      <vt:lpstr>Preserving complex UI state</vt:lpstr>
      <vt:lpstr>Restoring complex UI state</vt:lpstr>
      <vt:lpstr>Demo</vt:lpstr>
    </vt:vector>
  </TitlesOfParts>
  <Company>Motorola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qnf863</dc:creator>
  <cp:lastModifiedBy>Andrei Kuznetsov</cp:lastModifiedBy>
  <cp:revision>358</cp:revision>
  <dcterms:created xsi:type="dcterms:W3CDTF">2013-02-16T18:16:47Z</dcterms:created>
  <dcterms:modified xsi:type="dcterms:W3CDTF">2019-09-29T20:08:20Z</dcterms:modified>
</cp:coreProperties>
</file>