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reakingbad.fandom.com/wiki/Walter_White" TargetMode="External"/><Relationship Id="rId3" Type="http://schemas.openxmlformats.org/officeDocument/2006/relationships/hyperlink" Target="https://breakingbad.fandom.com/wiki/Jesse_Pinkma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varpit94/breaking-bad-tv-show-all-seasons-episodes-dat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1b89c611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1b89c611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was to get the top TF-IDF values in the script. Although we didn’t have multiple documents to work with in this scenario, we thought it would be useful to see the most relevant terms in the whole concatenated script.</a:t>
            </a:r>
            <a:endParaRPr/>
          </a:p>
          <a:p>
            <a:pPr indent="0" lvl="0" marL="0" rtl="0" algn="l">
              <a:spcBef>
                <a:spcPts val="0"/>
              </a:spcBef>
              <a:spcAft>
                <a:spcPts val="0"/>
              </a:spcAft>
              <a:buNone/>
            </a:pPr>
            <a:r>
              <a:rPr lang="en"/>
              <a:t>First, we’ve concatenated the whole script of the show, from the ‘Script’ column and applied some preprocessing to the text.</a:t>
            </a:r>
            <a:endParaRPr/>
          </a:p>
          <a:p>
            <a:pPr indent="0" lvl="0" marL="0" rtl="0" algn="l">
              <a:spcBef>
                <a:spcPts val="0"/>
              </a:spcBef>
              <a:spcAft>
                <a:spcPts val="0"/>
              </a:spcAft>
              <a:buNone/>
            </a:pPr>
            <a:r>
              <a:rPr lang="en"/>
              <a:t>We’ve created a new dataframe, consisting of each line, line number and word.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15623c75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15623c75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eliminating common English words, we’ve plotted the most relevant 20 words, based on TF-IDF.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1b89c6115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1b89c611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1b89c611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1b89c611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wanted to analyze the most relevant character names in the show, by applying the NER algorithm on the combined script of all the episodes.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is not bad, but we can see some inadequacies in the result.</a:t>
            </a:r>
            <a:endParaRPr/>
          </a:p>
          <a:p>
            <a:pPr indent="0" lvl="0" marL="0" rtl="0" algn="l">
              <a:spcBef>
                <a:spcPts val="0"/>
              </a:spcBef>
              <a:spcAft>
                <a:spcPts val="0"/>
              </a:spcAft>
              <a:buClr>
                <a:schemeClr val="dk1"/>
              </a:buClr>
              <a:buSzPts val="1100"/>
              <a:buFont typeface="Arial"/>
              <a:buNone/>
            </a:pPr>
            <a:r>
              <a:rPr lang="en"/>
              <a:t>Names such as ‘Walt’, ‘Walter White’, ‘Walter’ or ‘Jesse’ and ‘Jesse Pinkman’ all refer to the same person, so we want to group these together and have a common counter for them.</a:t>
            </a:r>
            <a:endParaRPr/>
          </a:p>
          <a:p>
            <a:pPr indent="0" lvl="0" marL="0" rtl="0" algn="l">
              <a:spcBef>
                <a:spcPts val="0"/>
              </a:spcBef>
              <a:spcAft>
                <a:spcPts val="0"/>
              </a:spcAft>
              <a:buNone/>
            </a:pPr>
            <a:r>
              <a:rPr lang="en"/>
              <a:t>To achieve this, we make a few improvements to the code, by mapping name variations to a single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our output reflects the most relevant characters in the show more accurately.</a:t>
            </a:r>
            <a:endParaRPr/>
          </a:p>
          <a:p>
            <a:pPr indent="0" lvl="0" marL="0" rtl="0" algn="l">
              <a:spcBef>
                <a:spcPts val="0"/>
              </a:spcBef>
              <a:spcAft>
                <a:spcPts val="0"/>
              </a:spcAft>
              <a:buNone/>
            </a:pPr>
            <a:r>
              <a:rPr lang="en"/>
              <a:t>We also create a wordcloud with the top 20 character names.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1b89c611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1b89c611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1b89c6115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1b89c6115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how the frequency of each character name in the script of the episode affects the IMDB Rating of that episode, we create a new dataframe, using the previous dataframe together with the most common character names.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1b89c611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1b89c611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1b89c6115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1b89c6115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1b89c611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1b89c611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1b89c6115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1b89c6115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1600"/>
              </a:spcAft>
              <a:buNone/>
            </a:pPr>
            <a:r>
              <a:rPr b="1" i="1" lang="en" sz="1200">
                <a:solidFill>
                  <a:schemeClr val="dk1"/>
                </a:solidFill>
              </a:rPr>
              <a:t>Breaking Bad</a:t>
            </a:r>
            <a:r>
              <a:rPr lang="en" sz="1200">
                <a:solidFill>
                  <a:schemeClr val="dk1"/>
                </a:solidFill>
              </a:rPr>
              <a:t> is</a:t>
            </a:r>
            <a:r>
              <a:rPr lang="en" sz="1200">
                <a:solidFill>
                  <a:srgbClr val="202729"/>
                </a:solidFill>
              </a:rPr>
              <a:t> an American crime drama television series created and produced by Vince Gilligan. Set and filmed in Albuquerque, New Mexico, the series follows</a:t>
            </a:r>
            <a:r>
              <a:rPr lang="en" sz="1200">
                <a:solidFill>
                  <a:srgbClr val="202729"/>
                </a:solidFill>
                <a:uFill>
                  <a:noFill/>
                </a:uFill>
                <a:hlinkClick r:id="rId2">
                  <a:extLst>
                    <a:ext uri="{A12FA001-AC4F-418D-AE19-62706E023703}">
                      <ahyp:hlinkClr val="tx"/>
                    </a:ext>
                  </a:extLst>
                </a:hlinkClick>
              </a:rPr>
              <a:t> </a:t>
            </a:r>
            <a:r>
              <a:rPr lang="en" sz="1200">
                <a:solidFill>
                  <a:srgbClr val="202729"/>
                </a:solidFill>
              </a:rPr>
              <a:t>Walter White (Bryan Cranston), an underpaid, overqualified, and dispirited high-school chemistry teacher who is struggling with a recent diagnosis of stage-three lung cancer. Walt turns to a life of crime and partners with a former student,</a:t>
            </a:r>
            <a:r>
              <a:rPr lang="en" sz="1200">
                <a:solidFill>
                  <a:srgbClr val="202729"/>
                </a:solidFill>
                <a:uFill>
                  <a:noFill/>
                </a:uFill>
                <a:hlinkClick r:id="rId3">
                  <a:extLst>
                    <a:ext uri="{A12FA001-AC4F-418D-AE19-62706E023703}">
                      <ahyp:hlinkClr val="tx"/>
                    </a:ext>
                  </a:extLst>
                </a:hlinkClick>
              </a:rPr>
              <a:t> </a:t>
            </a:r>
            <a:r>
              <a:rPr lang="en" sz="1200">
                <a:solidFill>
                  <a:srgbClr val="202729"/>
                </a:solidFill>
              </a:rPr>
              <a:t>Jesse Pinkman (Aaron Paul), to produce and distribute crystal meth to secure his family's financial future before he dies, while navigating the dangers of the criminal underworld. The show aired on AMC from January 20, 2008, to September 29, 2013, consisting of five seasons for a total of 62 episodes.</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1b89c6115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1b89c6115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1b55c1ec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1b55c1ec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1b89c611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1b89c611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202729"/>
                </a:solidFill>
                <a:latin typeface="Proxima Nova"/>
                <a:ea typeface="Proxima Nova"/>
                <a:cs typeface="Proxima Nova"/>
                <a:sym typeface="Proxima Nova"/>
              </a:rPr>
              <a:t>The dataset that we used is </a:t>
            </a:r>
            <a:r>
              <a:rPr lang="en" sz="1400" u="sng">
                <a:solidFill>
                  <a:srgbClr val="FF5252"/>
                </a:solidFill>
                <a:latin typeface="Proxima Nova"/>
                <a:ea typeface="Proxima Nova"/>
                <a:cs typeface="Proxima Nova"/>
                <a:sym typeface="Proxima Nova"/>
                <a:hlinkClick r:id="rId2">
                  <a:extLst>
                    <a:ext uri="{A12FA001-AC4F-418D-AE19-62706E023703}">
                      <ahyp:hlinkClr val="tx"/>
                    </a:ext>
                  </a:extLst>
                </a:hlinkClick>
              </a:rPr>
              <a:t>https://www.kaggle.com/datasets/varpit94/breaking-bad-tv-show-all-seasons-episodes-data</a:t>
            </a:r>
            <a:r>
              <a:rPr lang="en" sz="1400">
                <a:solidFill>
                  <a:srgbClr val="202729"/>
                </a:solidFill>
                <a:latin typeface="Proxima Nova"/>
                <a:ea typeface="Proxima Nova"/>
                <a:cs typeface="Proxima Nova"/>
                <a:sym typeface="Proxima Nova"/>
              </a:rPr>
              <a:t>. It contains information about each Breaking Bad episode including: title, season, episode number, writer, director, IMDB Rating, US Viewership etc.</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1b89c611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1b89c6115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1b89c611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1b89c611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kaggle dataset, we’ve added the full script for each episode, by scraping the website https://subslikescript.com/series/Breaking_Bad-903747.</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15623c75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15623c75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s://colab.research.google.com/drive/1U601jEwJjSDw6kz8kvlitomU8w63zUNO?usp=sharing" TargetMode="External"/><Relationship Id="rId4" Type="http://schemas.openxmlformats.org/officeDocument/2006/relationships/hyperlink" Target="https://docs.google.com/presentation/u/0/d/16-MejheMIMEwRZegN9t8yvAJ3qfnrGJa0WbxO_8Az2o/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12495" l="0" r="0" t="12502"/>
          <a:stretch/>
        </p:blipFill>
        <p:spPr>
          <a:xfrm>
            <a:off x="0" y="0"/>
            <a:ext cx="9144000" cy="5143502"/>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a:effectLst>
            <a:outerShdw blurRad="128588" rotWithShape="0" algn="bl" dir="5400000" dist="19050">
              <a:srgbClr val="000000"/>
            </a:outerShdw>
            <a:reflection blurRad="0" dir="5400000" dist="38100" endA="0" endPos="30000" fadeDir="5400012" kx="0" rotWithShape="0" algn="bl"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FF2CC"/>
                </a:solidFill>
              </a:rPr>
              <a:t>Breaking Bad Analysis</a:t>
            </a:r>
            <a:endParaRPr sz="6000">
              <a:solidFill>
                <a:srgbClr val="FFF2CC"/>
              </a:solidFill>
            </a:endParaRPr>
          </a:p>
        </p:txBody>
      </p:sp>
      <p:sp>
        <p:nvSpPr>
          <p:cNvPr id="106" name="Google Shape;106;p25"/>
          <p:cNvSpPr txBox="1"/>
          <p:nvPr>
            <p:ph idx="1" type="subTitle"/>
          </p:nvPr>
        </p:nvSpPr>
        <p:spPr>
          <a:xfrm>
            <a:off x="510450" y="3634488"/>
            <a:ext cx="8123100" cy="630000"/>
          </a:xfrm>
          <a:prstGeom prst="rect">
            <a:avLst/>
          </a:prstGeom>
          <a:effectLst>
            <a:outerShdw blurRad="57150" rotWithShape="0" algn="bl" dir="5400000" dist="19050">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rPr>
              <a:t>B</a:t>
            </a:r>
            <a:r>
              <a:rPr lang="en" sz="2400">
                <a:solidFill>
                  <a:srgbClr val="FFF2CC"/>
                </a:solidFill>
              </a:rPr>
              <a:t>y</a:t>
            </a:r>
            <a:r>
              <a:rPr lang="en">
                <a:solidFill>
                  <a:srgbClr val="FFF2CC"/>
                </a:solidFill>
              </a:rPr>
              <a:t> </a:t>
            </a:r>
            <a:r>
              <a:rPr b="1" lang="en">
                <a:solidFill>
                  <a:srgbClr val="FFF2CC"/>
                </a:solidFill>
              </a:rPr>
              <a:t>Joldea Andrei</a:t>
            </a:r>
            <a:r>
              <a:rPr lang="en">
                <a:solidFill>
                  <a:srgbClr val="FFF2CC"/>
                </a:solidFill>
              </a:rPr>
              <a:t> &amp; </a:t>
            </a:r>
            <a:r>
              <a:rPr b="1" lang="en">
                <a:solidFill>
                  <a:srgbClr val="FFF2CC"/>
                </a:solidFill>
              </a:rPr>
              <a:t>Lazarov Andrei</a:t>
            </a:r>
            <a:endParaRPr b="1">
              <a:solidFill>
                <a:srgbClr val="FFF2CC"/>
              </a:solidFill>
            </a:endParaRPr>
          </a:p>
        </p:txBody>
      </p:sp>
      <p:sp>
        <p:nvSpPr>
          <p:cNvPr id="107" name="Google Shape;107;p25"/>
          <p:cNvSpPr txBox="1"/>
          <p:nvPr>
            <p:ph idx="1" type="subTitle"/>
          </p:nvPr>
        </p:nvSpPr>
        <p:spPr>
          <a:xfrm>
            <a:off x="5102875" y="4564150"/>
            <a:ext cx="3931200" cy="50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2CC"/>
                </a:solidFill>
              </a:rPr>
              <a:t>“Politehnica” University of Timișoara</a:t>
            </a:r>
            <a:endParaRPr sz="1800">
              <a:solidFill>
                <a:srgbClr val="FFF2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4"/>
          <p:cNvPicPr preferRelativeResize="0"/>
          <p:nvPr/>
        </p:nvPicPr>
        <p:blipFill>
          <a:blip r:embed="rId3">
            <a:alphaModFix/>
          </a:blip>
          <a:stretch>
            <a:fillRect/>
          </a:stretch>
        </p:blipFill>
        <p:spPr>
          <a:xfrm>
            <a:off x="4924046" y="561863"/>
            <a:ext cx="3867912" cy="4019771"/>
          </a:xfrm>
          <a:prstGeom prst="rect">
            <a:avLst/>
          </a:prstGeom>
          <a:noFill/>
          <a:ln>
            <a:noFill/>
          </a:ln>
        </p:spPr>
      </p:pic>
      <p:sp>
        <p:nvSpPr>
          <p:cNvPr id="162" name="Google Shape;162;p34"/>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TF-IDF</a:t>
            </a:r>
            <a:endParaRPr/>
          </a:p>
        </p:txBody>
      </p:sp>
      <p:sp>
        <p:nvSpPr>
          <p:cNvPr id="163" name="Google Shape;163;p3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
            </a:r>
            <a:r>
              <a:rPr lang="en"/>
              <a:t>ost relevant words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5"/>
          <p:cNvPicPr preferRelativeResize="0"/>
          <p:nvPr/>
        </p:nvPicPr>
        <p:blipFill>
          <a:blip r:embed="rId3">
            <a:alphaModFix/>
          </a:blip>
          <a:stretch>
            <a:fillRect/>
          </a:stretch>
        </p:blipFill>
        <p:spPr>
          <a:xfrm>
            <a:off x="253050" y="289375"/>
            <a:ext cx="8637901" cy="42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N-grams</a:t>
            </a:r>
            <a:endParaRPr sz="3000"/>
          </a:p>
        </p:txBody>
      </p:sp>
      <p:sp>
        <p:nvSpPr>
          <p:cNvPr id="174" name="Google Shape;174;p36"/>
          <p:cNvSpPr txBox="1"/>
          <p:nvPr>
            <p:ph idx="1" type="body"/>
          </p:nvPr>
        </p:nvSpPr>
        <p:spPr>
          <a:xfrm>
            <a:off x="311700" y="92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Most frequent 2-word and 3-word phrases</a:t>
            </a:r>
            <a:endParaRPr sz="2000"/>
          </a:p>
        </p:txBody>
      </p:sp>
      <p:pic>
        <p:nvPicPr>
          <p:cNvPr id="175" name="Google Shape;175;p36"/>
          <p:cNvPicPr preferRelativeResize="0"/>
          <p:nvPr/>
        </p:nvPicPr>
        <p:blipFill>
          <a:blip r:embed="rId3">
            <a:alphaModFix/>
          </a:blip>
          <a:stretch>
            <a:fillRect/>
          </a:stretch>
        </p:blipFill>
        <p:spPr>
          <a:xfrm>
            <a:off x="3772813" y="1798825"/>
            <a:ext cx="5211876" cy="3127125"/>
          </a:xfrm>
          <a:prstGeom prst="rect">
            <a:avLst/>
          </a:prstGeom>
          <a:noFill/>
          <a:ln>
            <a:noFill/>
          </a:ln>
        </p:spPr>
      </p:pic>
      <p:pic>
        <p:nvPicPr>
          <p:cNvPr id="176" name="Google Shape;176;p36"/>
          <p:cNvPicPr preferRelativeResize="0"/>
          <p:nvPr/>
        </p:nvPicPr>
        <p:blipFill>
          <a:blip r:embed="rId4">
            <a:alphaModFix/>
          </a:blip>
          <a:stretch>
            <a:fillRect/>
          </a:stretch>
        </p:blipFill>
        <p:spPr>
          <a:xfrm>
            <a:off x="275117" y="1798825"/>
            <a:ext cx="3356532" cy="312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Named-entity recognition</a:t>
            </a:r>
            <a:endParaRPr sz="3000"/>
          </a:p>
        </p:txBody>
      </p:sp>
      <p:sp>
        <p:nvSpPr>
          <p:cNvPr id="182" name="Google Shape;182;p37"/>
          <p:cNvSpPr txBox="1"/>
          <p:nvPr>
            <p:ph idx="1" type="body"/>
          </p:nvPr>
        </p:nvSpPr>
        <p:spPr>
          <a:xfrm>
            <a:off x="311700" y="1152475"/>
            <a:ext cx="4087200" cy="3269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SzPts val="2000"/>
              <a:buChar char="●"/>
            </a:pPr>
            <a:r>
              <a:rPr lang="en" sz="2000"/>
              <a:t>We used NER to extract all the names from the script</a:t>
            </a:r>
            <a:endParaRPr sz="2000"/>
          </a:p>
          <a:p>
            <a:pPr indent="-355600" lvl="0" marL="457200" rtl="0" algn="just">
              <a:lnSpc>
                <a:spcPct val="100000"/>
              </a:lnSpc>
              <a:spcBef>
                <a:spcPts val="1000"/>
              </a:spcBef>
              <a:spcAft>
                <a:spcPts val="0"/>
              </a:spcAft>
              <a:buSzPts val="2000"/>
              <a:buChar char="●"/>
            </a:pPr>
            <a:r>
              <a:rPr lang="en" sz="2000"/>
              <a:t>Grouped them into characters</a:t>
            </a:r>
            <a:endParaRPr sz="2000"/>
          </a:p>
          <a:p>
            <a:pPr indent="-355600" lvl="0" marL="457200" rtl="0" algn="just">
              <a:lnSpc>
                <a:spcPct val="100000"/>
              </a:lnSpc>
              <a:spcBef>
                <a:spcPts val="1000"/>
              </a:spcBef>
              <a:spcAft>
                <a:spcPts val="0"/>
              </a:spcAft>
              <a:buSzPts val="2000"/>
              <a:buChar char="●"/>
            </a:pPr>
            <a:r>
              <a:rPr lang="en" sz="2000"/>
              <a:t>Counted </a:t>
            </a:r>
            <a:r>
              <a:rPr lang="en" sz="2000"/>
              <a:t>occurrences</a:t>
            </a:r>
            <a:r>
              <a:rPr lang="en" sz="2000"/>
              <a:t> to find who is the most relevant</a:t>
            </a:r>
            <a:endParaRPr sz="2000"/>
          </a:p>
          <a:p>
            <a:pPr indent="-355600" lvl="0" marL="457200" rtl="0" algn="just">
              <a:lnSpc>
                <a:spcPct val="100000"/>
              </a:lnSpc>
              <a:spcBef>
                <a:spcPts val="1000"/>
              </a:spcBef>
              <a:spcAft>
                <a:spcPts val="1000"/>
              </a:spcAft>
              <a:buSzPts val="2000"/>
              <a:buChar char="●"/>
            </a:pPr>
            <a:r>
              <a:rPr lang="en" sz="2000"/>
              <a:t>Also tested the correlation between their frequency and episode rating</a:t>
            </a:r>
            <a:endParaRPr sz="2000"/>
          </a:p>
        </p:txBody>
      </p:sp>
      <p:pic>
        <p:nvPicPr>
          <p:cNvPr id="183" name="Google Shape;183;p37"/>
          <p:cNvPicPr preferRelativeResize="0"/>
          <p:nvPr/>
        </p:nvPicPr>
        <p:blipFill>
          <a:blip r:embed="rId3">
            <a:alphaModFix/>
          </a:blip>
          <a:stretch>
            <a:fillRect/>
          </a:stretch>
        </p:blipFill>
        <p:spPr>
          <a:xfrm>
            <a:off x="5340550" y="387752"/>
            <a:ext cx="3243725" cy="436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8"/>
          <p:cNvPicPr preferRelativeResize="0"/>
          <p:nvPr/>
        </p:nvPicPr>
        <p:blipFill>
          <a:blip r:embed="rId3">
            <a:alphaModFix/>
          </a:blip>
          <a:stretch>
            <a:fillRect/>
          </a:stretch>
        </p:blipFill>
        <p:spPr>
          <a:xfrm>
            <a:off x="175192" y="122010"/>
            <a:ext cx="6769133"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966113" y="152400"/>
            <a:ext cx="721176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 Analysis</a:t>
            </a:r>
            <a:endParaRPr/>
          </a:p>
        </p:txBody>
      </p:sp>
      <p:sp>
        <p:nvSpPr>
          <p:cNvPr id="199" name="Google Shape;199;p4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Compute score for each episode</a:t>
            </a:r>
            <a:endParaRPr sz="2200"/>
          </a:p>
        </p:txBody>
      </p:sp>
      <p:sp>
        <p:nvSpPr>
          <p:cNvPr id="200" name="Google Shape;200;p4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sz="2200"/>
              <a:t>How does sentiment affect the rating and views?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Episode characteristics</a:t>
            </a:r>
            <a:endParaRPr/>
          </a:p>
        </p:txBody>
      </p:sp>
      <p:pic>
        <p:nvPicPr>
          <p:cNvPr id="206" name="Google Shape;206;p41"/>
          <p:cNvPicPr preferRelativeResize="0"/>
          <p:nvPr/>
        </p:nvPicPr>
        <p:blipFill>
          <a:blip r:embed="rId3">
            <a:alphaModFix/>
          </a:blip>
          <a:stretch>
            <a:fillRect/>
          </a:stretch>
        </p:blipFill>
        <p:spPr>
          <a:xfrm>
            <a:off x="144803" y="1268892"/>
            <a:ext cx="8839198" cy="33651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Episode characteristics</a:t>
            </a:r>
            <a:endParaRPr/>
          </a:p>
        </p:txBody>
      </p:sp>
      <p:pic>
        <p:nvPicPr>
          <p:cNvPr id="212" name="Google Shape;212;p42"/>
          <p:cNvPicPr preferRelativeResize="0"/>
          <p:nvPr/>
        </p:nvPicPr>
        <p:blipFill rotWithShape="1">
          <a:blip r:embed="rId3">
            <a:alphaModFix/>
          </a:blip>
          <a:srcRect b="0" l="0" r="556" t="0"/>
          <a:stretch/>
        </p:blipFill>
        <p:spPr>
          <a:xfrm>
            <a:off x="152400" y="1329675"/>
            <a:ext cx="8789851" cy="329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3"/>
          <p:cNvPicPr preferRelativeResize="0"/>
          <p:nvPr/>
        </p:nvPicPr>
        <p:blipFill>
          <a:blip r:embed="rId3">
            <a:alphaModFix/>
          </a:blip>
          <a:stretch>
            <a:fillRect/>
          </a:stretch>
        </p:blipFill>
        <p:spPr>
          <a:xfrm>
            <a:off x="1782125" y="182187"/>
            <a:ext cx="5579750" cy="477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What is Breaking Bad?</a:t>
            </a:r>
            <a:endParaRPr>
              <a:solidFill>
                <a:schemeClr val="dk2"/>
              </a:solidFill>
            </a:endParaRPr>
          </a:p>
        </p:txBody>
      </p:sp>
      <p:sp>
        <p:nvSpPr>
          <p:cNvPr id="113" name="Google Shape;113;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American crime-drama TV series</a:t>
            </a:r>
            <a:endParaRPr/>
          </a:p>
          <a:p>
            <a:pPr indent="-342900" lvl="0" marL="457200" rtl="0" algn="l">
              <a:lnSpc>
                <a:spcPct val="115000"/>
              </a:lnSpc>
              <a:spcBef>
                <a:spcPts val="1000"/>
              </a:spcBef>
              <a:spcAft>
                <a:spcPts val="0"/>
              </a:spcAft>
              <a:buSzPts val="1800"/>
              <a:buChar char="●"/>
            </a:pPr>
            <a:r>
              <a:rPr lang="en"/>
              <a:t>Produced by Vince Gilligan</a:t>
            </a:r>
            <a:endParaRPr/>
          </a:p>
          <a:p>
            <a:pPr indent="-342900" lvl="0" marL="457200" rtl="0" algn="l">
              <a:lnSpc>
                <a:spcPct val="115000"/>
              </a:lnSpc>
              <a:spcBef>
                <a:spcPts val="1000"/>
              </a:spcBef>
              <a:spcAft>
                <a:spcPts val="0"/>
              </a:spcAft>
              <a:buSzPts val="1800"/>
              <a:buChar char="●"/>
            </a:pPr>
            <a:r>
              <a:rPr lang="en"/>
              <a:t>Aired 2008 - 2013</a:t>
            </a:r>
            <a:endParaRPr/>
          </a:p>
          <a:p>
            <a:pPr indent="-342900" lvl="0" marL="457200" rtl="0" algn="l">
              <a:lnSpc>
                <a:spcPct val="115000"/>
              </a:lnSpc>
              <a:spcBef>
                <a:spcPts val="1000"/>
              </a:spcBef>
              <a:spcAft>
                <a:spcPts val="1000"/>
              </a:spcAft>
              <a:buSzPts val="1800"/>
              <a:buChar char="●"/>
            </a:pPr>
            <a:r>
              <a:rPr lang="en"/>
              <a:t>Chemistry teacher and former student producing and selling crystal meth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4"/>
          <p:cNvSpPr txBox="1"/>
          <p:nvPr>
            <p:ph type="title"/>
          </p:nvPr>
        </p:nvSpPr>
        <p:spPr>
          <a:xfrm>
            <a:off x="490250" y="526350"/>
            <a:ext cx="8064600" cy="4090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000" u="sng">
                <a:solidFill>
                  <a:srgbClr val="3C78D8"/>
                </a:solidFill>
                <a:hlinkClick r:id="rId3">
                  <a:extLst>
                    <a:ext uri="{A12FA001-AC4F-418D-AE19-62706E023703}">
                      <ahyp:hlinkClr val="tx"/>
                    </a:ext>
                  </a:extLst>
                </a:hlinkClick>
              </a:rPr>
              <a:t>Python Notebook on Google Colab</a:t>
            </a:r>
            <a:endParaRPr sz="3000">
              <a:solidFill>
                <a:srgbClr val="3C78D8"/>
              </a:solidFill>
            </a:endParaRPr>
          </a:p>
          <a:p>
            <a:pPr indent="0" lvl="0" marL="0" rtl="0" algn="ctr">
              <a:spcBef>
                <a:spcPts val="0"/>
              </a:spcBef>
              <a:spcAft>
                <a:spcPts val="0"/>
              </a:spcAft>
              <a:buNone/>
            </a:pPr>
            <a:r>
              <a:rPr lang="en" sz="3000" u="sng">
                <a:solidFill>
                  <a:srgbClr val="3C78D8"/>
                </a:solidFill>
                <a:hlinkClick r:id="rId4">
                  <a:extLst>
                    <a:ext uri="{A12FA001-AC4F-418D-AE19-62706E023703}">
                      <ahyp:hlinkClr val="tx"/>
                    </a:ext>
                  </a:extLst>
                </a:hlinkClick>
              </a:rPr>
              <a:t>Presentation on Google Slides</a:t>
            </a:r>
            <a:endParaRPr sz="3000">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7"/>
          <p:cNvPicPr preferRelativeResize="0"/>
          <p:nvPr/>
        </p:nvPicPr>
        <p:blipFill>
          <a:blip r:embed="rId3">
            <a:alphaModFix/>
          </a:blip>
          <a:stretch>
            <a:fillRect/>
          </a:stretch>
        </p:blipFill>
        <p:spPr>
          <a:xfrm>
            <a:off x="0" y="-3129025"/>
            <a:ext cx="9299448" cy="9299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methods</a:t>
            </a:r>
            <a:endParaRPr/>
          </a:p>
        </p:txBody>
      </p:sp>
      <p:sp>
        <p:nvSpPr>
          <p:cNvPr id="124" name="Google Shape;124;p2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steps did we take?</a:t>
            </a:r>
            <a:endParaRPr/>
          </a:p>
        </p:txBody>
      </p:sp>
      <p:sp>
        <p:nvSpPr>
          <p:cNvPr id="125" name="Google Shape;12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a:t>Technical topics:</a:t>
            </a:r>
            <a:endParaRPr/>
          </a:p>
          <a:p>
            <a:pPr indent="-342900" lvl="0" marL="457200" rtl="0" algn="l">
              <a:lnSpc>
                <a:spcPct val="115000"/>
              </a:lnSpc>
              <a:spcBef>
                <a:spcPts val="1000"/>
              </a:spcBef>
              <a:spcAft>
                <a:spcPts val="0"/>
              </a:spcAft>
              <a:buSzPts val="1800"/>
              <a:buChar char="●"/>
            </a:pPr>
            <a:r>
              <a:rPr lang="en"/>
              <a:t>Data Cleaning &amp; Preprocessing</a:t>
            </a:r>
            <a:endParaRPr/>
          </a:p>
          <a:p>
            <a:pPr indent="-342900" lvl="0" marL="457200" rtl="0" algn="l">
              <a:lnSpc>
                <a:spcPct val="115000"/>
              </a:lnSpc>
              <a:spcBef>
                <a:spcPts val="1000"/>
              </a:spcBef>
              <a:spcAft>
                <a:spcPts val="0"/>
              </a:spcAft>
              <a:buSzPts val="1800"/>
              <a:buChar char="●"/>
            </a:pPr>
            <a:r>
              <a:rPr lang="en"/>
              <a:t>Web Scraping</a:t>
            </a:r>
            <a:endParaRPr/>
          </a:p>
          <a:p>
            <a:pPr indent="-342900" lvl="0" marL="457200" rtl="0" algn="l">
              <a:lnSpc>
                <a:spcPct val="115000"/>
              </a:lnSpc>
              <a:spcBef>
                <a:spcPts val="1000"/>
              </a:spcBef>
              <a:spcAft>
                <a:spcPts val="0"/>
              </a:spcAft>
              <a:buSzPts val="1800"/>
              <a:buChar char="●"/>
            </a:pPr>
            <a:r>
              <a:rPr lang="en"/>
              <a:t>TF-IDF</a:t>
            </a:r>
            <a:endParaRPr/>
          </a:p>
          <a:p>
            <a:pPr indent="-342900" lvl="0" marL="457200" rtl="0" algn="l">
              <a:lnSpc>
                <a:spcPct val="115000"/>
              </a:lnSpc>
              <a:spcBef>
                <a:spcPts val="1000"/>
              </a:spcBef>
              <a:spcAft>
                <a:spcPts val="0"/>
              </a:spcAft>
              <a:buSzPts val="1800"/>
              <a:buChar char="●"/>
            </a:pPr>
            <a:r>
              <a:rPr lang="en"/>
              <a:t>N-Grams</a:t>
            </a:r>
            <a:endParaRPr/>
          </a:p>
          <a:p>
            <a:pPr indent="-342900" lvl="0" marL="457200" rtl="0" algn="l">
              <a:lnSpc>
                <a:spcPct val="115000"/>
              </a:lnSpc>
              <a:spcBef>
                <a:spcPts val="1000"/>
              </a:spcBef>
              <a:spcAft>
                <a:spcPts val="0"/>
              </a:spcAft>
              <a:buSzPts val="1800"/>
              <a:buChar char="●"/>
            </a:pPr>
            <a:r>
              <a:rPr lang="en"/>
              <a:t>NER</a:t>
            </a:r>
            <a:endParaRPr/>
          </a:p>
          <a:p>
            <a:pPr indent="-342900" lvl="0" marL="457200" rtl="0" algn="l">
              <a:lnSpc>
                <a:spcPct val="115000"/>
              </a:lnSpc>
              <a:spcBef>
                <a:spcPts val="1000"/>
              </a:spcBef>
              <a:spcAft>
                <a:spcPts val="1000"/>
              </a:spcAft>
              <a:buSzPts val="1800"/>
              <a:buChar char="●"/>
            </a:pPr>
            <a:r>
              <a:rPr lang="en"/>
              <a:t>Sentiment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9"/>
          <p:cNvSpPr txBox="1"/>
          <p:nvPr>
            <p:ph type="title"/>
          </p:nvPr>
        </p:nvSpPr>
        <p:spPr>
          <a:xfrm>
            <a:off x="1673250" y="450150"/>
            <a:ext cx="5797500" cy="4090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chemeClr val="lt1"/>
                </a:solidFill>
              </a:rPr>
              <a:t>Analysis Steps</a:t>
            </a:r>
            <a:endParaRPr b="1" sz="4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Data Cleaning &amp; Preprocessing</a:t>
            </a:r>
            <a:endParaRPr sz="3000"/>
          </a:p>
        </p:txBody>
      </p:sp>
      <p:sp>
        <p:nvSpPr>
          <p:cNvPr id="136" name="Google Shape;136;p30"/>
          <p:cNvSpPr txBox="1"/>
          <p:nvPr>
            <p:ph idx="2" type="body"/>
          </p:nvPr>
        </p:nvSpPr>
        <p:spPr>
          <a:xfrm>
            <a:off x="4832400" y="1992175"/>
            <a:ext cx="3999900" cy="1806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Directed by</a:t>
            </a:r>
            <a:endParaRPr sz="2000"/>
          </a:p>
          <a:p>
            <a:pPr indent="-355600" lvl="0" marL="457200" rtl="0" algn="l">
              <a:spcBef>
                <a:spcPts val="0"/>
              </a:spcBef>
              <a:spcAft>
                <a:spcPts val="0"/>
              </a:spcAft>
              <a:buSzPts val="2000"/>
              <a:buChar char="●"/>
            </a:pPr>
            <a:r>
              <a:rPr lang="en" sz="2000"/>
              <a:t>Written by</a:t>
            </a:r>
            <a:endParaRPr sz="2000"/>
          </a:p>
          <a:p>
            <a:pPr indent="-355600" lvl="0" marL="457200" rtl="0" algn="l">
              <a:spcBef>
                <a:spcPts val="0"/>
              </a:spcBef>
              <a:spcAft>
                <a:spcPts val="0"/>
              </a:spcAft>
              <a:buSzPts val="2000"/>
              <a:buChar char="●"/>
            </a:pPr>
            <a:r>
              <a:rPr lang="en" sz="2000"/>
              <a:t>Summary</a:t>
            </a:r>
            <a:endParaRPr sz="2000"/>
          </a:p>
          <a:p>
            <a:pPr indent="-355600" lvl="0" marL="457200" rtl="0" algn="l">
              <a:spcBef>
                <a:spcPts val="0"/>
              </a:spcBef>
              <a:spcAft>
                <a:spcPts val="0"/>
              </a:spcAft>
              <a:buSzPts val="2000"/>
              <a:buChar char="●"/>
            </a:pPr>
            <a:r>
              <a:rPr lang="en" sz="2000"/>
              <a:t>IMDb Rating </a:t>
            </a:r>
            <a:endParaRPr sz="2000"/>
          </a:p>
          <a:p>
            <a:pPr indent="-355600" lvl="0" marL="457200" rtl="0" algn="l">
              <a:spcBef>
                <a:spcPts val="0"/>
              </a:spcBef>
              <a:spcAft>
                <a:spcPts val="0"/>
              </a:spcAft>
              <a:buSzPts val="2000"/>
              <a:buChar char="●"/>
            </a:pPr>
            <a:r>
              <a:rPr lang="en" sz="2000"/>
              <a:t>U.S. viewers</a:t>
            </a:r>
            <a:endParaRPr sz="2000"/>
          </a:p>
        </p:txBody>
      </p:sp>
      <p:sp>
        <p:nvSpPr>
          <p:cNvPr id="137" name="Google Shape;137;p30"/>
          <p:cNvSpPr txBox="1"/>
          <p:nvPr>
            <p:ph idx="1" type="body"/>
          </p:nvPr>
        </p:nvSpPr>
        <p:spPr>
          <a:xfrm>
            <a:off x="311700" y="1992275"/>
            <a:ext cx="3999900" cy="1806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Date</a:t>
            </a:r>
            <a:endParaRPr sz="2000"/>
          </a:p>
          <a:p>
            <a:pPr indent="-355600" lvl="0" marL="457200" rtl="0" algn="l">
              <a:spcBef>
                <a:spcPts val="0"/>
              </a:spcBef>
              <a:spcAft>
                <a:spcPts val="0"/>
              </a:spcAft>
              <a:buSzPts val="2000"/>
              <a:buChar char="●"/>
            </a:pPr>
            <a:r>
              <a:rPr lang="en" sz="2000"/>
              <a:t>Season</a:t>
            </a:r>
            <a:endParaRPr sz="2000"/>
          </a:p>
          <a:p>
            <a:pPr indent="-355600" lvl="0" marL="457200" rtl="0" algn="l">
              <a:spcBef>
                <a:spcPts val="0"/>
              </a:spcBef>
              <a:spcAft>
                <a:spcPts val="0"/>
              </a:spcAft>
              <a:buSzPts val="2000"/>
              <a:buChar char="●"/>
            </a:pPr>
            <a:r>
              <a:rPr lang="en" sz="2000"/>
              <a:t>Episode</a:t>
            </a:r>
            <a:endParaRPr sz="2000"/>
          </a:p>
          <a:p>
            <a:pPr indent="-355600" lvl="0" marL="457200" rtl="0" algn="l">
              <a:spcBef>
                <a:spcPts val="0"/>
              </a:spcBef>
              <a:spcAft>
                <a:spcPts val="0"/>
              </a:spcAft>
              <a:buSzPts val="2000"/>
              <a:buChar char="●"/>
            </a:pPr>
            <a:r>
              <a:rPr lang="en" sz="2000"/>
              <a:t>Title</a:t>
            </a:r>
            <a:endParaRPr sz="2000"/>
          </a:p>
          <a:p>
            <a:pPr indent="-355600" lvl="0" marL="457200" rtl="0" algn="l">
              <a:spcBef>
                <a:spcPts val="0"/>
              </a:spcBef>
              <a:spcAft>
                <a:spcPts val="0"/>
              </a:spcAft>
              <a:buSzPts val="2000"/>
              <a:buChar char="●"/>
            </a:pPr>
            <a:r>
              <a:rPr lang="en" sz="2000"/>
              <a:t>Duration</a:t>
            </a:r>
            <a:endParaRPr sz="2000"/>
          </a:p>
        </p:txBody>
      </p:sp>
      <p:sp>
        <p:nvSpPr>
          <p:cNvPr id="138" name="Google Shape;138;p30"/>
          <p:cNvSpPr txBox="1"/>
          <p:nvPr>
            <p:ph idx="1" type="body"/>
          </p:nvPr>
        </p:nvSpPr>
        <p:spPr>
          <a:xfrm>
            <a:off x="311700" y="1228675"/>
            <a:ext cx="8520600" cy="492600"/>
          </a:xfrm>
          <a:prstGeom prst="rect">
            <a:avLst/>
          </a:prstGeom>
        </p:spPr>
        <p:txBody>
          <a:bodyPr anchorCtr="0" anchor="t" bIns="91425" lIns="91425" spcFirstLastPara="1" rIns="91425" wrap="square" tIns="91425">
            <a:spAutoFit/>
          </a:bodyPr>
          <a:lstStyle/>
          <a:p>
            <a:pPr indent="0" lvl="0" marL="0" rtl="0" algn="l">
              <a:spcBef>
                <a:spcPts val="0"/>
              </a:spcBef>
              <a:spcAft>
                <a:spcPts val="1600"/>
              </a:spcAft>
              <a:buNone/>
            </a:pPr>
            <a:r>
              <a:rPr lang="en" sz="2000"/>
              <a:t>Original dataset is from Kaggle and contains 10 columns: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Episode and Season ranking</a:t>
            </a:r>
            <a:endParaRPr sz="3000"/>
          </a:p>
        </p:txBody>
      </p:sp>
      <p:pic>
        <p:nvPicPr>
          <p:cNvPr id="144" name="Google Shape;144;p31"/>
          <p:cNvPicPr preferRelativeResize="0"/>
          <p:nvPr/>
        </p:nvPicPr>
        <p:blipFill>
          <a:blip r:embed="rId3">
            <a:alphaModFix/>
          </a:blip>
          <a:stretch>
            <a:fillRect/>
          </a:stretch>
        </p:blipFill>
        <p:spPr>
          <a:xfrm>
            <a:off x="152400" y="1170125"/>
            <a:ext cx="8839200" cy="37545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 Scraping</a:t>
            </a:r>
            <a:endParaRPr/>
          </a:p>
        </p:txBody>
      </p:sp>
      <p:sp>
        <p:nvSpPr>
          <p:cNvPr id="150" name="Google Shape;150;p3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Full transcript of each episode</a:t>
            </a:r>
            <a:endParaRPr/>
          </a:p>
        </p:txBody>
      </p:sp>
      <p:pic>
        <p:nvPicPr>
          <p:cNvPr id="151" name="Google Shape;151;p32"/>
          <p:cNvPicPr preferRelativeResize="0"/>
          <p:nvPr/>
        </p:nvPicPr>
        <p:blipFill>
          <a:blip r:embed="rId3">
            <a:alphaModFix/>
          </a:blip>
          <a:stretch>
            <a:fillRect/>
          </a:stretch>
        </p:blipFill>
        <p:spPr>
          <a:xfrm>
            <a:off x="4954915" y="819388"/>
            <a:ext cx="3801549" cy="350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3"/>
          <p:cNvPicPr preferRelativeResize="0"/>
          <p:nvPr/>
        </p:nvPicPr>
        <p:blipFill>
          <a:blip r:embed="rId3">
            <a:alphaModFix/>
          </a:blip>
          <a:stretch>
            <a:fillRect/>
          </a:stretch>
        </p:blipFill>
        <p:spPr>
          <a:xfrm>
            <a:off x="185563" y="152400"/>
            <a:ext cx="7298014"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