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7559675" cy="1043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5" autoAdjust="0"/>
    <p:restoredTop sz="94660"/>
  </p:normalViewPr>
  <p:slideViewPr>
    <p:cSldViewPr snapToGrid="0">
      <p:cViewPr>
        <p:scale>
          <a:sx n="66" d="100"/>
          <a:sy n="66" d="100"/>
        </p:scale>
        <p:origin x="16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44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728" y="555804"/>
            <a:ext cx="6520220" cy="2017801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779007"/>
            <a:ext cx="6520220" cy="66237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</p:spPr>
        <p:txBody>
          <a:bodyPr/>
          <a:lstStyle/>
          <a:p>
            <a:fld id="{D12BD708-5B9D-44BA-B2C1-0738E793EB22}" type="datetimeFigureOut">
              <a:rPr lang="pt-BR" smtClean="0"/>
              <a:t>07/09/2024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</p:spPr>
        <p:txBody>
          <a:bodyPr/>
          <a:lstStyle/>
          <a:p>
            <a:fld id="{FF6CC138-6DF4-406D-85F3-7F14A80A10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43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55801"/>
            <a:ext cx="1630055" cy="8846909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55801"/>
            <a:ext cx="4795669" cy="884690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</p:spPr>
        <p:txBody>
          <a:bodyPr/>
          <a:lstStyle/>
          <a:p>
            <a:fld id="{D12BD708-5B9D-44BA-B2C1-0738E793EB22}" type="datetimeFigureOut">
              <a:rPr lang="pt-BR" smtClean="0"/>
              <a:t>07/09/2024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</p:spPr>
        <p:txBody>
          <a:bodyPr/>
          <a:lstStyle/>
          <a:p>
            <a:fld id="{FF6CC138-6DF4-406D-85F3-7F14A80A10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05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31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02603"/>
            <a:ext cx="6520220" cy="4342500"/>
          </a:xfrm>
          <a:prstGeom prst="rect">
            <a:avLst/>
          </a:prstGeom>
        </p:spPr>
        <p:txBody>
          <a:bodyPr anchor="b"/>
          <a:lstStyle>
            <a:lvl1pPr>
              <a:defRPr sz="49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986185"/>
            <a:ext cx="6520220" cy="22836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</p:spPr>
        <p:txBody>
          <a:bodyPr/>
          <a:lstStyle/>
          <a:p>
            <a:fld id="{D12BD708-5B9D-44BA-B2C1-0738E793EB22}" type="datetimeFigureOut">
              <a:rPr lang="pt-BR" smtClean="0"/>
              <a:t>07/09/2024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</p:spPr>
        <p:txBody>
          <a:bodyPr/>
          <a:lstStyle/>
          <a:p>
            <a:fld id="{FF6CC138-6DF4-406D-85F3-7F14A80A10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73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728" y="555804"/>
            <a:ext cx="6520220" cy="2017801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779007"/>
            <a:ext cx="3212862" cy="66237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779007"/>
            <a:ext cx="3212862" cy="66237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</p:spPr>
        <p:txBody>
          <a:bodyPr/>
          <a:lstStyle/>
          <a:p>
            <a:fld id="{D12BD708-5B9D-44BA-B2C1-0738E793EB22}" type="datetimeFigureOut">
              <a:rPr lang="pt-BR" smtClean="0"/>
              <a:t>07/09/2024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</p:spPr>
        <p:txBody>
          <a:bodyPr/>
          <a:lstStyle/>
          <a:p>
            <a:fld id="{FF6CC138-6DF4-406D-85F3-7F14A80A10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1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55804"/>
            <a:ext cx="6520220" cy="2017801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559104"/>
            <a:ext cx="3198096" cy="125417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813281"/>
            <a:ext cx="3198096" cy="5608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559104"/>
            <a:ext cx="3213847" cy="125417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813281"/>
            <a:ext cx="3213847" cy="5608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</p:spPr>
        <p:txBody>
          <a:bodyPr/>
          <a:lstStyle/>
          <a:p>
            <a:fld id="{D12BD708-5B9D-44BA-B2C1-0738E793EB22}" type="datetimeFigureOut">
              <a:rPr lang="pt-BR" smtClean="0"/>
              <a:t>07/09/2024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</p:spPr>
        <p:txBody>
          <a:bodyPr/>
          <a:lstStyle/>
          <a:p>
            <a:fld id="{FF6CC138-6DF4-406D-85F3-7F14A80A10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81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728" y="555804"/>
            <a:ext cx="6520220" cy="2017801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</p:spPr>
        <p:txBody>
          <a:bodyPr/>
          <a:lstStyle/>
          <a:p>
            <a:fld id="{D12BD708-5B9D-44BA-B2C1-0738E793EB22}" type="datetimeFigureOut">
              <a:rPr lang="pt-BR" smtClean="0"/>
              <a:t>07/09/2024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</p:spPr>
        <p:txBody>
          <a:bodyPr/>
          <a:lstStyle/>
          <a:p>
            <a:fld id="{FF6CC138-6DF4-406D-85F3-7F14A80A10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35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</p:spPr>
        <p:txBody>
          <a:bodyPr/>
          <a:lstStyle/>
          <a:p>
            <a:fld id="{D12BD708-5B9D-44BA-B2C1-0738E793EB22}" type="datetimeFigureOut">
              <a:rPr lang="pt-BR" smtClean="0"/>
              <a:t>07/09/2024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</p:spPr>
        <p:txBody>
          <a:bodyPr/>
          <a:lstStyle/>
          <a:p>
            <a:fld id="{FF6CC138-6DF4-406D-85F3-7F14A80A10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62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  <a:prstGeom prst="rect">
            <a:avLst/>
          </a:prstGeom>
        </p:spPr>
        <p:txBody>
          <a:bodyPr anchor="b"/>
          <a:lstStyle>
            <a:lvl1pPr>
              <a:defRPr sz="264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03083"/>
            <a:ext cx="3827085" cy="7418740"/>
          </a:xfrm>
          <a:prstGeom prst="rect">
            <a:avLst/>
          </a:prstGeo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</p:spPr>
        <p:txBody>
          <a:bodyPr/>
          <a:lstStyle/>
          <a:p>
            <a:fld id="{D12BD708-5B9D-44BA-B2C1-0738E793EB22}" type="datetimeFigureOut">
              <a:rPr lang="pt-BR" smtClean="0"/>
              <a:t>07/09/2024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</p:spPr>
        <p:txBody>
          <a:bodyPr/>
          <a:lstStyle/>
          <a:p>
            <a:fld id="{FF6CC138-6DF4-406D-85F3-7F14A80A10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56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  <a:prstGeom prst="rect">
            <a:avLst/>
          </a:prstGeom>
        </p:spPr>
        <p:txBody>
          <a:bodyPr anchor="b"/>
          <a:lstStyle>
            <a:lvl1pPr>
              <a:defRPr sz="264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03083"/>
            <a:ext cx="3827085" cy="741874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</p:spPr>
        <p:txBody>
          <a:bodyPr/>
          <a:lstStyle/>
          <a:p>
            <a:fld id="{D12BD708-5B9D-44BA-B2C1-0738E793EB22}" type="datetimeFigureOut">
              <a:rPr lang="pt-BR" smtClean="0"/>
              <a:t>07/09/2024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</p:spPr>
        <p:txBody>
          <a:bodyPr/>
          <a:lstStyle/>
          <a:p>
            <a:fld id="{FF6CC138-6DF4-406D-85F3-7F14A80A10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30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459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moreira.andrei@gmail.co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F8660E9-E432-F724-EB19-401CC2781B51}"/>
              </a:ext>
            </a:extLst>
          </p:cNvPr>
          <p:cNvSpPr/>
          <p:nvPr/>
        </p:nvSpPr>
        <p:spPr>
          <a:xfrm>
            <a:off x="1" y="0"/>
            <a:ext cx="1864006" cy="10439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7EF3E330-77C8-BD8C-43C8-27D6CA49B41E}"/>
              </a:ext>
            </a:extLst>
          </p:cNvPr>
          <p:cNvCxnSpPr/>
          <p:nvPr/>
        </p:nvCxnSpPr>
        <p:spPr>
          <a:xfrm>
            <a:off x="1863870" y="0"/>
            <a:ext cx="0" cy="104394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ACBC30C-8E3E-B6DB-DBEE-72F6EDF5AA0B}"/>
              </a:ext>
            </a:extLst>
          </p:cNvPr>
          <p:cNvSpPr txBox="1"/>
          <p:nvPr/>
        </p:nvSpPr>
        <p:spPr>
          <a:xfrm>
            <a:off x="-14165" y="6766569"/>
            <a:ext cx="196203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err="1">
                <a:solidFill>
                  <a:schemeClr val="bg1"/>
                </a:solidFill>
              </a:rPr>
              <a:t>Badge</a:t>
            </a:r>
            <a:r>
              <a:rPr lang="pt-BR" sz="1050" dirty="0">
                <a:solidFill>
                  <a:schemeClr val="bg1"/>
                </a:solidFill>
              </a:rPr>
              <a:t> Multiplicadores </a:t>
            </a:r>
            <a:r>
              <a:rPr lang="pt-BR" sz="1000" i="1" dirty="0">
                <a:solidFill>
                  <a:schemeClr val="bg1"/>
                </a:solidFill>
              </a:rPr>
              <a:t>– 2021 </a:t>
            </a:r>
          </a:p>
          <a:p>
            <a:endParaRPr lang="pt-BR" sz="300" i="1" dirty="0">
              <a:solidFill>
                <a:schemeClr val="bg1"/>
              </a:solidFill>
            </a:endParaRPr>
          </a:p>
          <a:p>
            <a:r>
              <a:rPr lang="pt-BR" sz="1050" dirty="0" err="1">
                <a:solidFill>
                  <a:schemeClr val="bg1"/>
                </a:solidFill>
              </a:rPr>
              <a:t>Badge</a:t>
            </a:r>
            <a:r>
              <a:rPr lang="pt-BR" sz="1050" dirty="0">
                <a:solidFill>
                  <a:schemeClr val="bg1"/>
                </a:solidFill>
              </a:rPr>
              <a:t> Master em PCP </a:t>
            </a:r>
            <a:r>
              <a:rPr lang="pt-BR" sz="1000" i="1" dirty="0">
                <a:solidFill>
                  <a:schemeClr val="bg1"/>
                </a:solidFill>
              </a:rPr>
              <a:t>– 2021</a:t>
            </a:r>
            <a:endParaRPr lang="pt-BR" sz="1050" i="1" dirty="0">
              <a:solidFill>
                <a:schemeClr val="bg1"/>
              </a:solidFill>
            </a:endParaRPr>
          </a:p>
          <a:p>
            <a:endParaRPr lang="pt-BR" sz="300" dirty="0">
              <a:solidFill>
                <a:schemeClr val="bg1"/>
              </a:solidFill>
            </a:endParaRPr>
          </a:p>
          <a:p>
            <a:r>
              <a:rPr lang="pt-BR" sz="1050" dirty="0">
                <a:solidFill>
                  <a:schemeClr val="bg1"/>
                </a:solidFill>
              </a:rPr>
              <a:t>Formação Prática em Ciência de Dados - I </a:t>
            </a:r>
            <a:r>
              <a:rPr lang="pt-BR" sz="1000" i="1" dirty="0">
                <a:solidFill>
                  <a:schemeClr val="bg1"/>
                </a:solidFill>
              </a:rPr>
              <a:t>– 2020</a:t>
            </a:r>
          </a:p>
          <a:p>
            <a:endParaRPr lang="pt-BR" sz="300" dirty="0">
              <a:solidFill>
                <a:schemeClr val="bg1"/>
              </a:solidFill>
            </a:endParaRPr>
          </a:p>
          <a:p>
            <a:r>
              <a:rPr lang="pt-BR" sz="1050" dirty="0">
                <a:solidFill>
                  <a:schemeClr val="bg1"/>
                </a:solidFill>
              </a:rPr>
              <a:t>Engenharia de Processos </a:t>
            </a:r>
            <a:r>
              <a:rPr lang="pt-BR" sz="1000" i="1" dirty="0">
                <a:solidFill>
                  <a:schemeClr val="bg1"/>
                </a:solidFill>
              </a:rPr>
              <a:t>– 2018</a:t>
            </a:r>
            <a:endParaRPr lang="pt-BR" sz="1050" dirty="0">
              <a:solidFill>
                <a:schemeClr val="bg1"/>
              </a:solidFill>
            </a:endParaRPr>
          </a:p>
          <a:p>
            <a:endParaRPr lang="pt-BR" sz="300" dirty="0">
              <a:solidFill>
                <a:schemeClr val="bg1"/>
              </a:solidFill>
            </a:endParaRPr>
          </a:p>
          <a:p>
            <a:r>
              <a:rPr lang="pt-BR" sz="1050" dirty="0">
                <a:solidFill>
                  <a:schemeClr val="bg1"/>
                </a:solidFill>
              </a:rPr>
              <a:t>Gestão de Estoques </a:t>
            </a:r>
            <a:r>
              <a:rPr lang="pt-BR" sz="1000" i="1" dirty="0">
                <a:solidFill>
                  <a:schemeClr val="bg1"/>
                </a:solidFill>
              </a:rPr>
              <a:t>– 2016</a:t>
            </a:r>
            <a:endParaRPr lang="pt-BR" sz="1050" dirty="0">
              <a:solidFill>
                <a:schemeClr val="bg1"/>
              </a:solidFill>
            </a:endParaRPr>
          </a:p>
          <a:p>
            <a:endParaRPr lang="pt-BR" sz="300" dirty="0">
              <a:solidFill>
                <a:schemeClr val="bg1"/>
              </a:solidFill>
            </a:endParaRPr>
          </a:p>
          <a:p>
            <a:r>
              <a:rPr lang="pt-BR" sz="1050" dirty="0">
                <a:solidFill>
                  <a:schemeClr val="bg1"/>
                </a:solidFill>
              </a:rPr>
              <a:t>MBA Jr </a:t>
            </a:r>
            <a:r>
              <a:rPr lang="pt-BR" sz="1000" i="1" dirty="0">
                <a:solidFill>
                  <a:schemeClr val="bg1"/>
                </a:solidFill>
              </a:rPr>
              <a:t>– 2015</a:t>
            </a:r>
            <a:endParaRPr lang="pt-BR" sz="1050" dirty="0">
              <a:solidFill>
                <a:schemeClr val="bg1"/>
              </a:solidFill>
            </a:endParaRPr>
          </a:p>
          <a:p>
            <a:endParaRPr lang="pt-BR" sz="300" dirty="0">
              <a:solidFill>
                <a:schemeClr val="bg1"/>
              </a:solidFill>
            </a:endParaRPr>
          </a:p>
          <a:p>
            <a:r>
              <a:rPr lang="pt-BR" sz="1050" dirty="0">
                <a:solidFill>
                  <a:schemeClr val="bg1"/>
                </a:solidFill>
              </a:rPr>
              <a:t>Técnicas Quantitativas de Previsão de Vendas </a:t>
            </a:r>
            <a:r>
              <a:rPr lang="pt-BR" sz="1000" i="1" dirty="0">
                <a:solidFill>
                  <a:schemeClr val="bg1"/>
                </a:solidFill>
              </a:rPr>
              <a:t>– 2015</a:t>
            </a:r>
            <a:endParaRPr lang="pt-BR" sz="1050" dirty="0">
              <a:solidFill>
                <a:schemeClr val="bg1"/>
              </a:solidFill>
            </a:endParaRPr>
          </a:p>
          <a:p>
            <a:endParaRPr lang="pt-BR" sz="300" dirty="0">
              <a:solidFill>
                <a:schemeClr val="bg1"/>
              </a:solidFill>
            </a:endParaRPr>
          </a:p>
          <a:p>
            <a:r>
              <a:rPr lang="pt-BR" sz="1050" dirty="0">
                <a:solidFill>
                  <a:schemeClr val="bg1"/>
                </a:solidFill>
              </a:rPr>
              <a:t>Planejamento Colaborativo da Demanda </a:t>
            </a:r>
            <a:r>
              <a:rPr lang="pt-BR" sz="1050" i="1" dirty="0">
                <a:solidFill>
                  <a:schemeClr val="bg1"/>
                </a:solidFill>
              </a:rPr>
              <a:t>– 2015</a:t>
            </a:r>
            <a:r>
              <a:rPr lang="pt-BR" sz="1050" dirty="0">
                <a:solidFill>
                  <a:schemeClr val="bg1"/>
                </a:solidFill>
              </a:rPr>
              <a:t>. </a:t>
            </a:r>
          </a:p>
          <a:p>
            <a:endParaRPr lang="pt-BR" sz="300" dirty="0">
              <a:solidFill>
                <a:schemeClr val="bg1"/>
              </a:solidFill>
            </a:endParaRPr>
          </a:p>
          <a:p>
            <a:r>
              <a:rPr lang="pt-BR" sz="1050" dirty="0">
                <a:solidFill>
                  <a:schemeClr val="bg1"/>
                </a:solidFill>
              </a:rPr>
              <a:t>Logística e </a:t>
            </a:r>
            <a:r>
              <a:rPr lang="pt-BR" sz="1050" dirty="0" err="1">
                <a:solidFill>
                  <a:schemeClr val="bg1"/>
                </a:solidFill>
              </a:rPr>
              <a:t>Supply</a:t>
            </a:r>
            <a:r>
              <a:rPr lang="pt-BR" sz="1050" dirty="0">
                <a:solidFill>
                  <a:schemeClr val="bg1"/>
                </a:solidFill>
              </a:rPr>
              <a:t> Chain </a:t>
            </a:r>
            <a:r>
              <a:rPr lang="pt-BR" sz="1050" i="1" dirty="0">
                <a:solidFill>
                  <a:schemeClr val="bg1"/>
                </a:solidFill>
              </a:rPr>
              <a:t>– 2015</a:t>
            </a:r>
            <a:r>
              <a:rPr lang="pt-BR" sz="105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0FCF3C2-02EB-577A-9657-F5E3BB54D4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34" r="5217" b="36739"/>
          <a:stretch/>
        </p:blipFill>
        <p:spPr>
          <a:xfrm>
            <a:off x="220121" y="206038"/>
            <a:ext cx="1415161" cy="1590896"/>
          </a:xfrm>
          <a:prstGeom prst="ellipse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878E730-23E0-6981-4EC2-F4A7A5E1E808}"/>
              </a:ext>
            </a:extLst>
          </p:cNvPr>
          <p:cNvSpPr/>
          <p:nvPr/>
        </p:nvSpPr>
        <p:spPr>
          <a:xfrm>
            <a:off x="1872718" y="-7253"/>
            <a:ext cx="5686957" cy="10761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>
                <a:latin typeface="+mj-lt"/>
              </a:rPr>
              <a:t>Andrei Moreira</a:t>
            </a:r>
          </a:p>
          <a:p>
            <a:r>
              <a:rPr lang="pt-BR" sz="1500" u="sng" dirty="0">
                <a:latin typeface="+mj-lt"/>
              </a:rPr>
              <a:t>PM de Planejamento</a:t>
            </a:r>
            <a:endParaRPr lang="pt-BR" sz="500" u="sng" dirty="0">
              <a:latin typeface="+mj-lt"/>
            </a:endParaRPr>
          </a:p>
          <a:p>
            <a:r>
              <a:rPr lang="pt-BR" sz="1100" dirty="0"/>
              <a:t>Profissional com vasta experiência em planejamento (financeiro, comercial, operacional) atuando junto às áreas de negócios e operações. Foco em alavancagem de resultado, eficiência e governança de planejamento através de dados e indicadores.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9B8A779-51AC-D16A-E535-D353423A7C1E}"/>
              </a:ext>
            </a:extLst>
          </p:cNvPr>
          <p:cNvSpPr txBox="1"/>
          <p:nvPr/>
        </p:nvSpPr>
        <p:spPr>
          <a:xfrm>
            <a:off x="-1280" y="1886859"/>
            <a:ext cx="18640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00" dirty="0">
                <a:solidFill>
                  <a:schemeClr val="bg1"/>
                </a:solidFill>
              </a:rPr>
              <a:t>Andrei Newman Moreira</a:t>
            </a:r>
          </a:p>
          <a:p>
            <a:pPr algn="ctr"/>
            <a:r>
              <a:rPr lang="pt-BR" sz="1300" dirty="0">
                <a:solidFill>
                  <a:schemeClr val="bg1"/>
                </a:solidFill>
              </a:rPr>
              <a:t>34 anos | Casado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A49F429-56B5-DD5C-243C-1DB7959A2113}"/>
              </a:ext>
            </a:extLst>
          </p:cNvPr>
          <p:cNvSpPr txBox="1"/>
          <p:nvPr/>
        </p:nvSpPr>
        <p:spPr>
          <a:xfrm>
            <a:off x="8712" y="2558731"/>
            <a:ext cx="1864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Contato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A2C35C8-A1C6-5345-4147-30E43ECDABAD}"/>
              </a:ext>
            </a:extLst>
          </p:cNvPr>
          <p:cNvCxnSpPr>
            <a:cxnSpLocks/>
          </p:cNvCxnSpPr>
          <p:nvPr/>
        </p:nvCxnSpPr>
        <p:spPr>
          <a:xfrm>
            <a:off x="8712" y="2888344"/>
            <a:ext cx="16945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8A16FF2-157D-DC2E-B295-C13968C4E1CD}"/>
              </a:ext>
            </a:extLst>
          </p:cNvPr>
          <p:cNvSpPr txBox="1"/>
          <p:nvPr/>
        </p:nvSpPr>
        <p:spPr>
          <a:xfrm>
            <a:off x="8712" y="4539669"/>
            <a:ext cx="1864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Perfil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758BC78-665C-5817-DFF2-E5B27E669D86}"/>
              </a:ext>
            </a:extLst>
          </p:cNvPr>
          <p:cNvCxnSpPr>
            <a:cxnSpLocks/>
          </p:cNvCxnSpPr>
          <p:nvPr/>
        </p:nvCxnSpPr>
        <p:spPr>
          <a:xfrm>
            <a:off x="8712" y="4869282"/>
            <a:ext cx="16945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467A587-9A05-A426-6CF3-44D059EBEFAA}"/>
              </a:ext>
            </a:extLst>
          </p:cNvPr>
          <p:cNvSpPr txBox="1"/>
          <p:nvPr/>
        </p:nvSpPr>
        <p:spPr>
          <a:xfrm>
            <a:off x="8102" y="9509278"/>
            <a:ext cx="1864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Idiomas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50B1293-0E22-C6D6-7D17-D3CF7B3F55C5}"/>
              </a:ext>
            </a:extLst>
          </p:cNvPr>
          <p:cNvCxnSpPr>
            <a:cxnSpLocks/>
          </p:cNvCxnSpPr>
          <p:nvPr/>
        </p:nvCxnSpPr>
        <p:spPr>
          <a:xfrm>
            <a:off x="8102" y="9838891"/>
            <a:ext cx="16945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D236F61-A338-E089-A496-510490C9421F}"/>
              </a:ext>
            </a:extLst>
          </p:cNvPr>
          <p:cNvSpPr txBox="1"/>
          <p:nvPr/>
        </p:nvSpPr>
        <p:spPr>
          <a:xfrm>
            <a:off x="-39000" y="2910376"/>
            <a:ext cx="197868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Telefone</a:t>
            </a:r>
          </a:p>
          <a:p>
            <a:r>
              <a:rPr lang="pt-BR" sz="1200" dirty="0">
                <a:solidFill>
                  <a:schemeClr val="bg1"/>
                </a:solidFill>
              </a:rPr>
              <a:t>11 99841-7452</a:t>
            </a:r>
          </a:p>
          <a:p>
            <a:endParaRPr lang="pt-BR" sz="700" dirty="0">
              <a:solidFill>
                <a:schemeClr val="bg1"/>
              </a:solidFill>
            </a:endParaRPr>
          </a:p>
          <a:p>
            <a:r>
              <a:rPr lang="pt-BR" sz="1200" dirty="0">
                <a:solidFill>
                  <a:schemeClr val="bg1"/>
                </a:solidFill>
              </a:rPr>
              <a:t>E-mail</a:t>
            </a:r>
          </a:p>
          <a:p>
            <a:r>
              <a:rPr lang="pt-BR" sz="1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nmoreira.andrei@gmail.com</a:t>
            </a:r>
            <a:endParaRPr lang="pt-BR" sz="1200" dirty="0">
              <a:solidFill>
                <a:schemeClr val="bg1"/>
              </a:solidFill>
            </a:endParaRPr>
          </a:p>
          <a:p>
            <a:endParaRPr lang="pt-BR" sz="700" dirty="0">
              <a:solidFill>
                <a:schemeClr val="bg1"/>
              </a:solidFill>
            </a:endParaRPr>
          </a:p>
          <a:p>
            <a:r>
              <a:rPr lang="pt-BR" sz="1200" dirty="0">
                <a:solidFill>
                  <a:schemeClr val="bg1"/>
                </a:solidFill>
              </a:rPr>
              <a:t>Jundiaí/SP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4D2D342-E6A1-1031-4316-3577AC9BC94F}"/>
              </a:ext>
            </a:extLst>
          </p:cNvPr>
          <p:cNvSpPr txBox="1"/>
          <p:nvPr/>
        </p:nvSpPr>
        <p:spPr>
          <a:xfrm>
            <a:off x="0" y="9848819"/>
            <a:ext cx="1864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Inglês Avançado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29B3914-9027-4E35-9B16-A49E0DE1E1B7}"/>
              </a:ext>
            </a:extLst>
          </p:cNvPr>
          <p:cNvSpPr txBox="1"/>
          <p:nvPr/>
        </p:nvSpPr>
        <p:spPr>
          <a:xfrm>
            <a:off x="1878284" y="1018167"/>
            <a:ext cx="2512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Experiência Profissional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6987F67-B1FA-3AEB-9120-6C033506ECB1}"/>
              </a:ext>
            </a:extLst>
          </p:cNvPr>
          <p:cNvCxnSpPr>
            <a:cxnSpLocks/>
          </p:cNvCxnSpPr>
          <p:nvPr/>
        </p:nvCxnSpPr>
        <p:spPr>
          <a:xfrm>
            <a:off x="1981680" y="1322858"/>
            <a:ext cx="55752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F84DDAA-5A4E-95F0-FDA7-CEFD644706E0}"/>
              </a:ext>
            </a:extLst>
          </p:cNvPr>
          <p:cNvSpPr txBox="1"/>
          <p:nvPr/>
        </p:nvSpPr>
        <p:spPr>
          <a:xfrm>
            <a:off x="1874172" y="1287284"/>
            <a:ext cx="2512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Itaú Unibanco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CA74F0F-59FC-6646-BBF5-7E0C05C61E06}"/>
              </a:ext>
            </a:extLst>
          </p:cNvPr>
          <p:cNvSpPr txBox="1"/>
          <p:nvPr/>
        </p:nvSpPr>
        <p:spPr>
          <a:xfrm>
            <a:off x="1881491" y="1492862"/>
            <a:ext cx="5669409" cy="8017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PM </a:t>
            </a:r>
            <a:r>
              <a:rPr lang="pt-BR" sz="11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Squad</a:t>
            </a:r>
            <a:r>
              <a:rPr lang="pt-BR" sz="11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Planejamento Estratégico - Financeiro e Comercial - </a:t>
            </a:r>
            <a:r>
              <a:rPr lang="pt-B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Jan/24 - Atual</a:t>
            </a:r>
          </a:p>
          <a:p>
            <a:pPr marL="171450" indent="-171450">
              <a:buFontTx/>
              <a:buChar char="-"/>
            </a:pPr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Governança do P&amp;L (receitas e custos) de mais de 10 negócios. Acompanhamento da evolução das carteiras e resultados. </a:t>
            </a:r>
          </a:p>
          <a:p>
            <a:pPr marL="171450" indent="-171450">
              <a:buFontTx/>
              <a:buChar char="-"/>
            </a:pPr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Apoio horizontal à toda superintendência em frentes diversas como Cross Sell, Vínculo Full Banking, revisão de jornadas nos canais físico e digital, transbordo de limites, </a:t>
            </a:r>
            <a:r>
              <a:rPr lang="pt-BR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Share</a:t>
            </a:r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Wallet e migração de saldos.</a:t>
            </a:r>
          </a:p>
          <a:p>
            <a:pPr marL="171450" indent="-171450">
              <a:buFontTx/>
              <a:buChar char="-"/>
            </a:pPr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Gestão/construção das agendas de Aquisição, Portfólio e Rentabilização a partir dos </a:t>
            </a:r>
            <a:r>
              <a:rPr lang="pt-BR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OKRs</a:t>
            </a:r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KPIs e estudos de oportunidades de negócios. </a:t>
            </a:r>
          </a:p>
          <a:p>
            <a:pPr marL="171450" indent="-171450">
              <a:buFontTx/>
              <a:buChar char="-"/>
            </a:pPr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Liderança na estruturação da área/</a:t>
            </a:r>
            <a:r>
              <a:rPr lang="pt-BR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squad</a:t>
            </a:r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 no desenvolvimento da equipe.</a:t>
            </a:r>
          </a:p>
          <a:p>
            <a:endParaRPr lang="pt-BR" sz="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pt-BR" sz="11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PM </a:t>
            </a:r>
            <a:r>
              <a:rPr lang="pt-BR" sz="11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Squad</a:t>
            </a:r>
            <a:r>
              <a:rPr lang="pt-BR" sz="11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Conta Parceria </a:t>
            </a:r>
            <a:r>
              <a:rPr lang="pt-B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Jan/23 - Jan/24</a:t>
            </a:r>
          </a:p>
          <a:p>
            <a:pPr marL="171450" indent="-171450">
              <a:buFontTx/>
              <a:buChar char="-"/>
            </a:pPr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Responsável pelo desenvolvimento e distribuição de plataforma de troca de informações com parceiros externos via API. Definição de </a:t>
            </a:r>
            <a:r>
              <a:rPr lang="pt-BR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roadmap</a:t>
            </a:r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gestão de backlog e priorização de features.</a:t>
            </a:r>
          </a:p>
          <a:p>
            <a:pPr marL="171450" indent="-171450">
              <a:buFontTx/>
              <a:buChar char="-"/>
            </a:pPr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Alinhamento com Stakeholders. Exposição e multiplicação da plataforma para áreas clientes e coleta de feedbacks para evolução do produto.</a:t>
            </a:r>
          </a:p>
          <a:p>
            <a:pPr marL="171450" indent="-171450">
              <a:buFontTx/>
              <a:buChar char="-"/>
            </a:pPr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Responsável pela agenda de dados da superintendência, direcionando e liderando o movimento de evolução </a:t>
            </a:r>
            <a:r>
              <a:rPr lang="pt-BR" sz="10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</a:t>
            </a:r>
            <a:r>
              <a:rPr lang="pt-BR" sz="105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driven</a:t>
            </a:r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da área.</a:t>
            </a:r>
          </a:p>
          <a:p>
            <a:endParaRPr lang="pt-BR" sz="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pt-BR" sz="11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Analista Planejamento Comercial </a:t>
            </a:r>
            <a:r>
              <a:rPr lang="pt-B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Mai/21 - Jan/23</a:t>
            </a:r>
          </a:p>
          <a:p>
            <a:pPr marL="171450" indent="-171450">
              <a:buFontTx/>
              <a:buChar char="-"/>
            </a:pPr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Responsável pelos processos de planejamento (Orçamento, </a:t>
            </a:r>
            <a:r>
              <a:rPr lang="pt-BR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FYFs</a:t>
            </a:r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 projeções) de venda de cartões e produtos agregados em diversos canais.</a:t>
            </a:r>
          </a:p>
          <a:p>
            <a:pPr marL="171450" indent="-171450">
              <a:buFontTx/>
              <a:buChar char="-"/>
            </a:pPr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Criação da estratégia de venda no canal físico, elaboração de metas comerciais e modelos de inteligência de oferta dos produtos financeiros seguindo as necessidades do cliente.</a:t>
            </a:r>
          </a:p>
          <a:p>
            <a:pPr marL="171450" indent="-171450">
              <a:buFontTx/>
              <a:buChar char="-"/>
            </a:pPr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Governança do programa de remuneração variável: gestão do orçamento de remuneração, definição das regras, apuração, comitês, documentação e auditoria.</a:t>
            </a:r>
          </a:p>
          <a:p>
            <a:pPr marL="171450" indent="-171450">
              <a:buFontTx/>
              <a:buChar char="-"/>
            </a:pPr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Responsável pela agenda do Score de Qualidade de Vendas (SQV): ferramenta institucional para garantir a qualidade da venda no canal físico. Liderança nos comitês, agendas com auditoria/regulador, definição e atualização de políticas, e apuração do modelo.</a:t>
            </a:r>
          </a:p>
          <a:p>
            <a:endParaRPr lang="pt-BR" sz="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pt-BR" sz="11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Analista Planejamento S&amp;OP, Logística e </a:t>
            </a:r>
            <a:r>
              <a:rPr lang="pt-BR" sz="11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Supply</a:t>
            </a:r>
            <a:r>
              <a:rPr lang="pt-BR" sz="11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Chain </a:t>
            </a:r>
            <a:r>
              <a:rPr lang="pt-B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pt-BR" sz="11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Fev</a:t>
            </a:r>
            <a:r>
              <a:rPr lang="pt-B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/19 - Mai/21</a:t>
            </a:r>
          </a:p>
          <a:p>
            <a:pPr marL="171450" indent="-171450">
              <a:buFontTx/>
              <a:buChar char="-"/>
            </a:pPr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Responsável pelo processo de S&amp;OP de cartões, fazendo o planejamento de demanda junto aos negócios e os planejamentos de produção, estoques e abastecimento junto às fábricas.</a:t>
            </a:r>
          </a:p>
          <a:p>
            <a:pPr marL="171450" indent="-171450">
              <a:buFontTx/>
              <a:buChar char="-"/>
            </a:pPr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Implantação dos projetos de otimização dos estoques nos </a:t>
            </a:r>
            <a:r>
              <a:rPr lang="pt-BR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NACs</a:t>
            </a:r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 implantação do Múltiplo Definitivo nas agências, visando eficiência operacional e melhoria da experiência do cliente.</a:t>
            </a:r>
          </a:p>
          <a:p>
            <a:pPr marL="171450" indent="-171450">
              <a:buFontTx/>
              <a:buChar char="-"/>
            </a:pPr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Criação de dashboards para acompanhamento dos projetos, democratizando a informação e disponibilizando para consulta e consumo de toda a superintendência.</a:t>
            </a:r>
          </a:p>
          <a:p>
            <a:pPr marL="171450" indent="-171450">
              <a:buFontTx/>
              <a:buChar char="-"/>
            </a:pPr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Atuação como engenheiro de processos na implantação do modelo de Franquia Operacional para revisão dos processos da operação de logística. Foco em 4 pilares para evolução: Dados, Lean, Qualidade e PCP</a:t>
            </a:r>
          </a:p>
          <a:p>
            <a:endParaRPr lang="pt-B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pt-BR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pt-BR" sz="11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Especialista S&amp;OP, Logística e </a:t>
            </a:r>
            <a:r>
              <a:rPr lang="pt-BR" sz="11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Supply</a:t>
            </a:r>
            <a:r>
              <a:rPr lang="pt-BR" sz="11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Chain </a:t>
            </a:r>
            <a:r>
              <a:rPr lang="pt-B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Out/14 - </a:t>
            </a:r>
            <a:r>
              <a:rPr lang="pt-BR" sz="11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Fev</a:t>
            </a:r>
            <a:r>
              <a:rPr lang="pt-B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/19</a:t>
            </a:r>
          </a:p>
          <a:p>
            <a:pPr marL="171450" indent="-171450">
              <a:buFontTx/>
              <a:buChar char="-"/>
            </a:pPr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Liderança em projetos e implantações de processos de S&amp;OP, planejamento de demanda, gestão de estoques e planejamento de produção.</a:t>
            </a:r>
          </a:p>
          <a:p>
            <a:pPr marL="171450" indent="-171450">
              <a:buFontTx/>
              <a:buChar char="-"/>
            </a:pPr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Automação, tratamento e análises de dados de processos dos clientes através de SQL, R, Python e Excel/VBA.</a:t>
            </a:r>
          </a:p>
          <a:p>
            <a:pPr marL="171450" indent="-171450">
              <a:buFontTx/>
              <a:buChar char="-"/>
            </a:pPr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Responsável pela definição de </a:t>
            </a:r>
            <a:r>
              <a:rPr lang="pt-BR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roadmap</a:t>
            </a:r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gestão de backlog e priorização de features dos produtos de planejamento de demanda e gestão de estoques, planejando junto aos clientes garantindo alinhamento às suas necessidades.</a:t>
            </a:r>
          </a:p>
          <a:p>
            <a:pPr marL="171450" indent="-171450">
              <a:buFontTx/>
              <a:buChar char="-"/>
            </a:pPr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Desenvolvimento de modelagem estatística para previsão de demanda e modelagem de dados para definição de políticas de estoques usando R, Python e Excel.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94330BD-B091-4941-9934-FFF0CDC04EE9}"/>
              </a:ext>
            </a:extLst>
          </p:cNvPr>
          <p:cNvSpPr txBox="1"/>
          <p:nvPr/>
        </p:nvSpPr>
        <p:spPr>
          <a:xfrm>
            <a:off x="8712" y="4937575"/>
            <a:ext cx="18640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Analítico</a:t>
            </a:r>
          </a:p>
          <a:p>
            <a:endParaRPr lang="pt-BR" sz="400" dirty="0">
              <a:solidFill>
                <a:schemeClr val="bg1"/>
              </a:solidFill>
            </a:endParaRPr>
          </a:p>
          <a:p>
            <a:r>
              <a:rPr lang="pt-BR" sz="1200" dirty="0">
                <a:solidFill>
                  <a:schemeClr val="bg1"/>
                </a:solidFill>
              </a:rPr>
              <a:t>Data </a:t>
            </a:r>
            <a:r>
              <a:rPr lang="pt-BR" sz="1200" dirty="0" err="1">
                <a:solidFill>
                  <a:schemeClr val="bg1"/>
                </a:solidFill>
              </a:rPr>
              <a:t>Driven</a:t>
            </a:r>
            <a:endParaRPr lang="pt-BR" sz="1200" dirty="0">
              <a:solidFill>
                <a:schemeClr val="bg1"/>
              </a:solidFill>
            </a:endParaRPr>
          </a:p>
          <a:p>
            <a:endParaRPr lang="pt-BR" sz="400" dirty="0">
              <a:solidFill>
                <a:schemeClr val="bg1"/>
              </a:solidFill>
            </a:endParaRPr>
          </a:p>
          <a:p>
            <a:r>
              <a:rPr lang="pt-BR" sz="1200" dirty="0">
                <a:solidFill>
                  <a:schemeClr val="bg1"/>
                </a:solidFill>
              </a:rPr>
              <a:t>Colaborativo</a:t>
            </a:r>
          </a:p>
          <a:p>
            <a:endParaRPr lang="pt-BR" sz="400" dirty="0">
              <a:solidFill>
                <a:schemeClr val="bg1"/>
              </a:solidFill>
            </a:endParaRPr>
          </a:p>
          <a:p>
            <a:r>
              <a:rPr lang="pt-BR" sz="1200" dirty="0">
                <a:solidFill>
                  <a:schemeClr val="bg1"/>
                </a:solidFill>
              </a:rPr>
              <a:t>Hands-on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5EC3403-5FD8-A4A1-610E-3051856F0F9E}"/>
              </a:ext>
            </a:extLst>
          </p:cNvPr>
          <p:cNvSpPr txBox="1"/>
          <p:nvPr/>
        </p:nvSpPr>
        <p:spPr>
          <a:xfrm>
            <a:off x="1862726" y="7395511"/>
            <a:ext cx="2467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Plannera</a:t>
            </a:r>
            <a:endParaRPr lang="pt-BR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9F01C46-A3F3-7409-69CE-E4CE19295580}"/>
              </a:ext>
            </a:extLst>
          </p:cNvPr>
          <p:cNvSpPr txBox="1"/>
          <p:nvPr/>
        </p:nvSpPr>
        <p:spPr>
          <a:xfrm>
            <a:off x="1880577" y="9439403"/>
            <a:ext cx="2512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Formação Acadêmica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F5D86049-E572-1B34-AA2B-BE2A70E71893}"/>
              </a:ext>
            </a:extLst>
          </p:cNvPr>
          <p:cNvCxnSpPr>
            <a:cxnSpLocks/>
          </p:cNvCxnSpPr>
          <p:nvPr/>
        </p:nvCxnSpPr>
        <p:spPr>
          <a:xfrm>
            <a:off x="1983973" y="9744094"/>
            <a:ext cx="55752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7E44FBE-18A1-7699-E8E3-5D967F6113BD}"/>
              </a:ext>
            </a:extLst>
          </p:cNvPr>
          <p:cNvSpPr txBox="1"/>
          <p:nvPr/>
        </p:nvSpPr>
        <p:spPr>
          <a:xfrm>
            <a:off x="1881063" y="9721130"/>
            <a:ext cx="56694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Química Industrial – Universidade Federal do Rio de Janeiro (UFRJ)</a:t>
            </a:r>
          </a:p>
          <a:p>
            <a:pPr marL="171450" indent="-171450">
              <a:buFontTx/>
              <a:buChar char="-"/>
            </a:pPr>
            <a:r>
              <a:rPr lang="pt-B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MBA em Gestão de Negócios – Descomplica (em andamento)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0BE13C9-D660-5FD9-BA75-9A196CC2DCBC}"/>
              </a:ext>
            </a:extLst>
          </p:cNvPr>
          <p:cNvSpPr txBox="1"/>
          <p:nvPr/>
        </p:nvSpPr>
        <p:spPr>
          <a:xfrm>
            <a:off x="4886" y="6151294"/>
            <a:ext cx="1864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Cursos e Especializações</a:t>
            </a: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E48215A9-A837-644B-8A4C-8933E7CBA6F5}"/>
              </a:ext>
            </a:extLst>
          </p:cNvPr>
          <p:cNvCxnSpPr>
            <a:cxnSpLocks/>
          </p:cNvCxnSpPr>
          <p:nvPr/>
        </p:nvCxnSpPr>
        <p:spPr>
          <a:xfrm>
            <a:off x="4886" y="6731275"/>
            <a:ext cx="16945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7907E8A-9CF2-B9F6-732D-88B834F6637C}"/>
              </a:ext>
            </a:extLst>
          </p:cNvPr>
          <p:cNvSpPr txBox="1"/>
          <p:nvPr/>
        </p:nvSpPr>
        <p:spPr>
          <a:xfrm>
            <a:off x="278969" y="309966"/>
            <a:ext cx="66332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/>
              <a:t>Plannera</a:t>
            </a:r>
            <a:endParaRPr lang="pt-BR" sz="1400" b="1" dirty="0"/>
          </a:p>
          <a:p>
            <a:r>
              <a:rPr lang="pt-BR" sz="1400" dirty="0"/>
              <a:t>- Liderança em projetos e implantação de processos de S&amp;OP, planejamento de demanda, gestão de estoques e planejamento de produção.</a:t>
            </a:r>
          </a:p>
          <a:p>
            <a:r>
              <a:rPr lang="pt-BR" sz="1400" dirty="0"/>
              <a:t>- Automação de tratamentos e análises de dados de processos dos clientes através de SQL, R, Python e Excel/VBA.</a:t>
            </a:r>
          </a:p>
          <a:p>
            <a:r>
              <a:rPr lang="pt-BR" sz="1400" dirty="0"/>
              <a:t>- Responsável pela criação de </a:t>
            </a:r>
            <a:r>
              <a:rPr lang="pt-BR" sz="1400" dirty="0" err="1"/>
              <a:t>roadmap</a:t>
            </a:r>
            <a:r>
              <a:rPr lang="pt-BR" sz="1400" dirty="0"/>
              <a:t>, backlog e priorização dos produtos de planejamento de demanda e gestão de estoques, sempre junto aos clientes garantindo alinhamento às suas necessidades.</a:t>
            </a:r>
          </a:p>
          <a:p>
            <a:r>
              <a:rPr lang="pt-BR" sz="1400" dirty="0"/>
              <a:t>- Desenvolvimento de modelagem estatística para previsão de demanda e modelagem de dados para definição de políticas de estoques usando R e Excel.</a:t>
            </a:r>
          </a:p>
        </p:txBody>
      </p:sp>
    </p:spTree>
    <p:extLst>
      <p:ext uri="{BB962C8B-B14F-4D97-AF65-F5344CB8AC3E}">
        <p14:creationId xmlns:p14="http://schemas.microsoft.com/office/powerpoint/2010/main" val="169141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B3D0EB0-E4BF-BDD6-B180-9B8482421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7" y="212253"/>
            <a:ext cx="7486621" cy="1001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72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1C4DCBF-879F-CB1A-7D03-34CAA7149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163"/>
            <a:ext cx="7559675" cy="1012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1178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11586</TotalTime>
  <Words>851</Words>
  <Application>Microsoft Office PowerPoint</Application>
  <PresentationFormat>Personalizar</PresentationFormat>
  <Paragraphs>81</Paragraphs>
  <Slides>4</Slides>
  <Notes>0</Notes>
  <HiddenSlides>3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6" baseType="lpstr"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Andrei Moreira</dc:creator>
  <cp:lastModifiedBy>Andrei Moreira</cp:lastModifiedBy>
  <cp:revision>18</cp:revision>
  <dcterms:created xsi:type="dcterms:W3CDTF">2024-07-21T11:37:10Z</dcterms:created>
  <dcterms:modified xsi:type="dcterms:W3CDTF">2024-09-07T11:26:07Z</dcterms:modified>
</cp:coreProperties>
</file>