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769" r:id="rId3"/>
    <p:sldId id="1094" r:id="rId4"/>
    <p:sldId id="1095" r:id="rId5"/>
    <p:sldId id="1096" r:id="rId6"/>
    <p:sldId id="1097" r:id="rId7"/>
    <p:sldId id="1098" r:id="rId8"/>
    <p:sldId id="1099" r:id="rId9"/>
    <p:sldId id="1100" r:id="rId10"/>
    <p:sldId id="1101" r:id="rId11"/>
    <p:sldId id="1102" r:id="rId12"/>
    <p:sldId id="1103" r:id="rId13"/>
    <p:sldId id="1104" r:id="rId14"/>
    <p:sldId id="1105" r:id="rId15"/>
    <p:sldId id="11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1BBCC-167E-4CA5-8A62-D4EDB93E59AF}" type="datetimeFigureOut">
              <a:rPr lang="en-GB" smtClean="0"/>
              <a:t>12/01/2024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6891E-5B46-4920-B254-0D11D1FDCB20}" type="slidenum">
              <a:rPr lang="en-GB" smtClean="0"/>
              <a:t>‹#›</a:t>
            </a:fld>
            <a:endParaRPr lang="en-GB"/>
          </a:p>
        </p:txBody>
      </p:sp>
    </p:spTree>
    <p:extLst>
      <p:ext uri="{BB962C8B-B14F-4D97-AF65-F5344CB8AC3E}">
        <p14:creationId xmlns:p14="http://schemas.microsoft.com/office/powerpoint/2010/main" val="255254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EB816B-E79C-456D-86C0-0A5913EB9F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01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C953-3531-B8E9-ECAD-EAEB66EB3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623B10A-485B-640D-8FAA-464ED95CA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8F294D-85B1-54E2-D54A-7BA23B3EB05F}"/>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86D6F111-CD68-734D-9932-730B4419B6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0EDD4E-B3C4-FD62-3FEB-390408BFD7F3}"/>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402171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58EB-FEE1-EFD4-2DCB-737E7AAED43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C9A9E-2ACB-F584-5436-FD94E66F1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33E9B9-D255-9CE9-54B3-0937E8AABBC5}"/>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063927A1-172E-844A-ABCD-07B5BA17A5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A8703F-8CDB-CBC1-A369-C1FFBB8398CD}"/>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138812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460D6-7D50-355A-19D4-A2672A53C9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A6DAD6-DE5D-CF0E-CF5F-8372407D4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854A91-4C95-AC73-DA62-F6A7DC09A499}"/>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D974E808-2A69-F63D-AC4C-77FCA47E2A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878662-6C85-DD11-3B5A-07E51DB1DF03}"/>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11676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5999"/>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09" indent="0" algn="ctr">
              <a:buNone/>
              <a:defRPr sz="2000"/>
            </a:lvl2pPr>
            <a:lvl3pPr marL="914217" indent="0" algn="ctr">
              <a:buNone/>
              <a:defRPr sz="1800"/>
            </a:lvl3pPr>
            <a:lvl4pPr marL="1371326" indent="0" algn="ctr">
              <a:buNone/>
              <a:defRPr sz="1600"/>
            </a:lvl4pPr>
            <a:lvl5pPr marL="1828434" indent="0" algn="ctr">
              <a:buNone/>
              <a:defRPr sz="1600"/>
            </a:lvl5pPr>
            <a:lvl6pPr marL="2285543" indent="0" algn="ctr">
              <a:buNone/>
              <a:defRPr sz="1600"/>
            </a:lvl6pPr>
            <a:lvl7pPr marL="2742651" indent="0" algn="ctr">
              <a:buNone/>
              <a:defRPr sz="1600"/>
            </a:lvl7pPr>
            <a:lvl8pPr marL="3199760" indent="0" algn="ctr">
              <a:buNone/>
              <a:defRPr sz="1600"/>
            </a:lvl8pPr>
            <a:lvl9pPr marL="3656868"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862131460"/>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21491426"/>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a:prstGeom prst="rect">
            <a:avLst/>
          </a:prstGeom>
        </p:spPr>
        <p:txBody>
          <a:bodyPr anchor="b"/>
          <a:lstStyle>
            <a:lvl1pPr>
              <a:defRPr sz="5999"/>
            </a:lvl1pPr>
          </a:lstStyle>
          <a:p>
            <a:r>
              <a:rPr lang="en-GB"/>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09" indent="0">
              <a:buNone/>
              <a:defRPr sz="2000">
                <a:solidFill>
                  <a:schemeClr val="tx1">
                    <a:tint val="75000"/>
                  </a:schemeClr>
                </a:solidFill>
              </a:defRPr>
            </a:lvl2pPr>
            <a:lvl3pPr marL="914217" indent="0">
              <a:buNone/>
              <a:defRPr sz="1800">
                <a:solidFill>
                  <a:schemeClr val="tx1">
                    <a:tint val="75000"/>
                  </a:schemeClr>
                </a:solidFill>
              </a:defRPr>
            </a:lvl3pPr>
            <a:lvl4pPr marL="1371326" indent="0">
              <a:buNone/>
              <a:defRPr sz="1600">
                <a:solidFill>
                  <a:schemeClr val="tx1">
                    <a:tint val="75000"/>
                  </a:schemeClr>
                </a:solidFill>
              </a:defRPr>
            </a:lvl4pPr>
            <a:lvl5pPr marL="1828434" indent="0">
              <a:buNone/>
              <a:defRPr sz="1600">
                <a:solidFill>
                  <a:schemeClr val="tx1">
                    <a:tint val="75000"/>
                  </a:schemeClr>
                </a:solidFill>
              </a:defRPr>
            </a:lvl5pPr>
            <a:lvl6pPr marL="2285543" indent="0">
              <a:buNone/>
              <a:defRPr sz="1600">
                <a:solidFill>
                  <a:schemeClr val="tx1">
                    <a:tint val="75000"/>
                  </a:schemeClr>
                </a:solidFill>
              </a:defRPr>
            </a:lvl6pPr>
            <a:lvl7pPr marL="2742651" indent="0">
              <a:buNone/>
              <a:defRPr sz="1600">
                <a:solidFill>
                  <a:schemeClr val="tx1">
                    <a:tint val="75000"/>
                  </a:schemeClr>
                </a:solidFill>
              </a:defRPr>
            </a:lvl7pPr>
            <a:lvl8pPr marL="3199760" indent="0">
              <a:buNone/>
              <a:defRPr sz="1600">
                <a:solidFill>
                  <a:schemeClr val="tx1">
                    <a:tint val="75000"/>
                  </a:schemeClr>
                </a:solidFill>
              </a:defRPr>
            </a:lvl8pPr>
            <a:lvl9pPr marL="3656868"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609498200"/>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DE8924-8A6F-9143-B480-C4FE05D30B04}" type="datetimeFigureOut">
              <a:rPr lang="en-RS" smtClean="0"/>
              <a:t>01/12/2024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2822131115"/>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DE8924-8A6F-9143-B480-C4FE05D30B04}" type="datetimeFigureOut">
              <a:rPr lang="en-RS" smtClean="0"/>
              <a:t>01/12/2024</a:t>
            </a:fld>
            <a:endParaRPr lang="en-RS"/>
          </a:p>
        </p:txBody>
      </p:sp>
      <p:sp>
        <p:nvSpPr>
          <p:cNvPr id="8" name="Footer Placeholder 7"/>
          <p:cNvSpPr>
            <a:spLocks noGrp="1"/>
          </p:cNvSpPr>
          <p:nvPr>
            <p:ph type="ftr" sz="quarter" idx="11"/>
          </p:nvPr>
        </p:nvSpPr>
        <p:spPr/>
        <p:txBody>
          <a:bodyPr/>
          <a:lstStyle/>
          <a:p>
            <a:endParaRPr lang="en-RS"/>
          </a:p>
        </p:txBody>
      </p:sp>
      <p:sp>
        <p:nvSpPr>
          <p:cNvPr id="9" name="Slide Number Placeholder 8"/>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045929080"/>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DE8924-8A6F-9143-B480-C4FE05D30B04}" type="datetimeFigureOut">
              <a:rPr lang="en-RS" smtClean="0"/>
              <a:t>01/12/2024</a:t>
            </a:fld>
            <a:endParaRPr lang="en-RS"/>
          </a:p>
        </p:txBody>
      </p:sp>
      <p:sp>
        <p:nvSpPr>
          <p:cNvPr id="4" name="Footer Placeholder 3"/>
          <p:cNvSpPr>
            <a:spLocks noGrp="1"/>
          </p:cNvSpPr>
          <p:nvPr>
            <p:ph type="ftr" sz="quarter" idx="11"/>
          </p:nvPr>
        </p:nvSpPr>
        <p:spPr/>
        <p:txBody>
          <a:bodyPr/>
          <a:lstStyle/>
          <a:p>
            <a:endParaRPr lang="en-RS"/>
          </a:p>
        </p:txBody>
      </p:sp>
      <p:sp>
        <p:nvSpPr>
          <p:cNvPr id="5" name="Slide Number Placeholder 4"/>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2102875106"/>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8924-8A6F-9143-B480-C4FE05D30B04}" type="datetimeFigureOut">
              <a:rPr lang="en-RS" smtClean="0"/>
              <a:t>01/12/2024</a:t>
            </a:fld>
            <a:endParaRPr lang="en-RS"/>
          </a:p>
        </p:txBody>
      </p:sp>
      <p:sp>
        <p:nvSpPr>
          <p:cNvPr id="3" name="Footer Placeholder 2"/>
          <p:cNvSpPr>
            <a:spLocks noGrp="1"/>
          </p:cNvSpPr>
          <p:nvPr>
            <p:ph type="ftr" sz="quarter" idx="11"/>
          </p:nvPr>
        </p:nvSpPr>
        <p:spPr/>
        <p:txBody>
          <a:bodyPr/>
          <a:lstStyle/>
          <a:p>
            <a:endParaRPr lang="en-RS"/>
          </a:p>
        </p:txBody>
      </p:sp>
      <p:sp>
        <p:nvSpPr>
          <p:cNvPr id="4" name="Slide Number Placeholder 3"/>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993201868"/>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a:prstGeom prst="rect">
            <a:avLst/>
          </a:prstGeom>
        </p:spPr>
        <p:txBody>
          <a:bodyPr anchor="b"/>
          <a:lstStyle>
            <a:lvl1pPr>
              <a:defRPr sz="3199"/>
            </a:lvl1pPr>
          </a:lstStyle>
          <a:p>
            <a:r>
              <a:rPr lang="en-GB"/>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01/12/2024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57723059"/>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81AE-A6D7-599D-7561-11A613BB59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0E2D99-13EF-C1F8-4908-52D388542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AE7F2B-5267-BC36-77E4-A611AE6B66B5}"/>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C1D96088-6DEC-5FEB-EAD4-3F43634E7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22A8B1-2CD5-54E6-0B27-F8218F6F0B9E}"/>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3977109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a:prstGeom prst="rect">
            <a:avLst/>
          </a:prstGeom>
        </p:spPr>
        <p:txBody>
          <a:bodyPr anchor="b"/>
          <a:lstStyle>
            <a:lvl1pPr>
              <a:defRPr sz="3199"/>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09" indent="0">
              <a:buNone/>
              <a:defRPr sz="2799"/>
            </a:lvl2pPr>
            <a:lvl3pPr marL="914217" indent="0">
              <a:buNone/>
              <a:defRPr sz="2400"/>
            </a:lvl3pPr>
            <a:lvl4pPr marL="1371326" indent="0">
              <a:buNone/>
              <a:defRPr sz="2000"/>
            </a:lvl4pPr>
            <a:lvl5pPr marL="1828434" indent="0">
              <a:buNone/>
              <a:defRPr sz="2000"/>
            </a:lvl5pPr>
            <a:lvl6pPr marL="2285543" indent="0">
              <a:buNone/>
              <a:defRPr sz="2000"/>
            </a:lvl6pPr>
            <a:lvl7pPr marL="2742651" indent="0">
              <a:buNone/>
              <a:defRPr sz="2000"/>
            </a:lvl7pPr>
            <a:lvl8pPr marL="3199760" indent="0">
              <a:buNone/>
              <a:defRPr sz="2000"/>
            </a:lvl8pPr>
            <a:lvl9pPr marL="3656868"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01/12/2024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1097847423"/>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725243861"/>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979233487"/>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01AF-BD8E-43B2-ACA3-CB16393ADE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D476A86-F46E-771F-C320-54A5E3AC4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035FB-FDA3-41DC-9467-34B95882F5FB}"/>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00D6B6B1-E38B-FEE0-76C4-01ED11DBDA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5937A2-6B9D-521F-DE25-D2830B04537F}"/>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5979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3874-7612-C10B-1A7C-EC5F7B46C3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014B2-FCDF-D1CE-93C6-7B8445F2DA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5FFCB0-A478-8A25-022C-546536160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FE2B0E-0564-99CE-A370-F849C9DD9FFE}"/>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6" name="Footer Placeholder 5">
            <a:extLst>
              <a:ext uri="{FF2B5EF4-FFF2-40B4-BE49-F238E27FC236}">
                <a16:creationId xmlns:a16="http://schemas.microsoft.com/office/drawing/2014/main" id="{341056BE-3B9F-96D9-7201-7F43EFFE54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7907DA-00F3-B941-F5BB-82ECA5846879}"/>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243522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5DB-9654-B624-5D1C-7760DD1DCE3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1ECCA5-7EDD-EACE-D5DB-B1B6B9ED9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7C368-9771-538E-4756-2C42B897E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3198EA6-144C-BAA1-CA3B-2A453019F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3FE37-49E3-200A-AA83-D1135270C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3C8B62-89B4-0E77-B02D-8CB43DEC5CFD}"/>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8" name="Footer Placeholder 7">
            <a:extLst>
              <a:ext uri="{FF2B5EF4-FFF2-40B4-BE49-F238E27FC236}">
                <a16:creationId xmlns:a16="http://schemas.microsoft.com/office/drawing/2014/main" id="{FC7BEFC1-CF9A-6258-8158-AC43E0DDBBC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CC20B24-3E13-C3B6-FDA0-436C234C1D3C}"/>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350069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86FD-008C-F7CC-4F7C-3FC1B5746C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EA6B936-7ACB-85BD-471F-432DF96DF8C8}"/>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4" name="Footer Placeholder 3">
            <a:extLst>
              <a:ext uri="{FF2B5EF4-FFF2-40B4-BE49-F238E27FC236}">
                <a16:creationId xmlns:a16="http://schemas.microsoft.com/office/drawing/2014/main" id="{740897E1-4311-C9A7-7BB2-777914E836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98E56A-E84B-2812-DED9-063912723A07}"/>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236510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E4CA62-AEB9-1205-330C-3E8AD80370EB}"/>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3" name="Footer Placeholder 2">
            <a:extLst>
              <a:ext uri="{FF2B5EF4-FFF2-40B4-BE49-F238E27FC236}">
                <a16:creationId xmlns:a16="http://schemas.microsoft.com/office/drawing/2014/main" id="{7EE6A7D6-DFC7-1B98-0696-83ADEFAFD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6CC56EE-BE5B-1A59-9A78-105EE43FCC32}"/>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277950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DA7A-5A65-D160-2407-9E631FBEB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B0C6C22-E298-AFF6-EEBB-634226E16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45D0744-47D1-96AA-F743-FA219672A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B9C02-612B-0DB6-C447-19D50DC4B85D}"/>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6" name="Footer Placeholder 5">
            <a:extLst>
              <a:ext uri="{FF2B5EF4-FFF2-40B4-BE49-F238E27FC236}">
                <a16:creationId xmlns:a16="http://schemas.microsoft.com/office/drawing/2014/main" id="{EDAF7BF0-C849-B52B-DD01-0871049A89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E0918C-BEB3-4144-6D92-12723CC40A3D}"/>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86683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C4DE-A705-B685-CF67-E6387C6D5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987F4F-CD68-505E-0791-35CA78BFD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7420FF-DFED-3CFD-548A-3D347C073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4E489-80F4-102F-457F-4F745347DEF0}"/>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6" name="Footer Placeholder 5">
            <a:extLst>
              <a:ext uri="{FF2B5EF4-FFF2-40B4-BE49-F238E27FC236}">
                <a16:creationId xmlns:a16="http://schemas.microsoft.com/office/drawing/2014/main" id="{CC27D905-5E47-A503-DD94-48C5630363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D1138A-9E74-EE7C-A0A9-533BD5992FB6}"/>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420292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E4D1A-CFF6-B912-A070-4264B5DBA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266F39-962D-D4A8-49AB-B528C7258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4A61BD-B2B7-FBF9-6C20-955340911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AD91E497-2A12-054A-B827-B57678D15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7E29DD-8275-3E5D-9AFC-7B0F881A5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1E414-4F3B-4E02-91A6-C97E9F1C7C35}" type="slidenum">
              <a:rPr lang="en-GB" smtClean="0"/>
              <a:t>‹#›</a:t>
            </a:fld>
            <a:endParaRPr lang="en-GB"/>
          </a:p>
        </p:txBody>
      </p:sp>
    </p:spTree>
    <p:extLst>
      <p:ext uri="{BB962C8B-B14F-4D97-AF65-F5344CB8AC3E}">
        <p14:creationId xmlns:p14="http://schemas.microsoft.com/office/powerpoint/2010/main" val="395625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E8924-8A6F-9143-B480-C4FE05D30B04}" type="datetimeFigureOut">
              <a:rPr lang="en-RS" smtClean="0"/>
              <a:t>01/12/2024</a:t>
            </a:fld>
            <a:endParaRPr lang="en-R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FCDC8-6A03-4D4F-BF20-5FB3E28CA623}" type="slidenum">
              <a:rPr lang="en-RS" smtClean="0"/>
              <a:t>‹#›</a:t>
            </a:fld>
            <a:endParaRPr lang="en-RS"/>
          </a:p>
        </p:txBody>
      </p:sp>
      <p:sp>
        <p:nvSpPr>
          <p:cNvPr id="7" name="Title Placeholder 6">
            <a:extLst>
              <a:ext uri="{FF2B5EF4-FFF2-40B4-BE49-F238E27FC236}">
                <a16:creationId xmlns:a16="http://schemas.microsoft.com/office/drawing/2014/main" id="{DEF2704A-1C1D-5E43-9C3F-76C29CE586F9}"/>
              </a:ext>
            </a:extLst>
          </p:cNvPr>
          <p:cNvSpPr>
            <a:spLocks noGrp="1"/>
          </p:cNvSpPr>
          <p:nvPr>
            <p:ph type="title"/>
          </p:nvPr>
        </p:nvSpPr>
        <p:spPr>
          <a:xfrm>
            <a:off x="838091" y="365125"/>
            <a:ext cx="10515818" cy="1325563"/>
          </a:xfrm>
          <a:prstGeom prst="rect">
            <a:avLst/>
          </a:prstGeom>
        </p:spPr>
        <p:txBody>
          <a:bodyPr vert="horz" lIns="91440" tIns="45720" rIns="91440" bIns="45720" rtlCol="0" anchor="ctr">
            <a:normAutofit/>
          </a:bodyPr>
          <a:lstStyle/>
          <a:p>
            <a:r>
              <a:rPr lang="en-GB" dirty="0"/>
              <a:t>Click to edit Master title style</a:t>
            </a:r>
            <a:endParaRPr lang="en-RS" dirty="0"/>
          </a:p>
        </p:txBody>
      </p:sp>
    </p:spTree>
    <p:extLst>
      <p:ext uri="{BB962C8B-B14F-4D97-AF65-F5344CB8AC3E}">
        <p14:creationId xmlns:p14="http://schemas.microsoft.com/office/powerpoint/2010/main" val="232942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8.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7C43AF-A549-C94B-AFE6-7AEC998D0F6F}"/>
              </a:ext>
            </a:extLst>
          </p:cNvPr>
          <p:cNvSpPr/>
          <p:nvPr/>
        </p:nvSpPr>
        <p:spPr>
          <a:xfrm>
            <a:off x="794" y="447"/>
            <a:ext cx="12190413" cy="6857107"/>
          </a:xfrm>
          <a:prstGeom prst="rect">
            <a:avLst/>
          </a:prstGeom>
          <a:gradFill flip="none" rotWithShape="1">
            <a:gsLst>
              <a:gs pos="0">
                <a:schemeClr val="accent3">
                  <a:lumMod val="89000"/>
                </a:schemeClr>
              </a:gs>
              <a:gs pos="23000">
                <a:schemeClr val="accent3">
                  <a:lumMod val="75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554"/>
            <a:endParaRPr lang="en-US" sz="2400">
              <a:solidFill>
                <a:srgbClr val="FFFFFF"/>
              </a:solidFill>
              <a:latin typeface="Calibri" panose="020F0502020204030204"/>
            </a:endParaRPr>
          </a:p>
        </p:txBody>
      </p:sp>
      <p:grpSp>
        <p:nvGrpSpPr>
          <p:cNvPr id="11" name="Group 10"/>
          <p:cNvGrpSpPr/>
          <p:nvPr/>
        </p:nvGrpSpPr>
        <p:grpSpPr>
          <a:xfrm>
            <a:off x="-758031" y="447"/>
            <a:ext cx="15410818" cy="16071938"/>
            <a:chOff x="0" y="-77012"/>
            <a:chExt cx="15412825" cy="16074031"/>
          </a:xfrm>
        </p:grpSpPr>
        <p:grpSp>
          <p:nvGrpSpPr>
            <p:cNvPr id="3" name="Group 84"/>
            <p:cNvGrpSpPr>
              <a:grpSpLocks noChangeAspect="1"/>
            </p:cNvGrpSpPr>
            <p:nvPr/>
          </p:nvGrpSpPr>
          <p:grpSpPr bwMode="auto">
            <a:xfrm>
              <a:off x="0" y="5280998"/>
              <a:ext cx="12148525" cy="10716021"/>
              <a:chOff x="3286" y="1675"/>
              <a:chExt cx="1094" cy="965"/>
            </a:xfrm>
            <a:solidFill>
              <a:schemeClr val="bg1">
                <a:alpha val="3000"/>
              </a:schemeClr>
            </a:solidFill>
          </p:grpSpPr>
          <p:sp>
            <p:nvSpPr>
              <p:cNvPr id="4" name="Freeform 85"/>
              <p:cNvSpPr>
                <a:spLocks noEditPoints="1"/>
              </p:cNvSpPr>
              <p:nvPr/>
            </p:nvSpPr>
            <p:spPr bwMode="auto">
              <a:xfrm>
                <a:off x="3384" y="1685"/>
                <a:ext cx="910" cy="838"/>
              </a:xfrm>
              <a:custGeom>
                <a:avLst/>
                <a:gdLst>
                  <a:gd name="T0" fmla="*/ 233 w 383"/>
                  <a:gd name="T1" fmla="*/ 49 h 352"/>
                  <a:gd name="T2" fmla="*/ 212 w 383"/>
                  <a:gd name="T3" fmla="*/ 51 h 352"/>
                  <a:gd name="T4" fmla="*/ 151 w 383"/>
                  <a:gd name="T5" fmla="*/ 70 h 352"/>
                  <a:gd name="T6" fmla="*/ 187 w 383"/>
                  <a:gd name="T7" fmla="*/ 66 h 352"/>
                  <a:gd name="T8" fmla="*/ 189 w 383"/>
                  <a:gd name="T9" fmla="*/ 66 h 352"/>
                  <a:gd name="T10" fmla="*/ 198 w 383"/>
                  <a:gd name="T11" fmla="*/ 67 h 352"/>
                  <a:gd name="T12" fmla="*/ 225 w 383"/>
                  <a:gd name="T13" fmla="*/ 74 h 352"/>
                  <a:gd name="T14" fmla="*/ 270 w 383"/>
                  <a:gd name="T15" fmla="*/ 102 h 352"/>
                  <a:gd name="T16" fmla="*/ 319 w 383"/>
                  <a:gd name="T17" fmla="*/ 164 h 352"/>
                  <a:gd name="T18" fmla="*/ 328 w 383"/>
                  <a:gd name="T19" fmla="*/ 202 h 352"/>
                  <a:gd name="T20" fmla="*/ 328 w 383"/>
                  <a:gd name="T21" fmla="*/ 201 h 352"/>
                  <a:gd name="T22" fmla="*/ 303 w 383"/>
                  <a:gd name="T23" fmla="*/ 278 h 352"/>
                  <a:gd name="T24" fmla="*/ 245 w 383"/>
                  <a:gd name="T25" fmla="*/ 333 h 352"/>
                  <a:gd name="T26" fmla="*/ 192 w 383"/>
                  <a:gd name="T27" fmla="*/ 350 h 352"/>
                  <a:gd name="T28" fmla="*/ 199 w 383"/>
                  <a:gd name="T29" fmla="*/ 351 h 352"/>
                  <a:gd name="T30" fmla="*/ 199 w 383"/>
                  <a:gd name="T31" fmla="*/ 351 h 352"/>
                  <a:gd name="T32" fmla="*/ 215 w 383"/>
                  <a:gd name="T33" fmla="*/ 352 h 352"/>
                  <a:gd name="T34" fmla="*/ 253 w 383"/>
                  <a:gd name="T35" fmla="*/ 347 h 352"/>
                  <a:gd name="T36" fmla="*/ 306 w 383"/>
                  <a:gd name="T37" fmla="*/ 322 h 352"/>
                  <a:gd name="T38" fmla="*/ 371 w 383"/>
                  <a:gd name="T39" fmla="*/ 241 h 352"/>
                  <a:gd name="T40" fmla="*/ 382 w 383"/>
                  <a:gd name="T41" fmla="*/ 183 h 352"/>
                  <a:gd name="T42" fmla="*/ 382 w 383"/>
                  <a:gd name="T43" fmla="*/ 183 h 352"/>
                  <a:gd name="T44" fmla="*/ 382 w 383"/>
                  <a:gd name="T45" fmla="*/ 183 h 352"/>
                  <a:gd name="T46" fmla="*/ 382 w 383"/>
                  <a:gd name="T47" fmla="*/ 183 h 352"/>
                  <a:gd name="T48" fmla="*/ 382 w 383"/>
                  <a:gd name="T49" fmla="*/ 183 h 352"/>
                  <a:gd name="T50" fmla="*/ 332 w 383"/>
                  <a:gd name="T51" fmla="*/ 82 h 352"/>
                  <a:gd name="T52" fmla="*/ 233 w 383"/>
                  <a:gd name="T53" fmla="*/ 49 h 352"/>
                  <a:gd name="T54" fmla="*/ 382 w 383"/>
                  <a:gd name="T55" fmla="*/ 180 h 352"/>
                  <a:gd name="T56" fmla="*/ 382 w 383"/>
                  <a:gd name="T57" fmla="*/ 183 h 352"/>
                  <a:gd name="T58" fmla="*/ 382 w 383"/>
                  <a:gd name="T59" fmla="*/ 183 h 352"/>
                  <a:gd name="T60" fmla="*/ 382 w 383"/>
                  <a:gd name="T61" fmla="*/ 183 h 352"/>
                  <a:gd name="T62" fmla="*/ 382 w 383"/>
                  <a:gd name="T63" fmla="*/ 184 h 352"/>
                  <a:gd name="T64" fmla="*/ 382 w 383"/>
                  <a:gd name="T65" fmla="*/ 182 h 352"/>
                  <a:gd name="T66" fmla="*/ 382 w 383"/>
                  <a:gd name="T67" fmla="*/ 180 h 352"/>
                  <a:gd name="T68" fmla="*/ 207 w 383"/>
                  <a:gd name="T69" fmla="*/ 0 h 352"/>
                  <a:gd name="T70" fmla="*/ 200 w 383"/>
                  <a:gd name="T71" fmla="*/ 0 h 352"/>
                  <a:gd name="T72" fmla="*/ 200 w 383"/>
                  <a:gd name="T73" fmla="*/ 0 h 352"/>
                  <a:gd name="T74" fmla="*/ 200 w 383"/>
                  <a:gd name="T75" fmla="*/ 0 h 352"/>
                  <a:gd name="T76" fmla="*/ 199 w 383"/>
                  <a:gd name="T77" fmla="*/ 0 h 352"/>
                  <a:gd name="T78" fmla="*/ 30 w 383"/>
                  <a:gd name="T79" fmla="*/ 80 h 352"/>
                  <a:gd name="T80" fmla="*/ 0 w 383"/>
                  <a:gd name="T81" fmla="*/ 115 h 352"/>
                  <a:gd name="T82" fmla="*/ 59 w 383"/>
                  <a:gd name="T83" fmla="*/ 60 h 352"/>
                  <a:gd name="T84" fmla="*/ 143 w 383"/>
                  <a:gd name="T85" fmla="*/ 14 h 352"/>
                  <a:gd name="T86" fmla="*/ 207 w 383"/>
                  <a:gd name="T8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3" h="352">
                    <a:moveTo>
                      <a:pt x="233" y="49"/>
                    </a:moveTo>
                    <a:cubicBezTo>
                      <a:pt x="226" y="49"/>
                      <a:pt x="219" y="50"/>
                      <a:pt x="212" y="51"/>
                    </a:cubicBezTo>
                    <a:cubicBezTo>
                      <a:pt x="191" y="53"/>
                      <a:pt x="170" y="60"/>
                      <a:pt x="151" y="70"/>
                    </a:cubicBezTo>
                    <a:cubicBezTo>
                      <a:pt x="163" y="67"/>
                      <a:pt x="175" y="66"/>
                      <a:pt x="187" y="66"/>
                    </a:cubicBezTo>
                    <a:cubicBezTo>
                      <a:pt x="185" y="66"/>
                      <a:pt x="188" y="66"/>
                      <a:pt x="189" y="66"/>
                    </a:cubicBezTo>
                    <a:cubicBezTo>
                      <a:pt x="192" y="66"/>
                      <a:pt x="195" y="67"/>
                      <a:pt x="198" y="67"/>
                    </a:cubicBezTo>
                    <a:cubicBezTo>
                      <a:pt x="207" y="68"/>
                      <a:pt x="216" y="71"/>
                      <a:pt x="225" y="74"/>
                    </a:cubicBezTo>
                    <a:cubicBezTo>
                      <a:pt x="242" y="81"/>
                      <a:pt x="257" y="91"/>
                      <a:pt x="270" y="102"/>
                    </a:cubicBezTo>
                    <a:cubicBezTo>
                      <a:pt x="291" y="119"/>
                      <a:pt x="309" y="139"/>
                      <a:pt x="319" y="164"/>
                    </a:cubicBezTo>
                    <a:cubicBezTo>
                      <a:pt x="325" y="176"/>
                      <a:pt x="327" y="189"/>
                      <a:pt x="328" y="202"/>
                    </a:cubicBezTo>
                    <a:cubicBezTo>
                      <a:pt x="328" y="201"/>
                      <a:pt x="328" y="201"/>
                      <a:pt x="328" y="201"/>
                    </a:cubicBezTo>
                    <a:cubicBezTo>
                      <a:pt x="328" y="229"/>
                      <a:pt x="318" y="255"/>
                      <a:pt x="303" y="278"/>
                    </a:cubicBezTo>
                    <a:cubicBezTo>
                      <a:pt x="287" y="300"/>
                      <a:pt x="268" y="319"/>
                      <a:pt x="245" y="333"/>
                    </a:cubicBezTo>
                    <a:cubicBezTo>
                      <a:pt x="229" y="342"/>
                      <a:pt x="211" y="348"/>
                      <a:pt x="192" y="350"/>
                    </a:cubicBezTo>
                    <a:cubicBezTo>
                      <a:pt x="194" y="351"/>
                      <a:pt x="197" y="351"/>
                      <a:pt x="199" y="351"/>
                    </a:cubicBezTo>
                    <a:cubicBezTo>
                      <a:pt x="199" y="351"/>
                      <a:pt x="199" y="351"/>
                      <a:pt x="199" y="351"/>
                    </a:cubicBezTo>
                    <a:cubicBezTo>
                      <a:pt x="204" y="352"/>
                      <a:pt x="210" y="352"/>
                      <a:pt x="215" y="352"/>
                    </a:cubicBezTo>
                    <a:cubicBezTo>
                      <a:pt x="227" y="352"/>
                      <a:pt x="240" y="351"/>
                      <a:pt x="253" y="347"/>
                    </a:cubicBezTo>
                    <a:cubicBezTo>
                      <a:pt x="272" y="342"/>
                      <a:pt x="290" y="333"/>
                      <a:pt x="306" y="322"/>
                    </a:cubicBezTo>
                    <a:cubicBezTo>
                      <a:pt x="335" y="302"/>
                      <a:pt x="358" y="273"/>
                      <a:pt x="371" y="241"/>
                    </a:cubicBezTo>
                    <a:cubicBezTo>
                      <a:pt x="378" y="223"/>
                      <a:pt x="383" y="202"/>
                      <a:pt x="382" y="183"/>
                    </a:cubicBezTo>
                    <a:cubicBezTo>
                      <a:pt x="382" y="183"/>
                      <a:pt x="382" y="183"/>
                      <a:pt x="382" y="183"/>
                    </a:cubicBezTo>
                    <a:cubicBezTo>
                      <a:pt x="382" y="183"/>
                      <a:pt x="382" y="183"/>
                      <a:pt x="382" y="183"/>
                    </a:cubicBezTo>
                    <a:cubicBezTo>
                      <a:pt x="382" y="183"/>
                      <a:pt x="382" y="183"/>
                      <a:pt x="382" y="183"/>
                    </a:cubicBezTo>
                    <a:cubicBezTo>
                      <a:pt x="382" y="183"/>
                      <a:pt x="382" y="183"/>
                      <a:pt x="382" y="183"/>
                    </a:cubicBezTo>
                    <a:cubicBezTo>
                      <a:pt x="383" y="143"/>
                      <a:pt x="362" y="106"/>
                      <a:pt x="332" y="82"/>
                    </a:cubicBezTo>
                    <a:cubicBezTo>
                      <a:pt x="304" y="60"/>
                      <a:pt x="268" y="49"/>
                      <a:pt x="233" y="49"/>
                    </a:cubicBezTo>
                    <a:moveTo>
                      <a:pt x="382" y="180"/>
                    </a:moveTo>
                    <a:cubicBezTo>
                      <a:pt x="382" y="180"/>
                      <a:pt x="382" y="181"/>
                      <a:pt x="382" y="183"/>
                    </a:cubicBezTo>
                    <a:cubicBezTo>
                      <a:pt x="382" y="183"/>
                      <a:pt x="382" y="183"/>
                      <a:pt x="382" y="183"/>
                    </a:cubicBezTo>
                    <a:cubicBezTo>
                      <a:pt x="382" y="183"/>
                      <a:pt x="382" y="183"/>
                      <a:pt x="382" y="183"/>
                    </a:cubicBezTo>
                    <a:cubicBezTo>
                      <a:pt x="382" y="183"/>
                      <a:pt x="382" y="184"/>
                      <a:pt x="382" y="184"/>
                    </a:cubicBezTo>
                    <a:cubicBezTo>
                      <a:pt x="382" y="184"/>
                      <a:pt x="382" y="183"/>
                      <a:pt x="382" y="182"/>
                    </a:cubicBezTo>
                    <a:cubicBezTo>
                      <a:pt x="382" y="181"/>
                      <a:pt x="382" y="180"/>
                      <a:pt x="382" y="180"/>
                    </a:cubicBezTo>
                    <a:moveTo>
                      <a:pt x="207" y="0"/>
                    </a:moveTo>
                    <a:cubicBezTo>
                      <a:pt x="204" y="0"/>
                      <a:pt x="202" y="0"/>
                      <a:pt x="200" y="0"/>
                    </a:cubicBezTo>
                    <a:cubicBezTo>
                      <a:pt x="200" y="0"/>
                      <a:pt x="200" y="0"/>
                      <a:pt x="200" y="0"/>
                    </a:cubicBezTo>
                    <a:cubicBezTo>
                      <a:pt x="200" y="0"/>
                      <a:pt x="200" y="0"/>
                      <a:pt x="200" y="0"/>
                    </a:cubicBezTo>
                    <a:cubicBezTo>
                      <a:pt x="200" y="0"/>
                      <a:pt x="199" y="0"/>
                      <a:pt x="199" y="0"/>
                    </a:cubicBezTo>
                    <a:cubicBezTo>
                      <a:pt x="136" y="6"/>
                      <a:pt x="75" y="36"/>
                      <a:pt x="30" y="80"/>
                    </a:cubicBezTo>
                    <a:cubicBezTo>
                      <a:pt x="19" y="91"/>
                      <a:pt x="9" y="102"/>
                      <a:pt x="0" y="115"/>
                    </a:cubicBezTo>
                    <a:cubicBezTo>
                      <a:pt x="17" y="94"/>
                      <a:pt x="37" y="76"/>
                      <a:pt x="59" y="60"/>
                    </a:cubicBezTo>
                    <a:cubicBezTo>
                      <a:pt x="85" y="41"/>
                      <a:pt x="113" y="24"/>
                      <a:pt x="143" y="14"/>
                    </a:cubicBezTo>
                    <a:cubicBezTo>
                      <a:pt x="164" y="6"/>
                      <a:pt x="185" y="1"/>
                      <a:pt x="20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sp>
            <p:nvSpPr>
              <p:cNvPr id="5" name="Freeform 86"/>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sp>
            <p:nvSpPr>
              <p:cNvPr id="6" name="Freeform 87"/>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moveTo>
                      <a:pt x="0" y="0"/>
                    </a:move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sp>
            <p:nvSpPr>
              <p:cNvPr id="7" name="Freeform 88"/>
              <p:cNvSpPr>
                <a:spLocks noEditPoints="1"/>
              </p:cNvSpPr>
              <p:nvPr/>
            </p:nvSpPr>
            <p:spPr bwMode="auto">
              <a:xfrm>
                <a:off x="3286" y="1675"/>
                <a:ext cx="1094" cy="965"/>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grpSp>
        <p:sp>
          <p:nvSpPr>
            <p:cNvPr id="8" name="Freeform 88"/>
            <p:cNvSpPr>
              <a:spLocks noEditPoints="1"/>
            </p:cNvSpPr>
            <p:nvPr/>
          </p:nvSpPr>
          <p:spPr bwMode="auto">
            <a:xfrm>
              <a:off x="1646032" y="2688184"/>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3000"/>
              </a:schemeClr>
            </a:solidFill>
            <a:ln>
              <a:noFill/>
            </a:ln>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sp>
          <p:nvSpPr>
            <p:cNvPr id="9" name="Freeform 88"/>
            <p:cNvSpPr>
              <a:spLocks noEditPoints="1"/>
            </p:cNvSpPr>
            <p:nvPr/>
          </p:nvSpPr>
          <p:spPr bwMode="auto">
            <a:xfrm>
              <a:off x="3264300" y="-77012"/>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6000"/>
              </a:schemeClr>
            </a:solidFill>
            <a:ln>
              <a:noFill/>
            </a:ln>
          </p:spPr>
          <p:txBody>
            <a:bodyPr vert="horz" wrap="square" lIns="91428" tIns="45714" rIns="91428" bIns="45714" numCol="1" anchor="t" anchorCtr="0" compatLnSpc="1">
              <a:prstTxWarp prst="textNoShape">
                <a:avLst/>
              </a:prstTxWarp>
            </a:bodyPr>
            <a:lstStyle/>
            <a:p>
              <a:pPr defTabSz="228554"/>
              <a:endParaRPr lang="en-US" dirty="0">
                <a:solidFill>
                  <a:srgbClr val="656D78"/>
                </a:solidFill>
                <a:latin typeface="Calibri" panose="020F0502020204030204"/>
              </a:endParaRPr>
            </a:p>
          </p:txBody>
        </p:sp>
      </p:grpSp>
      <p:sp>
        <p:nvSpPr>
          <p:cNvPr id="10" name="TextBox 9"/>
          <p:cNvSpPr txBox="1"/>
          <p:nvPr/>
        </p:nvSpPr>
        <p:spPr>
          <a:xfrm>
            <a:off x="3045325" y="2622044"/>
            <a:ext cx="6101350" cy="1115562"/>
          </a:xfrm>
          <a:prstGeom prst="rect">
            <a:avLst/>
          </a:prstGeom>
          <a:noFill/>
        </p:spPr>
        <p:txBody>
          <a:bodyPr wrap="none" rtlCol="0">
            <a:spAutoFit/>
          </a:bodyPr>
          <a:lstStyle/>
          <a:p>
            <a:pPr marL="228554" lvl="1" algn="ctr" defTabSz="228554"/>
            <a:r>
              <a:rPr lang="en-GB" sz="6649" b="1" dirty="0">
                <a:solidFill>
                  <a:srgbClr val="FFFFFF"/>
                </a:solidFill>
                <a:latin typeface="Source Sans Pro Black" panose="020B0503030403020204" pitchFamily="34" charset="0"/>
                <a:ea typeface="Source Sans Pro Black" panose="020B0503030403020204" pitchFamily="34" charset="0"/>
              </a:rPr>
              <a:t>DIGITAL PIANO</a:t>
            </a:r>
            <a:endParaRPr lang="en-US" sz="6649" b="1" kern="0" dirty="0">
              <a:solidFill>
                <a:srgbClr val="FFFFFF"/>
              </a:solidFill>
              <a:latin typeface="Source Sans Pro Black" panose="020B0503030403020204" pitchFamily="34" charset="0"/>
              <a:ea typeface="Source Sans Pro Black" panose="020B0503030403020204" pitchFamily="34" charset="0"/>
            </a:endParaRPr>
          </a:p>
        </p:txBody>
      </p:sp>
      <p:sp>
        <p:nvSpPr>
          <p:cNvPr id="18" name="TextBox 17"/>
          <p:cNvSpPr txBox="1"/>
          <p:nvPr/>
        </p:nvSpPr>
        <p:spPr>
          <a:xfrm>
            <a:off x="4757332" y="3909498"/>
            <a:ext cx="2677336" cy="276999"/>
          </a:xfrm>
          <a:prstGeom prst="rect">
            <a:avLst/>
          </a:prstGeom>
          <a:noFill/>
        </p:spPr>
        <p:txBody>
          <a:bodyPr wrap="none" rtlCol="0">
            <a:spAutoFit/>
          </a:bodyPr>
          <a:lstStyle/>
          <a:p>
            <a:pPr algn="ctr" defTabSz="228554"/>
            <a:r>
              <a:rPr lang="en-US" sz="1200" dirty="0">
                <a:solidFill>
                  <a:srgbClr val="FFFFFF"/>
                </a:solidFill>
                <a:latin typeface="Source Sans Pro Light" panose="020B0403030403020204" pitchFamily="34" charset="0"/>
                <a:ea typeface="Roboto Light" panose="02000000000000000000" pitchFamily="2" charset="0"/>
                <a:cs typeface="Roboto Light" panose="02000000000000000000" pitchFamily="2" charset="0"/>
              </a:rPr>
              <a:t>UNIVERSITATEA TEHNIC</a:t>
            </a:r>
            <a:r>
              <a:rPr lang="ro-RO" sz="1200" dirty="0">
                <a:solidFill>
                  <a:srgbClr val="FFFFFF"/>
                </a:solidFill>
                <a:latin typeface="Source Sans Pro Light" panose="020B0403030403020204" pitchFamily="34" charset="0"/>
                <a:ea typeface="Roboto Light" panose="02000000000000000000" pitchFamily="2" charset="0"/>
                <a:cs typeface="Roboto Light" panose="02000000000000000000" pitchFamily="2" charset="0"/>
              </a:rPr>
              <a:t>Ă CLUJ NAPOCA</a:t>
            </a:r>
            <a:endParaRPr lang="en-US" sz="1200" dirty="0">
              <a:solidFill>
                <a:srgbClr val="FFFFFF"/>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19" name="TextBox 18"/>
          <p:cNvSpPr txBox="1"/>
          <p:nvPr/>
        </p:nvSpPr>
        <p:spPr>
          <a:xfrm>
            <a:off x="2588944" y="2131882"/>
            <a:ext cx="7014145" cy="313932"/>
          </a:xfrm>
          <a:prstGeom prst="rect">
            <a:avLst/>
          </a:prstGeom>
          <a:noFill/>
        </p:spPr>
        <p:txBody>
          <a:bodyPr wrap="square" rtlCol="0">
            <a:spAutoFit/>
          </a:bodyPr>
          <a:lstStyle/>
          <a:p>
            <a:pPr algn="ctr" defTabSz="228554">
              <a:lnSpc>
                <a:spcPct val="90000"/>
              </a:lnSpc>
            </a:pPr>
            <a:r>
              <a:rPr lang="en-US" sz="1600" dirty="0">
                <a:solidFill>
                  <a:srgbClr val="FFFFFF"/>
                </a:solidFill>
                <a:latin typeface="Source Sans Pro" panose="020B0503030403020204" pitchFamily="34" charset="0"/>
                <a:ea typeface="Roboto" panose="02000000000000000000" pitchFamily="2" charset="0"/>
                <a:cs typeface="Roboto" panose="02000000000000000000" pitchFamily="2" charset="0"/>
                <a:sym typeface="Open Sans" charset="0"/>
              </a:rPr>
              <a:t>Electronic measurements and sensors</a:t>
            </a:r>
            <a:endParaRPr lang="en-US" sz="1600" dirty="0">
              <a:solidFill>
                <a:srgbClr val="FFFFFF"/>
              </a:solidFill>
              <a:latin typeface="Source Sans Pro" panose="020B0503030403020204" pitchFamily="34" charset="0"/>
              <a:ea typeface="Roboto" panose="02000000000000000000" pitchFamily="2" charset="0"/>
              <a:cs typeface="Roboto" panose="02000000000000000000" pitchFamily="2" charset="0"/>
            </a:endParaRPr>
          </a:p>
        </p:txBody>
      </p:sp>
      <p:sp>
        <p:nvSpPr>
          <p:cNvPr id="30" name="Shape 2907"/>
          <p:cNvSpPr/>
          <p:nvPr/>
        </p:nvSpPr>
        <p:spPr>
          <a:xfrm>
            <a:off x="5882074" y="5208577"/>
            <a:ext cx="427884" cy="427884"/>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bg1"/>
          </a:solidFill>
          <a:ln w="12700">
            <a:miter lim="400000"/>
          </a:ln>
        </p:spPr>
        <p:txBody>
          <a:bodyPr lIns="19043" tIns="19043" rIns="19043" bIns="19043" anchor="ctr"/>
          <a:lstStyle/>
          <a:p>
            <a:pPr defTabSz="22848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Tree>
    <p:extLst>
      <p:ext uri="{BB962C8B-B14F-4D97-AF65-F5344CB8AC3E}">
        <p14:creationId xmlns:p14="http://schemas.microsoft.com/office/powerpoint/2010/main" val="26974473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1050"/>
                            </p:stCondLst>
                            <p:childTnLst>
                              <p:par>
                                <p:cTn id="13" presetID="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BEBCAC-8B84-D1C5-3C8B-7846C2904AB9}"/>
              </a:ext>
            </a:extLst>
          </p:cNvPr>
          <p:cNvGrpSpPr/>
          <p:nvPr/>
        </p:nvGrpSpPr>
        <p:grpSpPr>
          <a:xfrm>
            <a:off x="661590" y="2075292"/>
            <a:ext cx="567420" cy="567420"/>
            <a:chOff x="1460006" y="1642203"/>
            <a:chExt cx="479425" cy="479425"/>
          </a:xfrm>
        </p:grpSpPr>
        <p:sp>
          <p:nvSpPr>
            <p:cNvPr id="3" name="Oval 8">
              <a:extLst>
                <a:ext uri="{FF2B5EF4-FFF2-40B4-BE49-F238E27FC236}">
                  <a16:creationId xmlns:a16="http://schemas.microsoft.com/office/drawing/2014/main" id="{829BC5ED-9428-C1D1-D7C3-79280A68644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4" name="Freeform 9">
              <a:extLst>
                <a:ext uri="{FF2B5EF4-FFF2-40B4-BE49-F238E27FC236}">
                  <a16:creationId xmlns:a16="http://schemas.microsoft.com/office/drawing/2014/main" id="{881B8C36-4E82-207B-4AD6-836682846B4A}"/>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5" name="Rectangle 4">
            <a:extLst>
              <a:ext uri="{FF2B5EF4-FFF2-40B4-BE49-F238E27FC236}">
                <a16:creationId xmlns:a16="http://schemas.microsoft.com/office/drawing/2014/main" id="{C9478122-2C24-5642-140D-4CC71FF6B7DF}"/>
              </a:ext>
            </a:extLst>
          </p:cNvPr>
          <p:cNvSpPr/>
          <p:nvPr/>
        </p:nvSpPr>
        <p:spPr>
          <a:xfrm>
            <a:off x="1364364" y="2112234"/>
            <a:ext cx="2244012"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3.3. Adding the LCD</a:t>
            </a:r>
          </a:p>
        </p:txBody>
      </p:sp>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3. Workflow</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7" name="Rectangle 6">
            <a:extLst>
              <a:ext uri="{FF2B5EF4-FFF2-40B4-BE49-F238E27FC236}">
                <a16:creationId xmlns:a16="http://schemas.microsoft.com/office/drawing/2014/main" id="{BEBB387B-91CB-62A1-DF01-A2B47AD84105}"/>
              </a:ext>
            </a:extLst>
          </p:cNvPr>
          <p:cNvSpPr/>
          <p:nvPr/>
        </p:nvSpPr>
        <p:spPr>
          <a:xfrm>
            <a:off x="661590" y="1194875"/>
            <a:ext cx="2574744"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taken step.</a:t>
            </a:r>
          </a:p>
        </p:txBody>
      </p:sp>
      <p:grpSp>
        <p:nvGrpSpPr>
          <p:cNvPr id="10" name="Group 9">
            <a:extLst>
              <a:ext uri="{FF2B5EF4-FFF2-40B4-BE49-F238E27FC236}">
                <a16:creationId xmlns:a16="http://schemas.microsoft.com/office/drawing/2014/main" id="{7B30844A-35D6-7B8D-2877-EE87C91271A8}"/>
              </a:ext>
            </a:extLst>
          </p:cNvPr>
          <p:cNvGrpSpPr/>
          <p:nvPr/>
        </p:nvGrpSpPr>
        <p:grpSpPr>
          <a:xfrm>
            <a:off x="6357540" y="2075292"/>
            <a:ext cx="567420" cy="567420"/>
            <a:chOff x="1460006" y="1642203"/>
            <a:chExt cx="479425" cy="479425"/>
          </a:xfrm>
        </p:grpSpPr>
        <p:sp>
          <p:nvSpPr>
            <p:cNvPr id="11" name="Oval 8">
              <a:extLst>
                <a:ext uri="{FF2B5EF4-FFF2-40B4-BE49-F238E27FC236}">
                  <a16:creationId xmlns:a16="http://schemas.microsoft.com/office/drawing/2014/main" id="{8632F1E1-69C7-503F-C8B8-19D470ACFBF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12" name="Freeform 9">
              <a:extLst>
                <a:ext uri="{FF2B5EF4-FFF2-40B4-BE49-F238E27FC236}">
                  <a16:creationId xmlns:a16="http://schemas.microsoft.com/office/drawing/2014/main" id="{093B147F-984A-DA3C-098E-B596F1791921}"/>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13" name="Rectangle 12">
            <a:extLst>
              <a:ext uri="{FF2B5EF4-FFF2-40B4-BE49-F238E27FC236}">
                <a16:creationId xmlns:a16="http://schemas.microsoft.com/office/drawing/2014/main" id="{EE900A7E-D288-A942-0FF0-ED195A76B400}"/>
              </a:ext>
            </a:extLst>
          </p:cNvPr>
          <p:cNvSpPr/>
          <p:nvPr/>
        </p:nvSpPr>
        <p:spPr>
          <a:xfrm>
            <a:off x="7060314" y="2075292"/>
            <a:ext cx="4117730"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3.4. Implementing the Potentiometer</a:t>
            </a:r>
          </a:p>
        </p:txBody>
      </p:sp>
      <p:pic>
        <p:nvPicPr>
          <p:cNvPr id="14" name="Picture 13">
            <a:extLst>
              <a:ext uri="{FF2B5EF4-FFF2-40B4-BE49-F238E27FC236}">
                <a16:creationId xmlns:a16="http://schemas.microsoft.com/office/drawing/2014/main" id="{E1825C0A-077E-D87C-8F02-CE9E15AEF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52" y="3166961"/>
            <a:ext cx="4127463" cy="3095597"/>
          </a:xfrm>
          <a:prstGeom prst="rect">
            <a:avLst/>
          </a:prstGeom>
        </p:spPr>
      </p:pic>
      <p:pic>
        <p:nvPicPr>
          <p:cNvPr id="17" name="Picture 16">
            <a:extLst>
              <a:ext uri="{FF2B5EF4-FFF2-40B4-BE49-F238E27FC236}">
                <a16:creationId xmlns:a16="http://schemas.microsoft.com/office/drawing/2014/main" id="{2386C26E-EF7C-0520-75F5-A2466FB6C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225" y="3109784"/>
            <a:ext cx="4154840" cy="3116130"/>
          </a:xfrm>
          <a:prstGeom prst="rect">
            <a:avLst/>
          </a:prstGeom>
        </p:spPr>
      </p:pic>
    </p:spTree>
    <p:extLst>
      <p:ext uri="{BB962C8B-B14F-4D97-AF65-F5344CB8AC3E}">
        <p14:creationId xmlns:p14="http://schemas.microsoft.com/office/powerpoint/2010/main" val="3903421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BEBCAC-8B84-D1C5-3C8B-7846C2904AB9}"/>
              </a:ext>
            </a:extLst>
          </p:cNvPr>
          <p:cNvGrpSpPr/>
          <p:nvPr/>
        </p:nvGrpSpPr>
        <p:grpSpPr>
          <a:xfrm>
            <a:off x="661590" y="2075292"/>
            <a:ext cx="567420" cy="567420"/>
            <a:chOff x="1460006" y="1642203"/>
            <a:chExt cx="479425" cy="479425"/>
          </a:xfrm>
        </p:grpSpPr>
        <p:sp>
          <p:nvSpPr>
            <p:cNvPr id="3" name="Oval 8">
              <a:extLst>
                <a:ext uri="{FF2B5EF4-FFF2-40B4-BE49-F238E27FC236}">
                  <a16:creationId xmlns:a16="http://schemas.microsoft.com/office/drawing/2014/main" id="{829BC5ED-9428-C1D1-D7C3-79280A68644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4" name="Freeform 9">
              <a:extLst>
                <a:ext uri="{FF2B5EF4-FFF2-40B4-BE49-F238E27FC236}">
                  <a16:creationId xmlns:a16="http://schemas.microsoft.com/office/drawing/2014/main" id="{881B8C36-4E82-207B-4AD6-836682846B4A}"/>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5" name="Rectangle 4">
            <a:extLst>
              <a:ext uri="{FF2B5EF4-FFF2-40B4-BE49-F238E27FC236}">
                <a16:creationId xmlns:a16="http://schemas.microsoft.com/office/drawing/2014/main" id="{C9478122-2C24-5642-140D-4CC71FF6B7DF}"/>
              </a:ext>
            </a:extLst>
          </p:cNvPr>
          <p:cNvSpPr/>
          <p:nvPr/>
        </p:nvSpPr>
        <p:spPr>
          <a:xfrm>
            <a:off x="1364364" y="2112234"/>
            <a:ext cx="3482043" cy="459228"/>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3.5. Adding the measuring board</a:t>
            </a:r>
          </a:p>
        </p:txBody>
      </p:sp>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3. Workflow</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7" name="Rectangle 6">
            <a:extLst>
              <a:ext uri="{FF2B5EF4-FFF2-40B4-BE49-F238E27FC236}">
                <a16:creationId xmlns:a16="http://schemas.microsoft.com/office/drawing/2014/main" id="{BEBB387B-91CB-62A1-DF01-A2B47AD84105}"/>
              </a:ext>
            </a:extLst>
          </p:cNvPr>
          <p:cNvSpPr/>
          <p:nvPr/>
        </p:nvSpPr>
        <p:spPr>
          <a:xfrm>
            <a:off x="661590" y="1194875"/>
            <a:ext cx="2574744"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taken step.</a:t>
            </a:r>
          </a:p>
        </p:txBody>
      </p:sp>
      <p:grpSp>
        <p:nvGrpSpPr>
          <p:cNvPr id="10" name="Group 9">
            <a:extLst>
              <a:ext uri="{FF2B5EF4-FFF2-40B4-BE49-F238E27FC236}">
                <a16:creationId xmlns:a16="http://schemas.microsoft.com/office/drawing/2014/main" id="{7B30844A-35D6-7B8D-2877-EE87C91271A8}"/>
              </a:ext>
            </a:extLst>
          </p:cNvPr>
          <p:cNvGrpSpPr/>
          <p:nvPr/>
        </p:nvGrpSpPr>
        <p:grpSpPr>
          <a:xfrm>
            <a:off x="6357540" y="2075292"/>
            <a:ext cx="567420" cy="567420"/>
            <a:chOff x="1460006" y="1642203"/>
            <a:chExt cx="479425" cy="479425"/>
          </a:xfrm>
        </p:grpSpPr>
        <p:sp>
          <p:nvSpPr>
            <p:cNvPr id="11" name="Oval 8">
              <a:extLst>
                <a:ext uri="{FF2B5EF4-FFF2-40B4-BE49-F238E27FC236}">
                  <a16:creationId xmlns:a16="http://schemas.microsoft.com/office/drawing/2014/main" id="{8632F1E1-69C7-503F-C8B8-19D470ACFBF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12" name="Freeform 9">
              <a:extLst>
                <a:ext uri="{FF2B5EF4-FFF2-40B4-BE49-F238E27FC236}">
                  <a16:creationId xmlns:a16="http://schemas.microsoft.com/office/drawing/2014/main" id="{093B147F-984A-DA3C-098E-B596F1791921}"/>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13" name="Rectangle 12">
            <a:extLst>
              <a:ext uri="{FF2B5EF4-FFF2-40B4-BE49-F238E27FC236}">
                <a16:creationId xmlns:a16="http://schemas.microsoft.com/office/drawing/2014/main" id="{EE900A7E-D288-A942-0FF0-ED195A76B400}"/>
              </a:ext>
            </a:extLst>
          </p:cNvPr>
          <p:cNvSpPr/>
          <p:nvPr/>
        </p:nvSpPr>
        <p:spPr>
          <a:xfrm>
            <a:off x="7060314" y="2075292"/>
            <a:ext cx="2021707"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3.6. Final product</a:t>
            </a:r>
          </a:p>
        </p:txBody>
      </p:sp>
      <p:pic>
        <p:nvPicPr>
          <p:cNvPr id="9" name="Picture 8">
            <a:extLst>
              <a:ext uri="{FF2B5EF4-FFF2-40B4-BE49-F238E27FC236}">
                <a16:creationId xmlns:a16="http://schemas.microsoft.com/office/drawing/2014/main" id="{45C5D874-BA59-1ADD-C9B4-07FA13B8CD7C}"/>
              </a:ext>
            </a:extLst>
          </p:cNvPr>
          <p:cNvPicPr>
            <a:picLocks noChangeAspect="1"/>
          </p:cNvPicPr>
          <p:nvPr/>
        </p:nvPicPr>
        <p:blipFill rotWithShape="1">
          <a:blip r:embed="rId2">
            <a:extLst>
              <a:ext uri="{28A0092B-C50C-407E-A947-70E740481C1C}">
                <a14:useLocalDpi xmlns:a14="http://schemas.microsoft.com/office/drawing/2010/main" val="0"/>
              </a:ext>
            </a:extLst>
          </a:blip>
          <a:srcRect l="16824" r="16196"/>
          <a:stretch/>
        </p:blipFill>
        <p:spPr>
          <a:xfrm rot="16200000">
            <a:off x="1883060" y="1961501"/>
            <a:ext cx="2466076" cy="4909016"/>
          </a:xfrm>
          <a:prstGeom prst="rect">
            <a:avLst/>
          </a:prstGeom>
        </p:spPr>
      </p:pic>
      <p:pic>
        <p:nvPicPr>
          <p:cNvPr id="14" name="Picture 13">
            <a:extLst>
              <a:ext uri="{FF2B5EF4-FFF2-40B4-BE49-F238E27FC236}">
                <a16:creationId xmlns:a16="http://schemas.microsoft.com/office/drawing/2014/main" id="{3A289BDA-D6A1-6BA0-E64D-B66AF3286447}"/>
              </a:ext>
            </a:extLst>
          </p:cNvPr>
          <p:cNvPicPr>
            <a:picLocks noChangeAspect="1"/>
          </p:cNvPicPr>
          <p:nvPr/>
        </p:nvPicPr>
        <p:blipFill rotWithShape="1">
          <a:blip r:embed="rId3">
            <a:extLst>
              <a:ext uri="{28A0092B-C50C-407E-A947-70E740481C1C}">
                <a14:useLocalDpi xmlns:a14="http://schemas.microsoft.com/office/drawing/2010/main" val="0"/>
              </a:ext>
            </a:extLst>
          </a:blip>
          <a:srcRect t="8811" b="12727"/>
          <a:stretch/>
        </p:blipFill>
        <p:spPr>
          <a:xfrm>
            <a:off x="6206837" y="2964906"/>
            <a:ext cx="4859033" cy="2859343"/>
          </a:xfrm>
          <a:prstGeom prst="rect">
            <a:avLst/>
          </a:prstGeom>
        </p:spPr>
      </p:pic>
    </p:spTree>
    <p:extLst>
      <p:ext uri="{BB962C8B-B14F-4D97-AF65-F5344CB8AC3E}">
        <p14:creationId xmlns:p14="http://schemas.microsoft.com/office/powerpoint/2010/main" val="7285619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3.7. Chunks of code</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pic>
        <p:nvPicPr>
          <p:cNvPr id="9" name="Picture 8">
            <a:extLst>
              <a:ext uri="{FF2B5EF4-FFF2-40B4-BE49-F238E27FC236}">
                <a16:creationId xmlns:a16="http://schemas.microsoft.com/office/drawing/2014/main" id="{D616C033-B588-5CE8-ED30-CF7D26C87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851" y="285750"/>
            <a:ext cx="4170363" cy="2366963"/>
          </a:xfrm>
          <a:prstGeom prst="rect">
            <a:avLst/>
          </a:prstGeom>
        </p:spPr>
      </p:pic>
      <p:pic>
        <p:nvPicPr>
          <p:cNvPr id="15" name="Picture 14">
            <a:extLst>
              <a:ext uri="{FF2B5EF4-FFF2-40B4-BE49-F238E27FC236}">
                <a16:creationId xmlns:a16="http://schemas.microsoft.com/office/drawing/2014/main" id="{A38D5103-D84D-9B55-4873-218A3675C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91" y="1548652"/>
            <a:ext cx="4815284" cy="4705055"/>
          </a:xfrm>
          <a:prstGeom prst="rect">
            <a:avLst/>
          </a:prstGeom>
        </p:spPr>
      </p:pic>
      <p:pic>
        <p:nvPicPr>
          <p:cNvPr id="17" name="Picture 16">
            <a:extLst>
              <a:ext uri="{FF2B5EF4-FFF2-40B4-BE49-F238E27FC236}">
                <a16:creationId xmlns:a16="http://schemas.microsoft.com/office/drawing/2014/main" id="{F334F9D1-3AED-490A-EFE3-AFA3E4633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3137" y="2990850"/>
            <a:ext cx="4245789" cy="3390900"/>
          </a:xfrm>
          <a:prstGeom prst="rect">
            <a:avLst/>
          </a:prstGeom>
        </p:spPr>
      </p:pic>
    </p:spTree>
    <p:extLst>
      <p:ext uri="{BB962C8B-B14F-4D97-AF65-F5344CB8AC3E}">
        <p14:creationId xmlns:p14="http://schemas.microsoft.com/office/powerpoint/2010/main" val="12144454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4. Final opinions</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2" name="TextBox 1">
            <a:extLst>
              <a:ext uri="{FF2B5EF4-FFF2-40B4-BE49-F238E27FC236}">
                <a16:creationId xmlns:a16="http://schemas.microsoft.com/office/drawing/2014/main" id="{695A6D36-0720-BD5A-D6E8-4C76B2A2C964}"/>
              </a:ext>
            </a:extLst>
          </p:cNvPr>
          <p:cNvSpPr txBox="1"/>
          <p:nvPr/>
        </p:nvSpPr>
        <p:spPr>
          <a:xfrm>
            <a:off x="661591" y="1443405"/>
            <a:ext cx="7552884"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4.1. Impressions </a:t>
            </a:r>
            <a:endParaRPr lang="en-RS" sz="3200" dirty="0">
              <a:solidFill>
                <a:schemeClr val="tx2"/>
              </a:solidFill>
              <a:latin typeface="Roboto" panose="02000000000000000000" pitchFamily="2" charset="0"/>
              <a:ea typeface="Roboto" panose="02000000000000000000" pitchFamily="2" charset="0"/>
            </a:endParaRPr>
          </a:p>
        </p:txBody>
      </p:sp>
      <p:sp>
        <p:nvSpPr>
          <p:cNvPr id="3" name="Text Placeholder 32">
            <a:extLst>
              <a:ext uri="{FF2B5EF4-FFF2-40B4-BE49-F238E27FC236}">
                <a16:creationId xmlns:a16="http://schemas.microsoft.com/office/drawing/2014/main" id="{0AA7554E-48C0-B6C2-86A0-0514ACFAC268}"/>
              </a:ext>
            </a:extLst>
          </p:cNvPr>
          <p:cNvSpPr txBox="1">
            <a:spLocks/>
          </p:cNvSpPr>
          <p:nvPr/>
        </p:nvSpPr>
        <p:spPr>
          <a:xfrm>
            <a:off x="747648" y="2195937"/>
            <a:ext cx="8282052" cy="150055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This project represented a unique opportunity to learn more about sensors and actuators, all while mastering using an Arduino board. We had to make a lot of research, but in the end the teamwork made the dream work and we ended up with an interesting digital piano.</a:t>
            </a:r>
          </a:p>
        </p:txBody>
      </p:sp>
      <p:sp>
        <p:nvSpPr>
          <p:cNvPr id="4" name="TextBox 3">
            <a:extLst>
              <a:ext uri="{FF2B5EF4-FFF2-40B4-BE49-F238E27FC236}">
                <a16:creationId xmlns:a16="http://schemas.microsoft.com/office/drawing/2014/main" id="{B1A83352-7F57-7163-9C76-47080C6E3759}"/>
              </a:ext>
            </a:extLst>
          </p:cNvPr>
          <p:cNvSpPr txBox="1"/>
          <p:nvPr/>
        </p:nvSpPr>
        <p:spPr>
          <a:xfrm>
            <a:off x="747648" y="3696489"/>
            <a:ext cx="7552884"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4.2. Further updates </a:t>
            </a:r>
            <a:endParaRPr lang="en-RS" sz="3200" dirty="0">
              <a:solidFill>
                <a:schemeClr val="tx2"/>
              </a:solidFill>
              <a:latin typeface="Roboto" panose="02000000000000000000" pitchFamily="2" charset="0"/>
              <a:ea typeface="Roboto" panose="02000000000000000000" pitchFamily="2" charset="0"/>
            </a:endParaRPr>
          </a:p>
        </p:txBody>
      </p:sp>
      <p:sp>
        <p:nvSpPr>
          <p:cNvPr id="5" name="Text Placeholder 32">
            <a:extLst>
              <a:ext uri="{FF2B5EF4-FFF2-40B4-BE49-F238E27FC236}">
                <a16:creationId xmlns:a16="http://schemas.microsoft.com/office/drawing/2014/main" id="{F484CE95-17F3-111F-7028-59A3E4130F87}"/>
              </a:ext>
            </a:extLst>
          </p:cNvPr>
          <p:cNvSpPr txBox="1">
            <a:spLocks/>
          </p:cNvSpPr>
          <p:nvPr/>
        </p:nvSpPr>
        <p:spPr>
          <a:xfrm>
            <a:off x="788097" y="4446765"/>
            <a:ext cx="8282052" cy="150055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As for further updates, we could vary the notes, maybe make some switches to change octaves, or display different things on the LCD.</a:t>
            </a:r>
          </a:p>
        </p:txBody>
      </p:sp>
    </p:spTree>
    <p:extLst>
      <p:ext uri="{BB962C8B-B14F-4D97-AF65-F5344CB8AC3E}">
        <p14:creationId xmlns:p14="http://schemas.microsoft.com/office/powerpoint/2010/main" val="31141167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1F810-D55A-44D5-C4A0-ECDDF72754C0}"/>
              </a:ext>
            </a:extLst>
          </p:cNvPr>
          <p:cNvSpPr txBox="1"/>
          <p:nvPr/>
        </p:nvSpPr>
        <p:spPr>
          <a:xfrm>
            <a:off x="3731220" y="1051968"/>
            <a:ext cx="4729560" cy="830997"/>
          </a:xfrm>
          <a:prstGeom prst="rect">
            <a:avLst/>
          </a:prstGeom>
          <a:noFill/>
        </p:spPr>
        <p:txBody>
          <a:bodyPr wrap="square" rtlCol="0">
            <a:spAutoFit/>
          </a:bodyPr>
          <a:lstStyle/>
          <a:p>
            <a:pPr algn="ctr" defTabSz="228554"/>
            <a:r>
              <a:rPr lang="en-GB" sz="4800"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Thank you!</a:t>
            </a:r>
            <a:endParaRPr lang="en-US" sz="4800"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3" name="TextBox 2">
            <a:extLst>
              <a:ext uri="{FF2B5EF4-FFF2-40B4-BE49-F238E27FC236}">
                <a16:creationId xmlns:a16="http://schemas.microsoft.com/office/drawing/2014/main" id="{7EE84FA8-AFC4-D1B0-BFEF-C0216D25C37E}"/>
              </a:ext>
            </a:extLst>
          </p:cNvPr>
          <p:cNvSpPr txBox="1"/>
          <p:nvPr/>
        </p:nvSpPr>
        <p:spPr>
          <a:xfrm>
            <a:off x="8233965" y="2944794"/>
            <a:ext cx="3357960" cy="584775"/>
          </a:xfrm>
          <a:prstGeom prst="rect">
            <a:avLst/>
          </a:prstGeom>
          <a:noFill/>
        </p:spPr>
        <p:txBody>
          <a:bodyPr wrap="square" rtlCol="0">
            <a:spAutoFit/>
          </a:bodyPr>
          <a:lstStyle/>
          <a:p>
            <a:pPr defTabSz="228554"/>
            <a:r>
              <a:rPr lang="en-GB" sz="3200"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Participants:</a:t>
            </a:r>
            <a:endParaRPr lang="en-US" sz="3200"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 name="TextBox 3">
            <a:extLst>
              <a:ext uri="{FF2B5EF4-FFF2-40B4-BE49-F238E27FC236}">
                <a16:creationId xmlns:a16="http://schemas.microsoft.com/office/drawing/2014/main" id="{F219ADF0-B4E3-FE5B-23BA-C47B1645BEB0}"/>
              </a:ext>
            </a:extLst>
          </p:cNvPr>
          <p:cNvSpPr txBox="1"/>
          <p:nvPr/>
        </p:nvSpPr>
        <p:spPr>
          <a:xfrm>
            <a:off x="8329215" y="3737549"/>
            <a:ext cx="2786460" cy="1061829"/>
          </a:xfrm>
          <a:prstGeom prst="rect">
            <a:avLst/>
          </a:prstGeom>
          <a:noFill/>
        </p:spPr>
        <p:txBody>
          <a:bodyPr wrap="square" rtlCol="0">
            <a:spAutoFit/>
          </a:bodyPr>
          <a:lstStyle/>
          <a:p>
            <a:pPr defTabSz="228554"/>
            <a:r>
              <a:rPr lang="en-GB"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CTI Group 30425:</a:t>
            </a:r>
          </a:p>
          <a:p>
            <a:pPr marL="285750" indent="-285750" defTabSz="228554">
              <a:buFont typeface="Arial" panose="020B0604020202020204" pitchFamily="34" charset="0"/>
              <a:buChar char="•"/>
            </a:pPr>
            <a:r>
              <a:rPr lang="en-GB" sz="1500" dirty="0" err="1">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Mure</a:t>
            </a:r>
            <a:r>
              <a:rPr lang="ro-RO"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șan Andrei Ioan</a:t>
            </a:r>
          </a:p>
          <a:p>
            <a:pPr marL="285750" indent="-285750" defTabSz="228554">
              <a:buFont typeface="Arial" panose="020B0604020202020204" pitchFamily="34" charset="0"/>
              <a:buChar char="•"/>
            </a:pPr>
            <a:r>
              <a:rPr lang="ro-RO"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Crăciunaș Victor</a:t>
            </a:r>
          </a:p>
          <a:p>
            <a:pPr marL="285750" indent="-285750" defTabSz="228554">
              <a:buFont typeface="Arial" panose="020B0604020202020204" pitchFamily="34" charset="0"/>
              <a:buChar char="•"/>
            </a:pPr>
            <a:r>
              <a:rPr lang="ro-RO"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Neghină Vlad Ioan</a:t>
            </a:r>
            <a:endParaRPr lang="en-US"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endParaRPr>
          </a:p>
        </p:txBody>
      </p:sp>
      <p:sp>
        <p:nvSpPr>
          <p:cNvPr id="5" name="TextBox 4">
            <a:extLst>
              <a:ext uri="{FF2B5EF4-FFF2-40B4-BE49-F238E27FC236}">
                <a16:creationId xmlns:a16="http://schemas.microsoft.com/office/drawing/2014/main" id="{FC7396AC-1213-74BD-7949-38BB9D60090C}"/>
              </a:ext>
            </a:extLst>
          </p:cNvPr>
          <p:cNvSpPr txBox="1"/>
          <p:nvPr/>
        </p:nvSpPr>
        <p:spPr>
          <a:xfrm>
            <a:off x="8329215" y="5030157"/>
            <a:ext cx="2786460" cy="600164"/>
          </a:xfrm>
          <a:prstGeom prst="rect">
            <a:avLst/>
          </a:prstGeom>
          <a:noFill/>
        </p:spPr>
        <p:txBody>
          <a:bodyPr wrap="square" rtlCol="0">
            <a:spAutoFit/>
          </a:bodyPr>
          <a:lstStyle/>
          <a:p>
            <a:pPr defTabSz="228554"/>
            <a:r>
              <a:rPr lang="ro-RO"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IS</a:t>
            </a:r>
            <a:r>
              <a:rPr lang="en-GB"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 Group 30</a:t>
            </a:r>
            <a:r>
              <a:rPr lang="ro-RO"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3</a:t>
            </a:r>
            <a:r>
              <a:rPr lang="en-GB"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2</a:t>
            </a:r>
            <a:r>
              <a:rPr lang="ro-RO"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2</a:t>
            </a:r>
            <a:r>
              <a:rPr lang="en-GB"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a:t>
            </a:r>
          </a:p>
          <a:p>
            <a:pPr marL="285750" indent="-285750" defTabSz="228554">
              <a:buFont typeface="Arial" panose="020B0604020202020204" pitchFamily="34" charset="0"/>
              <a:buChar char="•"/>
            </a:pPr>
            <a:r>
              <a:rPr lang="ro-RO"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Vilău Paul Andrei</a:t>
            </a:r>
            <a:endParaRPr lang="en-US"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endParaRPr>
          </a:p>
        </p:txBody>
      </p:sp>
    </p:spTree>
    <p:extLst>
      <p:ext uri="{BB962C8B-B14F-4D97-AF65-F5344CB8AC3E}">
        <p14:creationId xmlns:p14="http://schemas.microsoft.com/office/powerpoint/2010/main" val="17118043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2319559" y="408518"/>
            <a:ext cx="7552883" cy="584647"/>
          </a:xfrm>
          <a:prstGeom prst="rect">
            <a:avLst/>
          </a:prstGeom>
          <a:noFill/>
        </p:spPr>
        <p:txBody>
          <a:bodyPr wrap="square" rtlCol="0">
            <a:spAutoFit/>
          </a:bodyPr>
          <a:lstStyle/>
          <a:p>
            <a:pPr algn="ctr" defTabSz="228554"/>
            <a:r>
              <a:rPr lang="ro-RO"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Summary of the project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4700438" y="939363"/>
            <a:ext cx="2791150" cy="276999"/>
          </a:xfrm>
          <a:prstGeom prst="rect">
            <a:avLst/>
          </a:prstGeom>
        </p:spPr>
        <p:txBody>
          <a:bodyPr wrap="none">
            <a:spAutoFit/>
          </a:bodyPr>
          <a:lstStyle/>
          <a:p>
            <a:pPr algn="ctr" defTabSz="228554"/>
            <a:r>
              <a:rPr lang="ro-RO" sz="1200" dirty="0">
                <a:solidFill>
                  <a:srgbClr val="44546A"/>
                </a:solidFill>
                <a:latin typeface="Source Sans Pro Light" panose="020B0403030403020204" pitchFamily="34" charset="0"/>
              </a:rPr>
              <a:t>What we use, how it works, why it works…</a:t>
            </a:r>
            <a:endParaRPr lang="en-US" sz="1200" dirty="0">
              <a:solidFill>
                <a:srgbClr val="44546A"/>
              </a:solidFill>
              <a:latin typeface="Source Sans Pro Light" panose="020B0403030403020204" pitchFamily="34" charset="0"/>
            </a:endParaRPr>
          </a:p>
        </p:txBody>
      </p:sp>
      <p:grpSp>
        <p:nvGrpSpPr>
          <p:cNvPr id="57" name="Group 56">
            <a:extLst>
              <a:ext uri="{FF2B5EF4-FFF2-40B4-BE49-F238E27FC236}">
                <a16:creationId xmlns:a16="http://schemas.microsoft.com/office/drawing/2014/main" id="{2E083211-BDB2-D417-8935-230F04809122}"/>
              </a:ext>
            </a:extLst>
          </p:cNvPr>
          <p:cNvGrpSpPr/>
          <p:nvPr/>
        </p:nvGrpSpPr>
        <p:grpSpPr>
          <a:xfrm>
            <a:off x="6039735" y="2028882"/>
            <a:ext cx="2333344" cy="1098323"/>
            <a:chOff x="3534084" y="3871527"/>
            <a:chExt cx="4667296" cy="2196933"/>
          </a:xfrm>
        </p:grpSpPr>
        <p:grpSp>
          <p:nvGrpSpPr>
            <p:cNvPr id="58" name="Graphic 2">
              <a:extLst>
                <a:ext uri="{FF2B5EF4-FFF2-40B4-BE49-F238E27FC236}">
                  <a16:creationId xmlns:a16="http://schemas.microsoft.com/office/drawing/2014/main" id="{F708D7AF-3E7E-8991-4C46-1AC45CB8E84F}"/>
                </a:ext>
              </a:extLst>
            </p:cNvPr>
            <p:cNvGrpSpPr/>
            <p:nvPr/>
          </p:nvGrpSpPr>
          <p:grpSpPr>
            <a:xfrm>
              <a:off x="3534084" y="3871527"/>
              <a:ext cx="2593563" cy="515425"/>
              <a:chOff x="-450381" y="672758"/>
              <a:chExt cx="1904365" cy="378459"/>
            </a:xfrm>
          </p:grpSpPr>
          <p:sp>
            <p:nvSpPr>
              <p:cNvPr id="62" name="Freeform 61">
                <a:extLst>
                  <a:ext uri="{FF2B5EF4-FFF2-40B4-BE49-F238E27FC236}">
                    <a16:creationId xmlns:a16="http://schemas.microsoft.com/office/drawing/2014/main" id="{BBFDCDDD-6736-0AA0-1F98-64BAB02E8CCD}"/>
                  </a:ext>
                </a:extLst>
              </p:cNvPr>
              <p:cNvSpPr/>
              <p:nvPr/>
            </p:nvSpPr>
            <p:spPr>
              <a:xfrm>
                <a:off x="-450381" y="672758"/>
                <a:ext cx="1904365"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sp>
            <p:nvSpPr>
              <p:cNvPr id="63" name="Freeform 62">
                <a:extLst>
                  <a:ext uri="{FF2B5EF4-FFF2-40B4-BE49-F238E27FC236}">
                    <a16:creationId xmlns:a16="http://schemas.microsoft.com/office/drawing/2014/main" id="{647E1C90-641C-D6CB-7817-2DEBF9ADAD09}"/>
                  </a:ext>
                </a:extLst>
              </p:cNvPr>
              <p:cNvSpPr/>
              <p:nvPr/>
            </p:nvSpPr>
            <p:spPr>
              <a:xfrm>
                <a:off x="-407201" y="716575"/>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grpSp>
        <p:sp>
          <p:nvSpPr>
            <p:cNvPr id="59" name="Text Placeholder 32">
              <a:extLst>
                <a:ext uri="{FF2B5EF4-FFF2-40B4-BE49-F238E27FC236}">
                  <a16:creationId xmlns:a16="http://schemas.microsoft.com/office/drawing/2014/main" id="{E942F801-D853-62E8-4FD8-80D0D0CE45AA}"/>
                </a:ext>
              </a:extLst>
            </p:cNvPr>
            <p:cNvSpPr txBox="1">
              <a:spLocks/>
            </p:cNvSpPr>
            <p:nvPr/>
          </p:nvSpPr>
          <p:spPr>
            <a:xfrm>
              <a:off x="3538475" y="4713179"/>
              <a:ext cx="4662905" cy="13552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sp>
          <p:nvSpPr>
            <p:cNvPr id="61" name="Text Placeholder 33">
              <a:extLst>
                <a:ext uri="{FF2B5EF4-FFF2-40B4-BE49-F238E27FC236}">
                  <a16:creationId xmlns:a16="http://schemas.microsoft.com/office/drawing/2014/main" id="{4252831E-98EB-4E45-87EE-616E141E92E1}"/>
                </a:ext>
              </a:extLst>
            </p:cNvPr>
            <p:cNvSpPr txBox="1">
              <a:spLocks/>
            </p:cNvSpPr>
            <p:nvPr/>
          </p:nvSpPr>
          <p:spPr>
            <a:xfrm>
              <a:off x="3732362" y="3899859"/>
              <a:ext cx="2371807" cy="5739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30000"/>
                </a:lnSpc>
                <a:spcBef>
                  <a:spcPts val="0"/>
                </a:spcBef>
                <a:buNone/>
              </a:pPr>
              <a:r>
                <a:rPr lang="ro-RO"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1.</a:t>
              </a:r>
              <a:r>
                <a:rPr lang="en-GB"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 Components list</a:t>
              </a:r>
              <a:endParaRPr lang="en-AU"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endParaRPr>
            </a:p>
          </p:txBody>
        </p:sp>
      </p:grpSp>
      <p:pic>
        <p:nvPicPr>
          <p:cNvPr id="217" name="Picture 216">
            <a:extLst>
              <a:ext uri="{FF2B5EF4-FFF2-40B4-BE49-F238E27FC236}">
                <a16:creationId xmlns:a16="http://schemas.microsoft.com/office/drawing/2014/main" id="{7EA4C41E-9CD6-7228-1E49-8E278D769C6B}"/>
              </a:ext>
            </a:extLst>
          </p:cNvPr>
          <p:cNvPicPr>
            <a:picLocks noChangeAspect="1"/>
          </p:cNvPicPr>
          <p:nvPr/>
        </p:nvPicPr>
        <p:blipFill>
          <a:blip r:embed="rId2"/>
          <a:stretch>
            <a:fillRect/>
          </a:stretch>
        </p:blipFill>
        <p:spPr>
          <a:xfrm>
            <a:off x="529569" y="1338870"/>
            <a:ext cx="5036127" cy="5036127"/>
          </a:xfrm>
          <a:prstGeom prst="rect">
            <a:avLst/>
          </a:prstGeom>
        </p:spPr>
      </p:pic>
      <p:grpSp>
        <p:nvGrpSpPr>
          <p:cNvPr id="218" name="Group 217">
            <a:extLst>
              <a:ext uri="{FF2B5EF4-FFF2-40B4-BE49-F238E27FC236}">
                <a16:creationId xmlns:a16="http://schemas.microsoft.com/office/drawing/2014/main" id="{3ACE0D28-FF0A-0030-FD4B-E7F8F9E2EF9C}"/>
              </a:ext>
            </a:extLst>
          </p:cNvPr>
          <p:cNvGrpSpPr/>
          <p:nvPr/>
        </p:nvGrpSpPr>
        <p:grpSpPr>
          <a:xfrm>
            <a:off x="8849313" y="2028882"/>
            <a:ext cx="2333344" cy="1098323"/>
            <a:chOff x="3534084" y="3871527"/>
            <a:chExt cx="4667296" cy="2196933"/>
          </a:xfrm>
        </p:grpSpPr>
        <p:grpSp>
          <p:nvGrpSpPr>
            <p:cNvPr id="219" name="Graphic 2">
              <a:extLst>
                <a:ext uri="{FF2B5EF4-FFF2-40B4-BE49-F238E27FC236}">
                  <a16:creationId xmlns:a16="http://schemas.microsoft.com/office/drawing/2014/main" id="{C78FE901-41B5-79E7-3A91-6A54168A9359}"/>
                </a:ext>
              </a:extLst>
            </p:cNvPr>
            <p:cNvGrpSpPr/>
            <p:nvPr/>
          </p:nvGrpSpPr>
          <p:grpSpPr>
            <a:xfrm>
              <a:off x="3534084" y="3871527"/>
              <a:ext cx="2593563" cy="515425"/>
              <a:chOff x="-450381" y="672758"/>
              <a:chExt cx="1904365" cy="378459"/>
            </a:xfrm>
          </p:grpSpPr>
          <p:sp>
            <p:nvSpPr>
              <p:cNvPr id="222" name="Freeform 61">
                <a:extLst>
                  <a:ext uri="{FF2B5EF4-FFF2-40B4-BE49-F238E27FC236}">
                    <a16:creationId xmlns:a16="http://schemas.microsoft.com/office/drawing/2014/main" id="{79FC887D-3C4D-B7D3-7C23-EFD6D30DAD3F}"/>
                  </a:ext>
                </a:extLst>
              </p:cNvPr>
              <p:cNvSpPr/>
              <p:nvPr/>
            </p:nvSpPr>
            <p:spPr>
              <a:xfrm>
                <a:off x="-450381" y="672758"/>
                <a:ext cx="1904365"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sp>
            <p:nvSpPr>
              <p:cNvPr id="223" name="Freeform 62">
                <a:extLst>
                  <a:ext uri="{FF2B5EF4-FFF2-40B4-BE49-F238E27FC236}">
                    <a16:creationId xmlns:a16="http://schemas.microsoft.com/office/drawing/2014/main" id="{5800F5D5-E3AE-B474-4F41-C20AADA80E58}"/>
                  </a:ext>
                </a:extLst>
              </p:cNvPr>
              <p:cNvSpPr/>
              <p:nvPr/>
            </p:nvSpPr>
            <p:spPr>
              <a:xfrm>
                <a:off x="-407201" y="716575"/>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grpSp>
        <p:sp>
          <p:nvSpPr>
            <p:cNvPr id="220" name="Text Placeholder 32">
              <a:extLst>
                <a:ext uri="{FF2B5EF4-FFF2-40B4-BE49-F238E27FC236}">
                  <a16:creationId xmlns:a16="http://schemas.microsoft.com/office/drawing/2014/main" id="{04025D36-F012-F0E0-DCF5-FDC18E92C77C}"/>
                </a:ext>
              </a:extLst>
            </p:cNvPr>
            <p:cNvSpPr txBox="1">
              <a:spLocks/>
            </p:cNvSpPr>
            <p:nvPr/>
          </p:nvSpPr>
          <p:spPr>
            <a:xfrm>
              <a:off x="3538475" y="4713179"/>
              <a:ext cx="4662905" cy="13552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Explanation of functionality and utility.</a:t>
              </a:r>
            </a:p>
          </p:txBody>
        </p:sp>
        <p:sp>
          <p:nvSpPr>
            <p:cNvPr id="221" name="Text Placeholder 33">
              <a:extLst>
                <a:ext uri="{FF2B5EF4-FFF2-40B4-BE49-F238E27FC236}">
                  <a16:creationId xmlns:a16="http://schemas.microsoft.com/office/drawing/2014/main" id="{DC3276B0-A1DC-7D8C-7B11-E930F08B04D0}"/>
                </a:ext>
              </a:extLst>
            </p:cNvPr>
            <p:cNvSpPr txBox="1">
              <a:spLocks/>
            </p:cNvSpPr>
            <p:nvPr/>
          </p:nvSpPr>
          <p:spPr>
            <a:xfrm>
              <a:off x="3732362" y="3899859"/>
              <a:ext cx="2371807" cy="5739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30000"/>
                </a:lnSpc>
                <a:spcBef>
                  <a:spcPts val="0"/>
                </a:spcBef>
                <a:buNone/>
              </a:pPr>
              <a:r>
                <a:rPr lang="en-GB"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2. Functionality</a:t>
              </a:r>
              <a:endParaRPr lang="en-AU"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endParaRPr>
            </a:p>
          </p:txBody>
        </p:sp>
      </p:grpSp>
      <p:grpSp>
        <p:nvGrpSpPr>
          <p:cNvPr id="224" name="Group 223">
            <a:extLst>
              <a:ext uri="{FF2B5EF4-FFF2-40B4-BE49-F238E27FC236}">
                <a16:creationId xmlns:a16="http://schemas.microsoft.com/office/drawing/2014/main" id="{FF740D60-62AD-D794-F835-1AFB40C159BA}"/>
              </a:ext>
            </a:extLst>
          </p:cNvPr>
          <p:cNvGrpSpPr/>
          <p:nvPr/>
        </p:nvGrpSpPr>
        <p:grpSpPr>
          <a:xfrm>
            <a:off x="6096000" y="3651942"/>
            <a:ext cx="2333344" cy="1098323"/>
            <a:chOff x="3534084" y="3871527"/>
            <a:chExt cx="4667296" cy="2196933"/>
          </a:xfrm>
        </p:grpSpPr>
        <p:grpSp>
          <p:nvGrpSpPr>
            <p:cNvPr id="225" name="Graphic 2">
              <a:extLst>
                <a:ext uri="{FF2B5EF4-FFF2-40B4-BE49-F238E27FC236}">
                  <a16:creationId xmlns:a16="http://schemas.microsoft.com/office/drawing/2014/main" id="{C3C0AA08-C45F-A2E6-3D6C-5025F45FD27E}"/>
                </a:ext>
              </a:extLst>
            </p:cNvPr>
            <p:cNvGrpSpPr/>
            <p:nvPr/>
          </p:nvGrpSpPr>
          <p:grpSpPr>
            <a:xfrm>
              <a:off x="3534084" y="3871527"/>
              <a:ext cx="2593563" cy="515425"/>
              <a:chOff x="-450381" y="672758"/>
              <a:chExt cx="1904365" cy="378459"/>
            </a:xfrm>
          </p:grpSpPr>
          <p:sp>
            <p:nvSpPr>
              <p:cNvPr id="228" name="Freeform 61">
                <a:extLst>
                  <a:ext uri="{FF2B5EF4-FFF2-40B4-BE49-F238E27FC236}">
                    <a16:creationId xmlns:a16="http://schemas.microsoft.com/office/drawing/2014/main" id="{F27174A8-C47D-B4EF-A5B8-10244B44BC0B}"/>
                  </a:ext>
                </a:extLst>
              </p:cNvPr>
              <p:cNvSpPr/>
              <p:nvPr/>
            </p:nvSpPr>
            <p:spPr>
              <a:xfrm>
                <a:off x="-450381" y="672758"/>
                <a:ext cx="1904365"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sp>
            <p:nvSpPr>
              <p:cNvPr id="229" name="Freeform 62">
                <a:extLst>
                  <a:ext uri="{FF2B5EF4-FFF2-40B4-BE49-F238E27FC236}">
                    <a16:creationId xmlns:a16="http://schemas.microsoft.com/office/drawing/2014/main" id="{2D60F78E-8350-1AB9-9D43-1DEAD71016E9}"/>
                  </a:ext>
                </a:extLst>
              </p:cNvPr>
              <p:cNvSpPr/>
              <p:nvPr/>
            </p:nvSpPr>
            <p:spPr>
              <a:xfrm>
                <a:off x="-407201" y="716575"/>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grpSp>
        <p:sp>
          <p:nvSpPr>
            <p:cNvPr id="226" name="Text Placeholder 32">
              <a:extLst>
                <a:ext uri="{FF2B5EF4-FFF2-40B4-BE49-F238E27FC236}">
                  <a16:creationId xmlns:a16="http://schemas.microsoft.com/office/drawing/2014/main" id="{69AADDFE-A4C4-91C2-10A1-270E0465C065}"/>
                </a:ext>
              </a:extLst>
            </p:cNvPr>
            <p:cNvSpPr txBox="1">
              <a:spLocks/>
            </p:cNvSpPr>
            <p:nvPr/>
          </p:nvSpPr>
          <p:spPr>
            <a:xfrm>
              <a:off x="3538475" y="4713179"/>
              <a:ext cx="4662905" cy="13552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Display of images depicting the workflow steps and chunks of code.</a:t>
              </a:r>
            </a:p>
          </p:txBody>
        </p:sp>
        <p:sp>
          <p:nvSpPr>
            <p:cNvPr id="227" name="Text Placeholder 33">
              <a:extLst>
                <a:ext uri="{FF2B5EF4-FFF2-40B4-BE49-F238E27FC236}">
                  <a16:creationId xmlns:a16="http://schemas.microsoft.com/office/drawing/2014/main" id="{DD7A79E5-519F-8B04-0D4F-C02BCF397CE7}"/>
                </a:ext>
              </a:extLst>
            </p:cNvPr>
            <p:cNvSpPr txBox="1">
              <a:spLocks/>
            </p:cNvSpPr>
            <p:nvPr/>
          </p:nvSpPr>
          <p:spPr>
            <a:xfrm>
              <a:off x="3732362" y="3899859"/>
              <a:ext cx="2371807" cy="5739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30000"/>
                </a:lnSpc>
                <a:spcBef>
                  <a:spcPts val="0"/>
                </a:spcBef>
                <a:buNone/>
              </a:pPr>
              <a:r>
                <a:rPr lang="en-GB"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3. Workflow</a:t>
              </a:r>
              <a:endParaRPr lang="en-AU"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endParaRPr>
            </a:p>
          </p:txBody>
        </p:sp>
      </p:grpSp>
      <p:grpSp>
        <p:nvGrpSpPr>
          <p:cNvPr id="230" name="Group 229">
            <a:extLst>
              <a:ext uri="{FF2B5EF4-FFF2-40B4-BE49-F238E27FC236}">
                <a16:creationId xmlns:a16="http://schemas.microsoft.com/office/drawing/2014/main" id="{7C2E1910-FCC3-4CC4-ED4F-496C1FC1A178}"/>
              </a:ext>
            </a:extLst>
          </p:cNvPr>
          <p:cNvGrpSpPr/>
          <p:nvPr/>
        </p:nvGrpSpPr>
        <p:grpSpPr>
          <a:xfrm>
            <a:off x="8905578" y="3651942"/>
            <a:ext cx="2333344" cy="1098323"/>
            <a:chOff x="3534084" y="3871527"/>
            <a:chExt cx="4667296" cy="2196933"/>
          </a:xfrm>
        </p:grpSpPr>
        <p:grpSp>
          <p:nvGrpSpPr>
            <p:cNvPr id="231" name="Graphic 2">
              <a:extLst>
                <a:ext uri="{FF2B5EF4-FFF2-40B4-BE49-F238E27FC236}">
                  <a16:creationId xmlns:a16="http://schemas.microsoft.com/office/drawing/2014/main" id="{2D0C63C3-288D-988E-45D7-AEEE7E07073F}"/>
                </a:ext>
              </a:extLst>
            </p:cNvPr>
            <p:cNvGrpSpPr/>
            <p:nvPr/>
          </p:nvGrpSpPr>
          <p:grpSpPr>
            <a:xfrm>
              <a:off x="3534084" y="3871527"/>
              <a:ext cx="2593563" cy="515425"/>
              <a:chOff x="-450381" y="672758"/>
              <a:chExt cx="1904365" cy="378459"/>
            </a:xfrm>
          </p:grpSpPr>
          <p:sp>
            <p:nvSpPr>
              <p:cNvPr id="234" name="Freeform 61">
                <a:extLst>
                  <a:ext uri="{FF2B5EF4-FFF2-40B4-BE49-F238E27FC236}">
                    <a16:creationId xmlns:a16="http://schemas.microsoft.com/office/drawing/2014/main" id="{A5043EC8-C130-D23D-D42E-DC9969E33403}"/>
                  </a:ext>
                </a:extLst>
              </p:cNvPr>
              <p:cNvSpPr/>
              <p:nvPr/>
            </p:nvSpPr>
            <p:spPr>
              <a:xfrm>
                <a:off x="-450381" y="672758"/>
                <a:ext cx="1904365"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sp>
            <p:nvSpPr>
              <p:cNvPr id="235" name="Freeform 62">
                <a:extLst>
                  <a:ext uri="{FF2B5EF4-FFF2-40B4-BE49-F238E27FC236}">
                    <a16:creationId xmlns:a16="http://schemas.microsoft.com/office/drawing/2014/main" id="{E0D378DD-8D16-FFD2-B14D-0B7AED68ED97}"/>
                  </a:ext>
                </a:extLst>
              </p:cNvPr>
              <p:cNvSpPr/>
              <p:nvPr/>
            </p:nvSpPr>
            <p:spPr>
              <a:xfrm>
                <a:off x="-407201" y="716575"/>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grpSp>
        <p:sp>
          <p:nvSpPr>
            <p:cNvPr id="232" name="Text Placeholder 32">
              <a:extLst>
                <a:ext uri="{FF2B5EF4-FFF2-40B4-BE49-F238E27FC236}">
                  <a16:creationId xmlns:a16="http://schemas.microsoft.com/office/drawing/2014/main" id="{E4198718-6650-47A2-0DCF-6C9A8D0C9604}"/>
                </a:ext>
              </a:extLst>
            </p:cNvPr>
            <p:cNvSpPr txBox="1">
              <a:spLocks/>
            </p:cNvSpPr>
            <p:nvPr/>
          </p:nvSpPr>
          <p:spPr>
            <a:xfrm>
              <a:off x="3538475" y="4713179"/>
              <a:ext cx="4662905" cy="13552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Final takes and opinions, options to improve, and conclusions.</a:t>
              </a:r>
            </a:p>
          </p:txBody>
        </p:sp>
        <p:sp>
          <p:nvSpPr>
            <p:cNvPr id="233" name="Text Placeholder 33">
              <a:extLst>
                <a:ext uri="{FF2B5EF4-FFF2-40B4-BE49-F238E27FC236}">
                  <a16:creationId xmlns:a16="http://schemas.microsoft.com/office/drawing/2014/main" id="{B61FE52A-1E18-D16A-7122-8037E05016A9}"/>
                </a:ext>
              </a:extLst>
            </p:cNvPr>
            <p:cNvSpPr txBox="1">
              <a:spLocks/>
            </p:cNvSpPr>
            <p:nvPr/>
          </p:nvSpPr>
          <p:spPr>
            <a:xfrm>
              <a:off x="3732362" y="3899859"/>
              <a:ext cx="2371807" cy="5739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30000"/>
                </a:lnSpc>
                <a:spcBef>
                  <a:spcPts val="0"/>
                </a:spcBef>
                <a:buNone/>
              </a:pPr>
              <a:r>
                <a:rPr lang="en-GB"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4. Final opinions</a:t>
              </a:r>
              <a:endParaRPr lang="en-AU"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endParaRPr>
            </a:p>
          </p:txBody>
        </p:sp>
      </p:gr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Tree>
    <p:extLst>
      <p:ext uri="{BB962C8B-B14F-4D97-AF65-F5344CB8AC3E}">
        <p14:creationId xmlns:p14="http://schemas.microsoft.com/office/powerpoint/2010/main" val="21342031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2" presetClass="entr" presetSubtype="4"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p:tgtEl>
                                          <p:spTgt spid="57"/>
                                        </p:tgtEl>
                                        <p:attrNameLst>
                                          <p:attrName>ppt_y</p:attrName>
                                        </p:attrNameLst>
                                      </p:cBhvr>
                                      <p:tavLst>
                                        <p:tav tm="0">
                                          <p:val>
                                            <p:strVal val="#ppt_y+#ppt_h*1.125000"/>
                                          </p:val>
                                        </p:tav>
                                        <p:tav tm="100000">
                                          <p:val>
                                            <p:strVal val="#ppt_y"/>
                                          </p:val>
                                        </p:tav>
                                      </p:tavLst>
                                    </p:anim>
                                    <p:animEffect transition="in" filter="wipe(up)">
                                      <p:cBhvr>
                                        <p:cTn id="16" dur="500"/>
                                        <p:tgtEl>
                                          <p:spTgt spid="57"/>
                                        </p:tgtEl>
                                      </p:cBhvr>
                                    </p:animEffect>
                                  </p:childTnLst>
                                </p:cTn>
                              </p:par>
                            </p:childTnLst>
                          </p:cTn>
                        </p:par>
                        <p:par>
                          <p:cTn id="17" fill="hold">
                            <p:stCondLst>
                              <p:cond delay="1000"/>
                            </p:stCondLst>
                            <p:childTnLst>
                              <p:par>
                                <p:cTn id="18" presetID="12" presetClass="entr" presetSubtype="4" fill="hold" nodeType="afterEffect">
                                  <p:stCondLst>
                                    <p:cond delay="0"/>
                                  </p:stCondLst>
                                  <p:childTnLst>
                                    <p:set>
                                      <p:cBhvr>
                                        <p:cTn id="19" dur="1" fill="hold">
                                          <p:stCondLst>
                                            <p:cond delay="0"/>
                                          </p:stCondLst>
                                        </p:cTn>
                                        <p:tgtEl>
                                          <p:spTgt spid="218"/>
                                        </p:tgtEl>
                                        <p:attrNameLst>
                                          <p:attrName>style.visibility</p:attrName>
                                        </p:attrNameLst>
                                      </p:cBhvr>
                                      <p:to>
                                        <p:strVal val="visible"/>
                                      </p:to>
                                    </p:set>
                                    <p:anim calcmode="lin" valueType="num">
                                      <p:cBhvr additive="base">
                                        <p:cTn id="20" dur="500"/>
                                        <p:tgtEl>
                                          <p:spTgt spid="218"/>
                                        </p:tgtEl>
                                        <p:attrNameLst>
                                          <p:attrName>ppt_y</p:attrName>
                                        </p:attrNameLst>
                                      </p:cBhvr>
                                      <p:tavLst>
                                        <p:tav tm="0">
                                          <p:val>
                                            <p:strVal val="#ppt_y+#ppt_h*1.125000"/>
                                          </p:val>
                                        </p:tav>
                                        <p:tav tm="100000">
                                          <p:val>
                                            <p:strVal val="#ppt_y"/>
                                          </p:val>
                                        </p:tav>
                                      </p:tavLst>
                                    </p:anim>
                                    <p:animEffect transition="in" filter="wipe(up)">
                                      <p:cBhvr>
                                        <p:cTn id="21" dur="500"/>
                                        <p:tgtEl>
                                          <p:spTgt spid="218"/>
                                        </p:tgtEl>
                                      </p:cBhvr>
                                    </p:animEffect>
                                  </p:childTnLst>
                                </p:cTn>
                              </p:par>
                            </p:childTnLst>
                          </p:cTn>
                        </p:par>
                        <p:par>
                          <p:cTn id="22" fill="hold">
                            <p:stCondLst>
                              <p:cond delay="1500"/>
                            </p:stCondLst>
                            <p:childTnLst>
                              <p:par>
                                <p:cTn id="23" presetID="12" presetClass="entr" presetSubtype="4" fill="hold" nodeType="afterEffect">
                                  <p:stCondLst>
                                    <p:cond delay="0"/>
                                  </p:stCondLst>
                                  <p:childTnLst>
                                    <p:set>
                                      <p:cBhvr>
                                        <p:cTn id="24" dur="1" fill="hold">
                                          <p:stCondLst>
                                            <p:cond delay="0"/>
                                          </p:stCondLst>
                                        </p:cTn>
                                        <p:tgtEl>
                                          <p:spTgt spid="224"/>
                                        </p:tgtEl>
                                        <p:attrNameLst>
                                          <p:attrName>style.visibility</p:attrName>
                                        </p:attrNameLst>
                                      </p:cBhvr>
                                      <p:to>
                                        <p:strVal val="visible"/>
                                      </p:to>
                                    </p:set>
                                    <p:anim calcmode="lin" valueType="num">
                                      <p:cBhvr additive="base">
                                        <p:cTn id="25" dur="500"/>
                                        <p:tgtEl>
                                          <p:spTgt spid="224"/>
                                        </p:tgtEl>
                                        <p:attrNameLst>
                                          <p:attrName>ppt_y</p:attrName>
                                        </p:attrNameLst>
                                      </p:cBhvr>
                                      <p:tavLst>
                                        <p:tav tm="0">
                                          <p:val>
                                            <p:strVal val="#ppt_y+#ppt_h*1.125000"/>
                                          </p:val>
                                        </p:tav>
                                        <p:tav tm="100000">
                                          <p:val>
                                            <p:strVal val="#ppt_y"/>
                                          </p:val>
                                        </p:tav>
                                      </p:tavLst>
                                    </p:anim>
                                    <p:animEffect transition="in" filter="wipe(up)">
                                      <p:cBhvr>
                                        <p:cTn id="26" dur="500"/>
                                        <p:tgtEl>
                                          <p:spTgt spid="224"/>
                                        </p:tgtEl>
                                      </p:cBhvr>
                                    </p:animEffect>
                                  </p:childTnLst>
                                </p:cTn>
                              </p:par>
                            </p:childTnLst>
                          </p:cTn>
                        </p:par>
                        <p:par>
                          <p:cTn id="27" fill="hold">
                            <p:stCondLst>
                              <p:cond delay="2000"/>
                            </p:stCondLst>
                            <p:childTnLst>
                              <p:par>
                                <p:cTn id="28" presetID="12" presetClass="entr" presetSubtype="4" fill="hold" nodeType="afterEffect">
                                  <p:stCondLst>
                                    <p:cond delay="0"/>
                                  </p:stCondLst>
                                  <p:childTnLst>
                                    <p:set>
                                      <p:cBhvr>
                                        <p:cTn id="29" dur="1" fill="hold">
                                          <p:stCondLst>
                                            <p:cond delay="0"/>
                                          </p:stCondLst>
                                        </p:cTn>
                                        <p:tgtEl>
                                          <p:spTgt spid="230"/>
                                        </p:tgtEl>
                                        <p:attrNameLst>
                                          <p:attrName>style.visibility</p:attrName>
                                        </p:attrNameLst>
                                      </p:cBhvr>
                                      <p:to>
                                        <p:strVal val="visible"/>
                                      </p:to>
                                    </p:set>
                                    <p:anim calcmode="lin" valueType="num">
                                      <p:cBhvr additive="base">
                                        <p:cTn id="30" dur="500"/>
                                        <p:tgtEl>
                                          <p:spTgt spid="230"/>
                                        </p:tgtEl>
                                        <p:attrNameLst>
                                          <p:attrName>ppt_y</p:attrName>
                                        </p:attrNameLst>
                                      </p:cBhvr>
                                      <p:tavLst>
                                        <p:tav tm="0">
                                          <p:val>
                                            <p:strVal val="#ppt_y+#ppt_h*1.125000"/>
                                          </p:val>
                                        </p:tav>
                                        <p:tav tm="100000">
                                          <p:val>
                                            <p:strVal val="#ppt_y"/>
                                          </p:val>
                                        </p:tav>
                                      </p:tavLst>
                                    </p:anim>
                                    <p:animEffect transition="in" filter="wipe(up)">
                                      <p:cBhvr>
                                        <p:cTn id="31"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1. Components list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661590" y="1194875"/>
            <a:ext cx="3496470"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
        <p:nvSpPr>
          <p:cNvPr id="2" name="TextBox 1">
            <a:extLst>
              <a:ext uri="{FF2B5EF4-FFF2-40B4-BE49-F238E27FC236}">
                <a16:creationId xmlns:a16="http://schemas.microsoft.com/office/drawing/2014/main" id="{887DC6C8-4117-3760-B312-6A8F0EC2344B}"/>
              </a:ext>
            </a:extLst>
          </p:cNvPr>
          <p:cNvSpPr txBox="1"/>
          <p:nvPr/>
        </p:nvSpPr>
        <p:spPr>
          <a:xfrm>
            <a:off x="661590" y="2119680"/>
            <a:ext cx="7552884"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1.1. Distance sensor HC-SR04</a:t>
            </a:r>
            <a:endParaRPr lang="en-RS" sz="3200" dirty="0">
              <a:solidFill>
                <a:schemeClr val="tx2"/>
              </a:solidFill>
              <a:latin typeface="Roboto" panose="02000000000000000000" pitchFamily="2" charset="0"/>
              <a:ea typeface="Roboto" panose="02000000000000000000" pitchFamily="2" charset="0"/>
            </a:endParaRPr>
          </a:p>
        </p:txBody>
      </p:sp>
      <p:pic>
        <p:nvPicPr>
          <p:cNvPr id="1026" name="Picture 2" descr="Ultrasonic sensor with arduino uno - Hackster.io">
            <a:extLst>
              <a:ext uri="{FF2B5EF4-FFF2-40B4-BE49-F238E27FC236}">
                <a16:creationId xmlns:a16="http://schemas.microsoft.com/office/drawing/2014/main" id="{919405D3-8580-1705-0939-2843247EC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9842" y="1364954"/>
            <a:ext cx="3268106" cy="24479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CCE00F1-A5D4-6B4B-E508-F2011F9B8845}"/>
              </a:ext>
            </a:extLst>
          </p:cNvPr>
          <p:cNvPicPr>
            <a:picLocks noChangeAspect="1"/>
          </p:cNvPicPr>
          <p:nvPr/>
        </p:nvPicPr>
        <p:blipFill>
          <a:blip r:embed="rId4"/>
          <a:stretch>
            <a:fillRect/>
          </a:stretch>
        </p:blipFill>
        <p:spPr>
          <a:xfrm>
            <a:off x="8453554" y="4399260"/>
            <a:ext cx="2886075" cy="1581150"/>
          </a:xfrm>
          <a:prstGeom prst="rect">
            <a:avLst/>
          </a:prstGeom>
        </p:spPr>
      </p:pic>
      <p:sp>
        <p:nvSpPr>
          <p:cNvPr id="4" name="Text Placeholder 32">
            <a:extLst>
              <a:ext uri="{FF2B5EF4-FFF2-40B4-BE49-F238E27FC236}">
                <a16:creationId xmlns:a16="http://schemas.microsoft.com/office/drawing/2014/main" id="{8BE79E57-2190-AAE9-E525-9DF6593809C1}"/>
              </a:ext>
            </a:extLst>
          </p:cNvPr>
          <p:cNvSpPr txBox="1">
            <a:spLocks/>
          </p:cNvSpPr>
          <p:nvPr/>
        </p:nvSpPr>
        <p:spPr>
          <a:xfrm>
            <a:off x="804052" y="3056482"/>
            <a:ext cx="5472923" cy="236324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HC-SR04 is an affordable and easy to use distance measuring sensor which has a range from 2cm to 400cm (about an inch to 13 feet).</a:t>
            </a:r>
          </a:p>
          <a:p>
            <a:pPr marL="0" indent="0" defTabSz="342831">
              <a:lnSpc>
                <a:spcPct val="150000"/>
              </a:lnSpc>
              <a:spcBef>
                <a:spcPts val="375"/>
              </a:spcBef>
              <a:buNone/>
            </a:pPr>
            <a:endPar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sensor is composed of two ultrasonic transducers. One is transmitter which outputs ultrasonic sound pulses and the other is receiver which listens for reflected waves. It’s basically a SONAR which is used in submarines for detecting underwater objects.</a:t>
            </a:r>
            <a:endParaRPr lang="en-US"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26489619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1366617" y="610228"/>
            <a:ext cx="7552883"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1. Components list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661590" y="1194875"/>
            <a:ext cx="3496470"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
        <p:nvSpPr>
          <p:cNvPr id="2" name="TextBox 1">
            <a:extLst>
              <a:ext uri="{FF2B5EF4-FFF2-40B4-BE49-F238E27FC236}">
                <a16:creationId xmlns:a16="http://schemas.microsoft.com/office/drawing/2014/main" id="{887DC6C8-4117-3760-B312-6A8F0EC2344B}"/>
              </a:ext>
            </a:extLst>
          </p:cNvPr>
          <p:cNvSpPr txBox="1"/>
          <p:nvPr/>
        </p:nvSpPr>
        <p:spPr>
          <a:xfrm>
            <a:off x="661590" y="2119680"/>
            <a:ext cx="6015435"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1.2. Passive Buzzer</a:t>
            </a:r>
            <a:endParaRPr lang="en-RS" sz="3200" dirty="0">
              <a:solidFill>
                <a:schemeClr val="tx2"/>
              </a:solidFill>
              <a:latin typeface="Roboto" panose="02000000000000000000" pitchFamily="2" charset="0"/>
              <a:ea typeface="Roboto" panose="02000000000000000000" pitchFamily="2" charset="0"/>
            </a:endParaRPr>
          </a:p>
        </p:txBody>
      </p:sp>
      <p:sp>
        <p:nvSpPr>
          <p:cNvPr id="4" name="Text Placeholder 32">
            <a:extLst>
              <a:ext uri="{FF2B5EF4-FFF2-40B4-BE49-F238E27FC236}">
                <a16:creationId xmlns:a16="http://schemas.microsoft.com/office/drawing/2014/main" id="{8BE79E57-2190-AAE9-E525-9DF6593809C1}"/>
              </a:ext>
            </a:extLst>
          </p:cNvPr>
          <p:cNvSpPr txBox="1">
            <a:spLocks/>
          </p:cNvSpPr>
          <p:nvPr/>
        </p:nvSpPr>
        <p:spPr>
          <a:xfrm>
            <a:off x="804052" y="3056482"/>
            <a:ext cx="5472923" cy="236324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One advantage of passive buzzers over active buzzers is that you can control the tone or pitch of the sound produced by the buzzer. With active buzzers only one tone is possible, but with passive buzzers any tone within the dynamic range of the buzzer is possible.</a:t>
            </a:r>
          </a:p>
          <a:p>
            <a:pPr marL="0" indent="0" defTabSz="342831">
              <a:lnSpc>
                <a:spcPct val="150000"/>
              </a:lnSpc>
              <a:spcBef>
                <a:spcPts val="375"/>
              </a:spcBef>
              <a:buNone/>
            </a:pPr>
            <a:endPar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Passive buzzers need a square wave signal to produce sound. By changing the frequency of the square wave you can change the pitch of the sound.</a:t>
            </a:r>
          </a:p>
        </p:txBody>
      </p:sp>
      <p:pic>
        <p:nvPicPr>
          <p:cNvPr id="2050" name="Picture 2" descr="How to Use Active and Passive Buzzers on the Arduino - Circuit Basics">
            <a:extLst>
              <a:ext uri="{FF2B5EF4-FFF2-40B4-BE49-F238E27FC236}">
                <a16:creationId xmlns:a16="http://schemas.microsoft.com/office/drawing/2014/main" id="{F5549912-37EA-C7EF-BC26-72C2EEC0FA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107"/>
          <a:stretch/>
        </p:blipFill>
        <p:spPr bwMode="auto">
          <a:xfrm>
            <a:off x="8523708" y="1225760"/>
            <a:ext cx="2489977" cy="18307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Use Active and Passive Buzzers on the Arduino - Circuit Basics">
            <a:extLst>
              <a:ext uri="{FF2B5EF4-FFF2-40B4-BE49-F238E27FC236}">
                <a16:creationId xmlns:a16="http://schemas.microsoft.com/office/drawing/2014/main" id="{65462A1A-56B3-51F4-D9E1-73C5E9EAD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1535" y="3429000"/>
            <a:ext cx="196215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51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2050"/>
                                        </p:tgtEl>
                                        <p:attrNameLst>
                                          <p:attrName>style.visibility</p:attrName>
                                        </p:attrNameLst>
                                      </p:cBhvr>
                                      <p:to>
                                        <p:strVal val="visible"/>
                                      </p:to>
                                    </p:set>
                                    <p:anim calcmode="lin" valueType="num">
                                      <p:cBhvr additive="base">
                                        <p:cTn id="23" dur="500" fill="hold"/>
                                        <p:tgtEl>
                                          <p:spTgt spid="2050"/>
                                        </p:tgtEl>
                                        <p:attrNameLst>
                                          <p:attrName>ppt_x</p:attrName>
                                        </p:attrNameLst>
                                      </p:cBhvr>
                                      <p:tavLst>
                                        <p:tav tm="0">
                                          <p:val>
                                            <p:strVal val="#ppt_x"/>
                                          </p:val>
                                        </p:tav>
                                        <p:tav tm="100000">
                                          <p:val>
                                            <p:strVal val="#ppt_x"/>
                                          </p:val>
                                        </p:tav>
                                      </p:tavLst>
                                    </p:anim>
                                    <p:anim calcmode="lin" valueType="num">
                                      <p:cBhvr additive="base">
                                        <p:cTn id="24" dur="500" fill="hold"/>
                                        <p:tgtEl>
                                          <p:spTgt spid="2050"/>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1000"/>
                                        <p:tgtEl>
                                          <p:spTgt spid="2052"/>
                                        </p:tgtEl>
                                      </p:cBhvr>
                                    </p:animEffect>
                                    <p:anim calcmode="lin" valueType="num">
                                      <p:cBhvr>
                                        <p:cTn id="29" dur="1000" fill="hold"/>
                                        <p:tgtEl>
                                          <p:spTgt spid="2052"/>
                                        </p:tgtEl>
                                        <p:attrNameLst>
                                          <p:attrName>ppt_x</p:attrName>
                                        </p:attrNameLst>
                                      </p:cBhvr>
                                      <p:tavLst>
                                        <p:tav tm="0">
                                          <p:val>
                                            <p:strVal val="#ppt_x"/>
                                          </p:val>
                                        </p:tav>
                                        <p:tav tm="100000">
                                          <p:val>
                                            <p:strVal val="#ppt_x"/>
                                          </p:val>
                                        </p:tav>
                                      </p:tavLst>
                                    </p:anim>
                                    <p:anim calcmode="lin" valueType="num">
                                      <p:cBhvr>
                                        <p:cTn id="30"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1366617" y="610228"/>
            <a:ext cx="7552883"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1. Components list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661590" y="1194875"/>
            <a:ext cx="3496470"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
        <p:nvSpPr>
          <p:cNvPr id="2" name="TextBox 1">
            <a:extLst>
              <a:ext uri="{FF2B5EF4-FFF2-40B4-BE49-F238E27FC236}">
                <a16:creationId xmlns:a16="http://schemas.microsoft.com/office/drawing/2014/main" id="{887DC6C8-4117-3760-B312-6A8F0EC2344B}"/>
              </a:ext>
            </a:extLst>
          </p:cNvPr>
          <p:cNvSpPr txBox="1"/>
          <p:nvPr/>
        </p:nvSpPr>
        <p:spPr>
          <a:xfrm>
            <a:off x="661590" y="2119680"/>
            <a:ext cx="6910785"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1.3. PCF8574A LCD – I2C Converter</a:t>
            </a:r>
            <a:endParaRPr lang="en-RS" sz="3200" dirty="0">
              <a:solidFill>
                <a:schemeClr val="tx2"/>
              </a:solidFill>
              <a:latin typeface="Roboto" panose="02000000000000000000" pitchFamily="2" charset="0"/>
              <a:ea typeface="Roboto" panose="02000000000000000000" pitchFamily="2" charset="0"/>
            </a:endParaRPr>
          </a:p>
        </p:txBody>
      </p:sp>
      <p:sp>
        <p:nvSpPr>
          <p:cNvPr id="4" name="Text Placeholder 32">
            <a:extLst>
              <a:ext uri="{FF2B5EF4-FFF2-40B4-BE49-F238E27FC236}">
                <a16:creationId xmlns:a16="http://schemas.microsoft.com/office/drawing/2014/main" id="{8BE79E57-2190-AAE9-E525-9DF6593809C1}"/>
              </a:ext>
            </a:extLst>
          </p:cNvPr>
          <p:cNvSpPr txBox="1">
            <a:spLocks/>
          </p:cNvSpPr>
          <p:nvPr/>
        </p:nvSpPr>
        <p:spPr>
          <a:xfrm>
            <a:off x="804052" y="3056482"/>
            <a:ext cx="5472923" cy="303951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PCF8574A LCD with I2C converter is a versatile module designed to simplify the integration of an LCD display with microcontrollers through the I2C communication protocol. It acts as a bridge between the microcontroller and the LCD, minimizing wiring complexity and coding effort. This module is commonly used in projects requiring user-friendly visual displays, such as information panels, temperature monitors, and digital clocks. It allows developers to easily control and display text or graphics on the LCD, enhancing the overall usability and aesthetics of their electronic devices and applications.</a:t>
            </a:r>
          </a:p>
        </p:txBody>
      </p:sp>
      <p:pic>
        <p:nvPicPr>
          <p:cNvPr id="3074" name="Picture 2" descr="Tutorial: Lcd I2C pcf8574 con Arduino - MakerElectronico">
            <a:extLst>
              <a:ext uri="{FF2B5EF4-FFF2-40B4-BE49-F238E27FC236}">
                <a16:creationId xmlns:a16="http://schemas.microsoft.com/office/drawing/2014/main" id="{53FBC4CA-9EFD-1DB7-4D32-168BDDDDF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25" y="5014913"/>
            <a:ext cx="340995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CD737BA-E119-0B4F-426C-B17FBE4A7A02}"/>
              </a:ext>
            </a:extLst>
          </p:cNvPr>
          <p:cNvPicPr>
            <a:picLocks noChangeAspect="1"/>
          </p:cNvPicPr>
          <p:nvPr/>
        </p:nvPicPr>
        <p:blipFill>
          <a:blip r:embed="rId4"/>
          <a:stretch>
            <a:fillRect/>
          </a:stretch>
        </p:blipFill>
        <p:spPr>
          <a:xfrm>
            <a:off x="8440194" y="1609726"/>
            <a:ext cx="2699294" cy="2699294"/>
          </a:xfrm>
          <a:prstGeom prst="rect">
            <a:avLst/>
          </a:prstGeom>
        </p:spPr>
      </p:pic>
    </p:spTree>
    <p:extLst>
      <p:ext uri="{BB962C8B-B14F-4D97-AF65-F5344CB8AC3E}">
        <p14:creationId xmlns:p14="http://schemas.microsoft.com/office/powerpoint/2010/main" val="27231592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3074"/>
                                        </p:tgtEl>
                                        <p:attrNameLst>
                                          <p:attrName>style.visibility</p:attrName>
                                        </p:attrNameLst>
                                      </p:cBhvr>
                                      <p:to>
                                        <p:strVal val="visible"/>
                                      </p:to>
                                    </p:set>
                                    <p:anim calcmode="lin" valueType="num">
                                      <p:cBhvr additive="base">
                                        <p:cTn id="28" dur="500" fill="hold"/>
                                        <p:tgtEl>
                                          <p:spTgt spid="3074"/>
                                        </p:tgtEl>
                                        <p:attrNameLst>
                                          <p:attrName>ppt_x</p:attrName>
                                        </p:attrNameLst>
                                      </p:cBhvr>
                                      <p:tavLst>
                                        <p:tav tm="0">
                                          <p:val>
                                            <p:strVal val="#ppt_x"/>
                                          </p:val>
                                        </p:tav>
                                        <p:tav tm="100000">
                                          <p:val>
                                            <p:strVal val="#ppt_x"/>
                                          </p:val>
                                        </p:tav>
                                      </p:tavLst>
                                    </p:anim>
                                    <p:anim calcmode="lin" valueType="num">
                                      <p:cBhvr additive="base">
                                        <p:cTn id="29"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1366617" y="610228"/>
            <a:ext cx="7552883"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1. Components list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661590" y="1194875"/>
            <a:ext cx="3496470"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
        <p:nvSpPr>
          <p:cNvPr id="2" name="TextBox 1">
            <a:extLst>
              <a:ext uri="{FF2B5EF4-FFF2-40B4-BE49-F238E27FC236}">
                <a16:creationId xmlns:a16="http://schemas.microsoft.com/office/drawing/2014/main" id="{887DC6C8-4117-3760-B312-6A8F0EC2344B}"/>
              </a:ext>
            </a:extLst>
          </p:cNvPr>
          <p:cNvSpPr txBox="1"/>
          <p:nvPr/>
        </p:nvSpPr>
        <p:spPr>
          <a:xfrm>
            <a:off x="661590" y="2119680"/>
            <a:ext cx="6910785"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1.4. Potentiometer</a:t>
            </a:r>
            <a:endParaRPr lang="en-RS" sz="3200" dirty="0">
              <a:solidFill>
                <a:schemeClr val="tx2"/>
              </a:solidFill>
              <a:latin typeface="Roboto" panose="02000000000000000000" pitchFamily="2" charset="0"/>
              <a:ea typeface="Roboto" panose="02000000000000000000" pitchFamily="2" charset="0"/>
            </a:endParaRPr>
          </a:p>
        </p:txBody>
      </p:sp>
      <p:sp>
        <p:nvSpPr>
          <p:cNvPr id="4" name="Text Placeholder 32">
            <a:extLst>
              <a:ext uri="{FF2B5EF4-FFF2-40B4-BE49-F238E27FC236}">
                <a16:creationId xmlns:a16="http://schemas.microsoft.com/office/drawing/2014/main" id="{8BE79E57-2190-AAE9-E525-9DF6593809C1}"/>
              </a:ext>
            </a:extLst>
          </p:cNvPr>
          <p:cNvSpPr txBox="1">
            <a:spLocks/>
          </p:cNvSpPr>
          <p:nvPr/>
        </p:nvSpPr>
        <p:spPr>
          <a:xfrm>
            <a:off x="804052" y="3056482"/>
            <a:ext cx="5472923" cy="303951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50kOhm potentiometer serves as a precise control component, enabling the adjustment of backlight intensity for LCD displays. Its variable resistance allows users to fine-tune the brightness, providing optimal visibility in different lighting conditions. This potentiometer acts as an intuitive on/off switch for the LCD backlight, enhancing user experience and ensuring efficient power management, making it a valuable addition to various electronic devices requiring display illumination control.</a:t>
            </a:r>
          </a:p>
        </p:txBody>
      </p:sp>
      <p:pic>
        <p:nvPicPr>
          <p:cNvPr id="4098" name="Picture 2" descr="100K Ohm Potentiometer 15mm Shaft – ielectrony">
            <a:extLst>
              <a:ext uri="{FF2B5EF4-FFF2-40B4-BE49-F238E27FC236}">
                <a16:creationId xmlns:a16="http://schemas.microsoft.com/office/drawing/2014/main" id="{AD9FBCF0-461D-D972-724A-A5EF812F1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7203" y="2433116"/>
            <a:ext cx="2910409" cy="291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4727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 calcmode="lin" valueType="num">
                                      <p:cBhvr additive="base">
                                        <p:cTn id="23" dur="500" fill="hold"/>
                                        <p:tgtEl>
                                          <p:spTgt spid="4098"/>
                                        </p:tgtEl>
                                        <p:attrNameLst>
                                          <p:attrName>ppt_x</p:attrName>
                                        </p:attrNameLst>
                                      </p:cBhvr>
                                      <p:tavLst>
                                        <p:tav tm="0">
                                          <p:val>
                                            <p:strVal val="#ppt_x"/>
                                          </p:val>
                                        </p:tav>
                                        <p:tav tm="100000">
                                          <p:val>
                                            <p:strVal val="#ppt_x"/>
                                          </p:val>
                                        </p:tav>
                                      </p:tavLst>
                                    </p:anim>
                                    <p:anim calcmode="lin" valueType="num">
                                      <p:cBhvr additive="base">
                                        <p:cTn id="2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A2DD2E7-709F-F17F-3ADF-FBF09D17BE34}"/>
              </a:ext>
            </a:extLst>
          </p:cNvPr>
          <p:cNvGrpSpPr/>
          <p:nvPr/>
        </p:nvGrpSpPr>
        <p:grpSpPr>
          <a:xfrm>
            <a:off x="667617" y="1713275"/>
            <a:ext cx="4980708" cy="2354689"/>
            <a:chOff x="720868" y="1993242"/>
            <a:chExt cx="2892025" cy="1242795"/>
          </a:xfrm>
        </p:grpSpPr>
        <p:sp>
          <p:nvSpPr>
            <p:cNvPr id="23" name="Rounded Rectangle 83">
              <a:extLst>
                <a:ext uri="{FF2B5EF4-FFF2-40B4-BE49-F238E27FC236}">
                  <a16:creationId xmlns:a16="http://schemas.microsoft.com/office/drawing/2014/main" id="{54CC0DE6-7F93-69C5-7389-5C187EDA2209}"/>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4" name="TextBox 23">
              <a:extLst>
                <a:ext uri="{FF2B5EF4-FFF2-40B4-BE49-F238E27FC236}">
                  <a16:creationId xmlns:a16="http://schemas.microsoft.com/office/drawing/2014/main" id="{78E65104-1E2B-D178-1A1E-F83F7CCA8AB8}"/>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ro-RO" sz="2200" b="1" dirty="0">
                  <a:latin typeface="Roboto Black" panose="02000000000000000000" pitchFamily="2" charset="0"/>
                  <a:ea typeface="Roboto Black" panose="02000000000000000000" pitchFamily="2" charset="0"/>
                  <a:cs typeface="Roboto Black" panose="02000000000000000000" pitchFamily="2" charset="0"/>
                </a:rPr>
                <a:t>1</a:t>
              </a:r>
              <a:r>
                <a:rPr lang="en-AU" sz="2200" b="1" dirty="0">
                  <a:latin typeface="Roboto Black" panose="02000000000000000000" pitchFamily="2" charset="0"/>
                  <a:ea typeface="Roboto Black" panose="02000000000000000000" pitchFamily="2" charset="0"/>
                  <a:cs typeface="Roboto Black" panose="02000000000000000000" pitchFamily="2" charset="0"/>
                </a:rPr>
                <a:t>. Tracking distance </a:t>
              </a:r>
            </a:p>
          </p:txBody>
        </p:sp>
        <p:sp>
          <p:nvSpPr>
            <p:cNvPr id="25" name="Text Placeholder 32">
              <a:extLst>
                <a:ext uri="{FF2B5EF4-FFF2-40B4-BE49-F238E27FC236}">
                  <a16:creationId xmlns:a16="http://schemas.microsoft.com/office/drawing/2014/main" id="{D8BC180F-15FA-D40C-AFEC-02C80BE5707B}"/>
                </a:ext>
              </a:extLst>
            </p:cNvPr>
            <p:cNvSpPr txBox="1">
              <a:spLocks/>
            </p:cNvSpPr>
            <p:nvPr/>
          </p:nvSpPr>
          <p:spPr>
            <a:xfrm>
              <a:off x="789460" y="2444052"/>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distance sensor is used to measure a value lower than 74 and outputs different values for different ranges ( ex. range of 10-18 ).</a:t>
              </a:r>
            </a:p>
          </p:txBody>
        </p:sp>
        <p:sp>
          <p:nvSpPr>
            <p:cNvPr id="26" name="Shape 2540">
              <a:extLst>
                <a:ext uri="{FF2B5EF4-FFF2-40B4-BE49-F238E27FC236}">
                  <a16:creationId xmlns:a16="http://schemas.microsoft.com/office/drawing/2014/main" id="{E97CBA89-F9AF-FD84-1A01-555193BD56AD}"/>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27" name="Group 26">
            <a:extLst>
              <a:ext uri="{FF2B5EF4-FFF2-40B4-BE49-F238E27FC236}">
                <a16:creationId xmlns:a16="http://schemas.microsoft.com/office/drawing/2014/main" id="{1422DD1A-E09C-639F-082D-9D70661E5291}"/>
              </a:ext>
            </a:extLst>
          </p:cNvPr>
          <p:cNvGrpSpPr/>
          <p:nvPr/>
        </p:nvGrpSpPr>
        <p:grpSpPr>
          <a:xfrm>
            <a:off x="6287367" y="1713275"/>
            <a:ext cx="4980708" cy="2311485"/>
            <a:chOff x="720868" y="1993242"/>
            <a:chExt cx="2892025" cy="1219992"/>
          </a:xfrm>
        </p:grpSpPr>
        <p:sp>
          <p:nvSpPr>
            <p:cNvPr id="28" name="Rounded Rectangle 83">
              <a:extLst>
                <a:ext uri="{FF2B5EF4-FFF2-40B4-BE49-F238E27FC236}">
                  <a16:creationId xmlns:a16="http://schemas.microsoft.com/office/drawing/2014/main" id="{44E43B11-DE34-4C60-C6E7-B3F2C15D8F5A}"/>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9" name="TextBox 28">
              <a:extLst>
                <a:ext uri="{FF2B5EF4-FFF2-40B4-BE49-F238E27FC236}">
                  <a16:creationId xmlns:a16="http://schemas.microsoft.com/office/drawing/2014/main" id="{A7955C69-75B6-ECD9-967D-274E342B2ACD}"/>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ro-RO" sz="2200" b="1" dirty="0">
                  <a:latin typeface="Roboto Black" panose="02000000000000000000" pitchFamily="2" charset="0"/>
                  <a:ea typeface="Roboto Black" panose="02000000000000000000" pitchFamily="2" charset="0"/>
                  <a:cs typeface="Roboto Black" panose="02000000000000000000" pitchFamily="2" charset="0"/>
                </a:rPr>
                <a:t>2</a:t>
              </a:r>
              <a:r>
                <a:rPr lang="en-AU" sz="2200" b="1" dirty="0">
                  <a:latin typeface="Roboto Black" panose="02000000000000000000" pitchFamily="2" charset="0"/>
                  <a:ea typeface="Roboto Black" panose="02000000000000000000" pitchFamily="2" charset="0"/>
                  <a:cs typeface="Roboto Black" panose="02000000000000000000" pitchFamily="2" charset="0"/>
                </a:rPr>
                <a:t>. Sound effects</a:t>
              </a:r>
            </a:p>
          </p:txBody>
        </p:sp>
        <p:sp>
          <p:nvSpPr>
            <p:cNvPr id="30" name="Text Placeholder 32">
              <a:extLst>
                <a:ext uri="{FF2B5EF4-FFF2-40B4-BE49-F238E27FC236}">
                  <a16:creationId xmlns:a16="http://schemas.microsoft.com/office/drawing/2014/main" id="{0C99C71B-E7E9-0283-3B8C-9B0DC1B73959}"/>
                </a:ext>
              </a:extLst>
            </p:cNvPr>
            <p:cNvSpPr txBox="1">
              <a:spLocks/>
            </p:cNvSpPr>
            <p:nvPr/>
          </p:nvSpPr>
          <p:spPr>
            <a:xfrm>
              <a:off x="789460" y="2421249"/>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value passed by the distance sensor is used as a parameter, which will determine a frequency specific to a musical note which will be outputted by the buzzer. </a:t>
              </a:r>
            </a:p>
          </p:txBody>
        </p:sp>
        <p:sp>
          <p:nvSpPr>
            <p:cNvPr id="31" name="Shape 2540">
              <a:extLst>
                <a:ext uri="{FF2B5EF4-FFF2-40B4-BE49-F238E27FC236}">
                  <a16:creationId xmlns:a16="http://schemas.microsoft.com/office/drawing/2014/main" id="{064C946C-A81E-5F9B-3EB7-A2E67714AD59}"/>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32" name="Group 31">
            <a:extLst>
              <a:ext uri="{FF2B5EF4-FFF2-40B4-BE49-F238E27FC236}">
                <a16:creationId xmlns:a16="http://schemas.microsoft.com/office/drawing/2014/main" id="{EC725F34-958B-46AE-6E9F-FBE7A6A9B55E}"/>
              </a:ext>
            </a:extLst>
          </p:cNvPr>
          <p:cNvGrpSpPr/>
          <p:nvPr/>
        </p:nvGrpSpPr>
        <p:grpSpPr>
          <a:xfrm>
            <a:off x="785748" y="4262905"/>
            <a:ext cx="4980708" cy="2354689"/>
            <a:chOff x="720868" y="1993242"/>
            <a:chExt cx="2892025" cy="1242795"/>
          </a:xfrm>
        </p:grpSpPr>
        <p:sp>
          <p:nvSpPr>
            <p:cNvPr id="33" name="Rounded Rectangle 83">
              <a:extLst>
                <a:ext uri="{FF2B5EF4-FFF2-40B4-BE49-F238E27FC236}">
                  <a16:creationId xmlns:a16="http://schemas.microsoft.com/office/drawing/2014/main" id="{4D32B5A9-D3E3-6EC8-8F56-E3FFA38A08FD}"/>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34" name="TextBox 33">
              <a:extLst>
                <a:ext uri="{FF2B5EF4-FFF2-40B4-BE49-F238E27FC236}">
                  <a16:creationId xmlns:a16="http://schemas.microsoft.com/office/drawing/2014/main" id="{D885F792-D708-6BAB-F484-21B6ECB83083}"/>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ro-RO" sz="2200" b="1" dirty="0">
                  <a:latin typeface="Roboto Black" panose="02000000000000000000" pitchFamily="2" charset="0"/>
                  <a:ea typeface="Roboto Black" panose="02000000000000000000" pitchFamily="2" charset="0"/>
                  <a:cs typeface="Roboto Black" panose="02000000000000000000" pitchFamily="2" charset="0"/>
                </a:rPr>
                <a:t>3</a:t>
              </a:r>
              <a:r>
                <a:rPr lang="en-AU" sz="2200" b="1" dirty="0">
                  <a:latin typeface="Roboto Black" panose="02000000000000000000" pitchFamily="2" charset="0"/>
                  <a:ea typeface="Roboto Black" panose="02000000000000000000" pitchFamily="2" charset="0"/>
                  <a:cs typeface="Roboto Black" panose="02000000000000000000" pitchFamily="2" charset="0"/>
                </a:rPr>
                <a:t>. Note LCD display</a:t>
              </a:r>
            </a:p>
          </p:txBody>
        </p:sp>
        <p:sp>
          <p:nvSpPr>
            <p:cNvPr id="35" name="Text Placeholder 32">
              <a:extLst>
                <a:ext uri="{FF2B5EF4-FFF2-40B4-BE49-F238E27FC236}">
                  <a16:creationId xmlns:a16="http://schemas.microsoft.com/office/drawing/2014/main" id="{573DEFC3-851D-5870-633F-59693BBA55F9}"/>
                </a:ext>
              </a:extLst>
            </p:cNvPr>
            <p:cNvSpPr txBox="1">
              <a:spLocks/>
            </p:cNvSpPr>
            <p:nvPr/>
          </p:nvSpPr>
          <p:spPr>
            <a:xfrm>
              <a:off x="789460" y="2444052"/>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Next, the LCD displays the played note, again based on the distance sensors output, to be sure that we are outputting the needed no</a:t>
              </a:r>
              <a:r>
                <a:rPr lang="ro-RO"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te.</a:t>
              </a:r>
              <a:endPar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36" name="Shape 2540">
              <a:extLst>
                <a:ext uri="{FF2B5EF4-FFF2-40B4-BE49-F238E27FC236}">
                  <a16:creationId xmlns:a16="http://schemas.microsoft.com/office/drawing/2014/main" id="{CB4A5641-29E6-D42A-351C-B9BBE18B1525}"/>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37" name="Group 36">
            <a:extLst>
              <a:ext uri="{FF2B5EF4-FFF2-40B4-BE49-F238E27FC236}">
                <a16:creationId xmlns:a16="http://schemas.microsoft.com/office/drawing/2014/main" id="{15CE2F62-1E84-5357-8BD9-57371B48D91C}"/>
              </a:ext>
            </a:extLst>
          </p:cNvPr>
          <p:cNvGrpSpPr/>
          <p:nvPr/>
        </p:nvGrpSpPr>
        <p:grpSpPr>
          <a:xfrm>
            <a:off x="6405498" y="4250573"/>
            <a:ext cx="4980708" cy="2607427"/>
            <a:chOff x="720868" y="1993242"/>
            <a:chExt cx="2892025" cy="1376189"/>
          </a:xfrm>
        </p:grpSpPr>
        <p:sp>
          <p:nvSpPr>
            <p:cNvPr id="38" name="Rounded Rectangle 83">
              <a:extLst>
                <a:ext uri="{FF2B5EF4-FFF2-40B4-BE49-F238E27FC236}">
                  <a16:creationId xmlns:a16="http://schemas.microsoft.com/office/drawing/2014/main" id="{8BD54C31-B259-4443-CEBA-FBD6FB34AE7F}"/>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39" name="TextBox 38">
              <a:extLst>
                <a:ext uri="{FF2B5EF4-FFF2-40B4-BE49-F238E27FC236}">
                  <a16:creationId xmlns:a16="http://schemas.microsoft.com/office/drawing/2014/main" id="{0D51B697-45B1-DAE1-E3D1-2ADD214DAEF6}"/>
                </a:ext>
              </a:extLst>
            </p:cNvPr>
            <p:cNvSpPr txBox="1"/>
            <p:nvPr/>
          </p:nvSpPr>
          <p:spPr>
            <a:xfrm>
              <a:off x="1266142" y="2027539"/>
              <a:ext cx="2073468" cy="443741"/>
            </a:xfrm>
            <a:prstGeom prst="rect">
              <a:avLst/>
            </a:prstGeom>
            <a:noFill/>
          </p:spPr>
          <p:txBody>
            <a:bodyPr wrap="square" lIns="0" tIns="0" rIns="0" bIns="0" rtlCol="0" anchor="ctr">
              <a:spAutoFit/>
            </a:bodyPr>
            <a:lstStyle/>
            <a:p>
              <a:pPr>
                <a:lnSpc>
                  <a:spcPct val="130000"/>
                </a:lnSpc>
              </a:pPr>
              <a:r>
                <a:rPr lang="en-AU" sz="2200" b="1" dirty="0">
                  <a:latin typeface="Roboto Black" panose="02000000000000000000" pitchFamily="2" charset="0"/>
                  <a:ea typeface="Roboto Black" panose="02000000000000000000" pitchFamily="2" charset="0"/>
                  <a:cs typeface="Roboto Black" panose="02000000000000000000" pitchFamily="2" charset="0"/>
                </a:rPr>
                <a:t>4. </a:t>
              </a:r>
              <a:r>
                <a:rPr lang="ro-RO" sz="2200" b="1" dirty="0">
                  <a:latin typeface="Roboto Black" panose="02000000000000000000" pitchFamily="2" charset="0"/>
                  <a:ea typeface="Roboto Black" panose="02000000000000000000" pitchFamily="2" charset="0"/>
                  <a:cs typeface="Roboto Black" panose="02000000000000000000" pitchFamily="2" charset="0"/>
                </a:rPr>
                <a:t>Backlight adjustment using potentiometer</a:t>
              </a:r>
              <a:endParaRPr lang="en-AU" sz="22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40" name="Text Placeholder 32">
              <a:extLst>
                <a:ext uri="{FF2B5EF4-FFF2-40B4-BE49-F238E27FC236}">
                  <a16:creationId xmlns:a16="http://schemas.microsoft.com/office/drawing/2014/main" id="{82E5C759-6500-FA7D-7C52-11B76C9EF5E7}"/>
                </a:ext>
              </a:extLst>
            </p:cNvPr>
            <p:cNvSpPr txBox="1">
              <a:spLocks/>
            </p:cNvSpPr>
            <p:nvPr/>
          </p:nvSpPr>
          <p:spPr>
            <a:xfrm>
              <a:off x="789460" y="2577446"/>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GB"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At last, we</a:t>
              </a:r>
              <a:r>
                <a:rPr lang="ro-RO"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adjust the backlight ON/ OFF using the potentiometer.</a:t>
              </a:r>
              <a:endPar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41" name="Shape 2540">
              <a:extLst>
                <a:ext uri="{FF2B5EF4-FFF2-40B4-BE49-F238E27FC236}">
                  <a16:creationId xmlns:a16="http://schemas.microsoft.com/office/drawing/2014/main" id="{3FBDA625-90F0-CC21-C043-DC1D84BC71CF}"/>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sp>
        <p:nvSpPr>
          <p:cNvPr id="42" name="TextBox 41">
            <a:extLst>
              <a:ext uri="{FF2B5EF4-FFF2-40B4-BE49-F238E27FC236}">
                <a16:creationId xmlns:a16="http://schemas.microsoft.com/office/drawing/2014/main" id="{1C782253-C72B-5774-0ED2-27D93885B5B0}"/>
              </a:ext>
            </a:extLst>
          </p:cNvPr>
          <p:cNvSpPr txBox="1"/>
          <p:nvPr/>
        </p:nvSpPr>
        <p:spPr>
          <a:xfrm>
            <a:off x="3731220" y="436855"/>
            <a:ext cx="4729560"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2.1. Functionality</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Tree>
    <p:extLst>
      <p:ext uri="{BB962C8B-B14F-4D97-AF65-F5344CB8AC3E}">
        <p14:creationId xmlns:p14="http://schemas.microsoft.com/office/powerpoint/2010/main" val="2553596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ppt_w</p:attrName>
                                        </p:attrNameLst>
                                      </p:cBhvr>
                                      <p:tavLst>
                                        <p:tav tm="0">
                                          <p:val>
                                            <p:fltVal val="0"/>
                                          </p:val>
                                        </p:tav>
                                        <p:tav tm="100000">
                                          <p:val>
                                            <p:strVal val="#ppt_w"/>
                                          </p:val>
                                        </p:tav>
                                      </p:tavLst>
                                    </p:anim>
                                    <p:anim calcmode="lin" valueType="num">
                                      <p:cBhvr>
                                        <p:cTn id="19" dur="500" fill="hold"/>
                                        <p:tgtEl>
                                          <p:spTgt spid="27"/>
                                        </p:tgtEl>
                                        <p:attrNameLst>
                                          <p:attrName>ppt_h</p:attrName>
                                        </p:attrNameLst>
                                      </p:cBhvr>
                                      <p:tavLst>
                                        <p:tav tm="0">
                                          <p:val>
                                            <p:fltVal val="0"/>
                                          </p:val>
                                        </p:tav>
                                        <p:tav tm="100000">
                                          <p:val>
                                            <p:strVal val="#ppt_h"/>
                                          </p:val>
                                        </p:tav>
                                      </p:tavLst>
                                    </p:anim>
                                    <p:animEffect transition="in" filter="fade">
                                      <p:cBhvr>
                                        <p:cTn id="20" dur="500"/>
                                        <p:tgtEl>
                                          <p:spTgt spid="2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fltVal val="0"/>
                                          </p:val>
                                        </p:tav>
                                        <p:tav tm="100000">
                                          <p:val>
                                            <p:strVal val="#ppt_h"/>
                                          </p:val>
                                        </p:tav>
                                      </p:tavLst>
                                    </p:anim>
                                    <p:animEffect transition="in" filter="fade">
                                      <p:cBhvr>
                                        <p:cTn id="26" dur="500"/>
                                        <p:tgtEl>
                                          <p:spTgt spid="32"/>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p:cTn id="30" dur="500" fill="hold"/>
                                        <p:tgtEl>
                                          <p:spTgt spid="37"/>
                                        </p:tgtEl>
                                        <p:attrNameLst>
                                          <p:attrName>ppt_w</p:attrName>
                                        </p:attrNameLst>
                                      </p:cBhvr>
                                      <p:tavLst>
                                        <p:tav tm="0">
                                          <p:val>
                                            <p:fltVal val="0"/>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A2DD2E7-709F-F17F-3ADF-FBF09D17BE34}"/>
              </a:ext>
            </a:extLst>
          </p:cNvPr>
          <p:cNvGrpSpPr/>
          <p:nvPr/>
        </p:nvGrpSpPr>
        <p:grpSpPr>
          <a:xfrm>
            <a:off x="667617" y="1713275"/>
            <a:ext cx="4980708" cy="2354689"/>
            <a:chOff x="720868" y="1993242"/>
            <a:chExt cx="2892025" cy="1242795"/>
          </a:xfrm>
        </p:grpSpPr>
        <p:sp>
          <p:nvSpPr>
            <p:cNvPr id="23" name="Rounded Rectangle 83">
              <a:extLst>
                <a:ext uri="{FF2B5EF4-FFF2-40B4-BE49-F238E27FC236}">
                  <a16:creationId xmlns:a16="http://schemas.microsoft.com/office/drawing/2014/main" id="{54CC0DE6-7F93-69C5-7389-5C187EDA2209}"/>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4" name="TextBox 23">
              <a:extLst>
                <a:ext uri="{FF2B5EF4-FFF2-40B4-BE49-F238E27FC236}">
                  <a16:creationId xmlns:a16="http://schemas.microsoft.com/office/drawing/2014/main" id="{78E65104-1E2B-D178-1A1E-F83F7CCA8AB8}"/>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en-AU" sz="2200" b="1" dirty="0">
                  <a:latin typeface="Roboto Black" panose="02000000000000000000" pitchFamily="2" charset="0"/>
                  <a:ea typeface="Roboto Black" panose="02000000000000000000" pitchFamily="2" charset="0"/>
                  <a:cs typeface="Roboto Black" panose="02000000000000000000" pitchFamily="2" charset="0"/>
                </a:rPr>
                <a:t>1. Musicality</a:t>
              </a:r>
            </a:p>
          </p:txBody>
        </p:sp>
        <p:sp>
          <p:nvSpPr>
            <p:cNvPr id="25" name="Text Placeholder 32">
              <a:extLst>
                <a:ext uri="{FF2B5EF4-FFF2-40B4-BE49-F238E27FC236}">
                  <a16:creationId xmlns:a16="http://schemas.microsoft.com/office/drawing/2014/main" id="{D8BC180F-15FA-D40C-AFEC-02C80BE5707B}"/>
                </a:ext>
              </a:extLst>
            </p:cNvPr>
            <p:cNvSpPr txBox="1">
              <a:spLocks/>
            </p:cNvSpPr>
            <p:nvPr/>
          </p:nvSpPr>
          <p:spPr>
            <a:xfrm>
              <a:off x="789460" y="2444052"/>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presented project can easily get by as a functional digital piano, which can be played by a persons that has some musical theory knowledge.</a:t>
              </a:r>
            </a:p>
          </p:txBody>
        </p:sp>
        <p:sp>
          <p:nvSpPr>
            <p:cNvPr id="26" name="Shape 2540">
              <a:extLst>
                <a:ext uri="{FF2B5EF4-FFF2-40B4-BE49-F238E27FC236}">
                  <a16:creationId xmlns:a16="http://schemas.microsoft.com/office/drawing/2014/main" id="{E97CBA89-F9AF-FD84-1A01-555193BD56AD}"/>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27" name="Group 26">
            <a:extLst>
              <a:ext uri="{FF2B5EF4-FFF2-40B4-BE49-F238E27FC236}">
                <a16:creationId xmlns:a16="http://schemas.microsoft.com/office/drawing/2014/main" id="{1422DD1A-E09C-639F-082D-9D70661E5291}"/>
              </a:ext>
            </a:extLst>
          </p:cNvPr>
          <p:cNvGrpSpPr/>
          <p:nvPr/>
        </p:nvGrpSpPr>
        <p:grpSpPr>
          <a:xfrm>
            <a:off x="6287367" y="1713275"/>
            <a:ext cx="4980708" cy="2311485"/>
            <a:chOff x="720868" y="1993242"/>
            <a:chExt cx="2892025" cy="1219992"/>
          </a:xfrm>
        </p:grpSpPr>
        <p:sp>
          <p:nvSpPr>
            <p:cNvPr id="28" name="Rounded Rectangle 83">
              <a:extLst>
                <a:ext uri="{FF2B5EF4-FFF2-40B4-BE49-F238E27FC236}">
                  <a16:creationId xmlns:a16="http://schemas.microsoft.com/office/drawing/2014/main" id="{44E43B11-DE34-4C60-C6E7-B3F2C15D8F5A}"/>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9" name="TextBox 28">
              <a:extLst>
                <a:ext uri="{FF2B5EF4-FFF2-40B4-BE49-F238E27FC236}">
                  <a16:creationId xmlns:a16="http://schemas.microsoft.com/office/drawing/2014/main" id="{A7955C69-75B6-ECD9-967D-274E342B2ACD}"/>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en-AU" sz="2200" b="1" dirty="0">
                  <a:latin typeface="Roboto Black" panose="02000000000000000000" pitchFamily="2" charset="0"/>
                  <a:ea typeface="Roboto Black" panose="02000000000000000000" pitchFamily="2" charset="0"/>
                  <a:cs typeface="Roboto Black" panose="02000000000000000000" pitchFamily="2" charset="0"/>
                </a:rPr>
                <a:t>2. Room for expansion </a:t>
              </a:r>
            </a:p>
          </p:txBody>
        </p:sp>
        <p:sp>
          <p:nvSpPr>
            <p:cNvPr id="30" name="Text Placeholder 32">
              <a:extLst>
                <a:ext uri="{FF2B5EF4-FFF2-40B4-BE49-F238E27FC236}">
                  <a16:creationId xmlns:a16="http://schemas.microsoft.com/office/drawing/2014/main" id="{0C99C71B-E7E9-0283-3B8C-9B0DC1B73959}"/>
                </a:ext>
              </a:extLst>
            </p:cNvPr>
            <p:cNvSpPr txBox="1">
              <a:spLocks/>
            </p:cNvSpPr>
            <p:nvPr/>
          </p:nvSpPr>
          <p:spPr>
            <a:xfrm>
              <a:off x="789460" y="2421249"/>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GB"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Diverging from the conventional piano setup, our piano can be expanded to have many notes as the distance can be measured further than the length of a classical piano.</a:t>
              </a:r>
              <a:endPar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31" name="Shape 2540">
              <a:extLst>
                <a:ext uri="{FF2B5EF4-FFF2-40B4-BE49-F238E27FC236}">
                  <a16:creationId xmlns:a16="http://schemas.microsoft.com/office/drawing/2014/main" id="{064C946C-A81E-5F9B-3EB7-A2E67714AD59}"/>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32" name="Group 31">
            <a:extLst>
              <a:ext uri="{FF2B5EF4-FFF2-40B4-BE49-F238E27FC236}">
                <a16:creationId xmlns:a16="http://schemas.microsoft.com/office/drawing/2014/main" id="{EC725F34-958B-46AE-6E9F-FBE7A6A9B55E}"/>
              </a:ext>
            </a:extLst>
          </p:cNvPr>
          <p:cNvGrpSpPr/>
          <p:nvPr/>
        </p:nvGrpSpPr>
        <p:grpSpPr>
          <a:xfrm>
            <a:off x="785748" y="4262905"/>
            <a:ext cx="7196201" cy="2354689"/>
            <a:chOff x="720868" y="1993242"/>
            <a:chExt cx="4178441" cy="1242795"/>
          </a:xfrm>
        </p:grpSpPr>
        <p:sp>
          <p:nvSpPr>
            <p:cNvPr id="33" name="Rounded Rectangle 83">
              <a:extLst>
                <a:ext uri="{FF2B5EF4-FFF2-40B4-BE49-F238E27FC236}">
                  <a16:creationId xmlns:a16="http://schemas.microsoft.com/office/drawing/2014/main" id="{4D32B5A9-D3E3-6EC8-8F56-E3FFA38A08FD}"/>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34" name="TextBox 33">
              <a:extLst>
                <a:ext uri="{FF2B5EF4-FFF2-40B4-BE49-F238E27FC236}">
                  <a16:creationId xmlns:a16="http://schemas.microsoft.com/office/drawing/2014/main" id="{D885F792-D708-6BAB-F484-21B6ECB83083}"/>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en-AU" sz="2200" b="1" dirty="0">
                  <a:latin typeface="Roboto Black" panose="02000000000000000000" pitchFamily="2" charset="0"/>
                  <a:ea typeface="Roboto Black" panose="02000000000000000000" pitchFamily="2" charset="0"/>
                  <a:cs typeface="Roboto Black" panose="02000000000000000000" pitchFamily="2" charset="0"/>
                </a:rPr>
                <a:t>3. Notes display</a:t>
              </a:r>
            </a:p>
          </p:txBody>
        </p:sp>
        <p:sp>
          <p:nvSpPr>
            <p:cNvPr id="35" name="Text Placeholder 32">
              <a:extLst>
                <a:ext uri="{FF2B5EF4-FFF2-40B4-BE49-F238E27FC236}">
                  <a16:creationId xmlns:a16="http://schemas.microsoft.com/office/drawing/2014/main" id="{573DEFC3-851D-5870-633F-59693BBA55F9}"/>
                </a:ext>
              </a:extLst>
            </p:cNvPr>
            <p:cNvSpPr txBox="1">
              <a:spLocks/>
            </p:cNvSpPr>
            <p:nvPr/>
          </p:nvSpPr>
          <p:spPr>
            <a:xfrm>
              <a:off x="789460" y="2444052"/>
              <a:ext cx="4109849"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Also different from a  classical piano, the digital piano displays the sung notes, therefore a disabled person ( in the terms of deafness) can see what is being played, an excellent feature if we were to ask one of the greatest composers of all time, Ludwig van Beethoven.</a:t>
              </a:r>
            </a:p>
          </p:txBody>
        </p:sp>
        <p:sp>
          <p:nvSpPr>
            <p:cNvPr id="36" name="Shape 2540">
              <a:extLst>
                <a:ext uri="{FF2B5EF4-FFF2-40B4-BE49-F238E27FC236}">
                  <a16:creationId xmlns:a16="http://schemas.microsoft.com/office/drawing/2014/main" id="{CB4A5641-29E6-D42A-351C-B9BBE18B1525}"/>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sp>
        <p:nvSpPr>
          <p:cNvPr id="42" name="TextBox 41">
            <a:extLst>
              <a:ext uri="{FF2B5EF4-FFF2-40B4-BE49-F238E27FC236}">
                <a16:creationId xmlns:a16="http://schemas.microsoft.com/office/drawing/2014/main" id="{1C782253-C72B-5774-0ED2-27D93885B5B0}"/>
              </a:ext>
            </a:extLst>
          </p:cNvPr>
          <p:cNvSpPr txBox="1"/>
          <p:nvPr/>
        </p:nvSpPr>
        <p:spPr>
          <a:xfrm>
            <a:off x="3731220" y="436855"/>
            <a:ext cx="4729560"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2.2. Utility</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Tree>
    <p:extLst>
      <p:ext uri="{BB962C8B-B14F-4D97-AF65-F5344CB8AC3E}">
        <p14:creationId xmlns:p14="http://schemas.microsoft.com/office/powerpoint/2010/main" val="37695519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ppt_w</p:attrName>
                                        </p:attrNameLst>
                                      </p:cBhvr>
                                      <p:tavLst>
                                        <p:tav tm="0">
                                          <p:val>
                                            <p:fltVal val="0"/>
                                          </p:val>
                                        </p:tav>
                                        <p:tav tm="100000">
                                          <p:val>
                                            <p:strVal val="#ppt_w"/>
                                          </p:val>
                                        </p:tav>
                                      </p:tavLst>
                                    </p:anim>
                                    <p:anim calcmode="lin" valueType="num">
                                      <p:cBhvr>
                                        <p:cTn id="19" dur="500" fill="hold"/>
                                        <p:tgtEl>
                                          <p:spTgt spid="27"/>
                                        </p:tgtEl>
                                        <p:attrNameLst>
                                          <p:attrName>ppt_h</p:attrName>
                                        </p:attrNameLst>
                                      </p:cBhvr>
                                      <p:tavLst>
                                        <p:tav tm="0">
                                          <p:val>
                                            <p:fltVal val="0"/>
                                          </p:val>
                                        </p:tav>
                                        <p:tav tm="100000">
                                          <p:val>
                                            <p:strVal val="#ppt_h"/>
                                          </p:val>
                                        </p:tav>
                                      </p:tavLst>
                                    </p:anim>
                                    <p:animEffect transition="in" filter="fade">
                                      <p:cBhvr>
                                        <p:cTn id="20" dur="500"/>
                                        <p:tgtEl>
                                          <p:spTgt spid="2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fltVal val="0"/>
                                          </p:val>
                                        </p:tav>
                                        <p:tav tm="100000">
                                          <p:val>
                                            <p:strVal val="#ppt_h"/>
                                          </p:val>
                                        </p:tav>
                                      </p:tavLst>
                                    </p:anim>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BEBCAC-8B84-D1C5-3C8B-7846C2904AB9}"/>
              </a:ext>
            </a:extLst>
          </p:cNvPr>
          <p:cNvGrpSpPr/>
          <p:nvPr/>
        </p:nvGrpSpPr>
        <p:grpSpPr>
          <a:xfrm>
            <a:off x="661590" y="2075292"/>
            <a:ext cx="567420" cy="567420"/>
            <a:chOff x="1460006" y="1642203"/>
            <a:chExt cx="479425" cy="479425"/>
          </a:xfrm>
        </p:grpSpPr>
        <p:sp>
          <p:nvSpPr>
            <p:cNvPr id="3" name="Oval 8">
              <a:extLst>
                <a:ext uri="{FF2B5EF4-FFF2-40B4-BE49-F238E27FC236}">
                  <a16:creationId xmlns:a16="http://schemas.microsoft.com/office/drawing/2014/main" id="{829BC5ED-9428-C1D1-D7C3-79280A68644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4" name="Freeform 9">
              <a:extLst>
                <a:ext uri="{FF2B5EF4-FFF2-40B4-BE49-F238E27FC236}">
                  <a16:creationId xmlns:a16="http://schemas.microsoft.com/office/drawing/2014/main" id="{881B8C36-4E82-207B-4AD6-836682846B4A}"/>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5" name="Rectangle 4">
            <a:extLst>
              <a:ext uri="{FF2B5EF4-FFF2-40B4-BE49-F238E27FC236}">
                <a16:creationId xmlns:a16="http://schemas.microsoft.com/office/drawing/2014/main" id="{C9478122-2C24-5642-140D-4CC71FF6B7DF}"/>
              </a:ext>
            </a:extLst>
          </p:cNvPr>
          <p:cNvSpPr/>
          <p:nvPr/>
        </p:nvSpPr>
        <p:spPr>
          <a:xfrm>
            <a:off x="1364364" y="2112234"/>
            <a:ext cx="4247638"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3.1. Implementing the Distance sensor</a:t>
            </a:r>
          </a:p>
        </p:txBody>
      </p:sp>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3. Workflow</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7" name="Rectangle 6">
            <a:extLst>
              <a:ext uri="{FF2B5EF4-FFF2-40B4-BE49-F238E27FC236}">
                <a16:creationId xmlns:a16="http://schemas.microsoft.com/office/drawing/2014/main" id="{BEBB387B-91CB-62A1-DF01-A2B47AD84105}"/>
              </a:ext>
            </a:extLst>
          </p:cNvPr>
          <p:cNvSpPr/>
          <p:nvPr/>
        </p:nvSpPr>
        <p:spPr>
          <a:xfrm>
            <a:off x="661590" y="1194875"/>
            <a:ext cx="2574744"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taken step.</a:t>
            </a:r>
          </a:p>
        </p:txBody>
      </p:sp>
      <p:pic>
        <p:nvPicPr>
          <p:cNvPr id="9" name="Picture 8">
            <a:extLst>
              <a:ext uri="{FF2B5EF4-FFF2-40B4-BE49-F238E27FC236}">
                <a16:creationId xmlns:a16="http://schemas.microsoft.com/office/drawing/2014/main" id="{C28CE4B4-EDE2-793D-2CF4-658B9B27A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52" y="2915859"/>
            <a:ext cx="4102100" cy="3076575"/>
          </a:xfrm>
          <a:prstGeom prst="rect">
            <a:avLst/>
          </a:prstGeom>
        </p:spPr>
      </p:pic>
      <p:grpSp>
        <p:nvGrpSpPr>
          <p:cNvPr id="10" name="Group 9">
            <a:extLst>
              <a:ext uri="{FF2B5EF4-FFF2-40B4-BE49-F238E27FC236}">
                <a16:creationId xmlns:a16="http://schemas.microsoft.com/office/drawing/2014/main" id="{7B30844A-35D6-7B8D-2877-EE87C91271A8}"/>
              </a:ext>
            </a:extLst>
          </p:cNvPr>
          <p:cNvGrpSpPr/>
          <p:nvPr/>
        </p:nvGrpSpPr>
        <p:grpSpPr>
          <a:xfrm>
            <a:off x="6357540" y="2075292"/>
            <a:ext cx="567420" cy="567420"/>
            <a:chOff x="1460006" y="1642203"/>
            <a:chExt cx="479425" cy="479425"/>
          </a:xfrm>
        </p:grpSpPr>
        <p:sp>
          <p:nvSpPr>
            <p:cNvPr id="11" name="Oval 8">
              <a:extLst>
                <a:ext uri="{FF2B5EF4-FFF2-40B4-BE49-F238E27FC236}">
                  <a16:creationId xmlns:a16="http://schemas.microsoft.com/office/drawing/2014/main" id="{8632F1E1-69C7-503F-C8B8-19D470ACFBF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12" name="Freeform 9">
              <a:extLst>
                <a:ext uri="{FF2B5EF4-FFF2-40B4-BE49-F238E27FC236}">
                  <a16:creationId xmlns:a16="http://schemas.microsoft.com/office/drawing/2014/main" id="{093B147F-984A-DA3C-098E-B596F1791921}"/>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13" name="Rectangle 12">
            <a:extLst>
              <a:ext uri="{FF2B5EF4-FFF2-40B4-BE49-F238E27FC236}">
                <a16:creationId xmlns:a16="http://schemas.microsoft.com/office/drawing/2014/main" id="{EE900A7E-D288-A942-0FF0-ED195A76B400}"/>
              </a:ext>
            </a:extLst>
          </p:cNvPr>
          <p:cNvSpPr/>
          <p:nvPr/>
        </p:nvSpPr>
        <p:spPr>
          <a:xfrm>
            <a:off x="7060314" y="2075292"/>
            <a:ext cx="3278141"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3.2. Implementing the Buzzer</a:t>
            </a:r>
          </a:p>
        </p:txBody>
      </p:sp>
      <p:pic>
        <p:nvPicPr>
          <p:cNvPr id="15" name="Picture 14">
            <a:extLst>
              <a:ext uri="{FF2B5EF4-FFF2-40B4-BE49-F238E27FC236}">
                <a16:creationId xmlns:a16="http://schemas.microsoft.com/office/drawing/2014/main" id="{C2ED7508-5588-C10B-EE8B-7FD684C2A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960" y="2915859"/>
            <a:ext cx="4102100" cy="3076575"/>
          </a:xfrm>
          <a:prstGeom prst="rect">
            <a:avLst/>
          </a:prstGeom>
        </p:spPr>
      </p:pic>
    </p:spTree>
    <p:extLst>
      <p:ext uri="{BB962C8B-B14F-4D97-AF65-F5344CB8AC3E}">
        <p14:creationId xmlns:p14="http://schemas.microsoft.com/office/powerpoint/2010/main" val="28973556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PC - Color 02 Green">
      <a:dk1>
        <a:srgbClr val="656D78"/>
      </a:dk1>
      <a:lt1>
        <a:srgbClr val="FFFFFF"/>
      </a:lt1>
      <a:dk2>
        <a:srgbClr val="44546A"/>
      </a:dk2>
      <a:lt2>
        <a:srgbClr val="E7E6E6"/>
      </a:lt2>
      <a:accent1>
        <a:srgbClr val="66BB6A"/>
      </a:accent1>
      <a:accent2>
        <a:srgbClr val="4CAF50"/>
      </a:accent2>
      <a:accent3>
        <a:srgbClr val="43A047"/>
      </a:accent3>
      <a:accent4>
        <a:srgbClr val="388E3C"/>
      </a:accent4>
      <a:accent5>
        <a:srgbClr val="2E7D32"/>
      </a:accent5>
      <a:accent6>
        <a:srgbClr val="1B5E2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906</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Roboto</vt:lpstr>
      <vt:lpstr>Roboto Black</vt:lpstr>
      <vt:lpstr>Source Sans Pro</vt:lpstr>
      <vt:lpstr>Source Sans Pro Black</vt:lpstr>
      <vt:lpstr>Source Sans Pro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 neghina</dc:creator>
  <cp:lastModifiedBy>vlad neghina</cp:lastModifiedBy>
  <cp:revision>5</cp:revision>
  <dcterms:created xsi:type="dcterms:W3CDTF">2024-01-11T20:16:52Z</dcterms:created>
  <dcterms:modified xsi:type="dcterms:W3CDTF">2024-01-11T23:26:02Z</dcterms:modified>
</cp:coreProperties>
</file>