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769" r:id="rId3"/>
    <p:sldId id="1094" r:id="rId4"/>
    <p:sldId id="1095" r:id="rId5"/>
    <p:sldId id="1096" r:id="rId6"/>
    <p:sldId id="1097" r:id="rId7"/>
    <p:sldId id="1098" r:id="rId8"/>
    <p:sldId id="1099" r:id="rId9"/>
    <p:sldId id="1100" r:id="rId10"/>
    <p:sldId id="1101" r:id="rId11"/>
    <p:sldId id="1102" r:id="rId12"/>
    <p:sldId id="1103" r:id="rId13"/>
    <p:sldId id="1104" r:id="rId14"/>
    <p:sldId id="1105" r:id="rId15"/>
    <p:sldId id="11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1BBCC-167E-4CA5-8A62-D4EDB93E59AF}" type="datetimeFigureOut">
              <a:rPr lang="en-GB" smtClean="0"/>
              <a:t>12/01/2024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6891E-5B46-4920-B254-0D11D1FDCB20}" type="slidenum">
              <a:rPr lang="en-GB" smtClean="0"/>
              <a:t>‹#›</a:t>
            </a:fld>
            <a:endParaRPr lang="en-GB"/>
          </a:p>
        </p:txBody>
      </p:sp>
    </p:spTree>
    <p:extLst>
      <p:ext uri="{BB962C8B-B14F-4D97-AF65-F5344CB8AC3E}">
        <p14:creationId xmlns:p14="http://schemas.microsoft.com/office/powerpoint/2010/main" val="2552541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EB816B-E79C-456D-86C0-0A5913EB9F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017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AC953-3531-B8E9-ECAD-EAEB66EB3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623B10A-485B-640D-8FAA-464ED95CA2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8F294D-85B1-54E2-D54A-7BA23B3EB05F}"/>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5" name="Footer Placeholder 4">
            <a:extLst>
              <a:ext uri="{FF2B5EF4-FFF2-40B4-BE49-F238E27FC236}">
                <a16:creationId xmlns:a16="http://schemas.microsoft.com/office/drawing/2014/main" id="{86D6F111-CD68-734D-9932-730B4419B6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0EDD4E-B3C4-FD62-3FEB-390408BFD7F3}"/>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4021716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58EB-FEE1-EFD4-2DCB-737E7AAED43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3C9A9E-2ACB-F584-5436-FD94E66F18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33E9B9-D255-9CE9-54B3-0937E8AABBC5}"/>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5" name="Footer Placeholder 4">
            <a:extLst>
              <a:ext uri="{FF2B5EF4-FFF2-40B4-BE49-F238E27FC236}">
                <a16:creationId xmlns:a16="http://schemas.microsoft.com/office/drawing/2014/main" id="{063927A1-172E-844A-ABCD-07B5BA17A5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A8703F-8CDB-CBC1-A369-C1FFBB8398CD}"/>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138812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460D6-7D50-355A-19D4-A2672A53C9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A6DAD6-DE5D-CF0E-CF5F-8372407D4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854A91-4C95-AC73-DA62-F6A7DC09A499}"/>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5" name="Footer Placeholder 4">
            <a:extLst>
              <a:ext uri="{FF2B5EF4-FFF2-40B4-BE49-F238E27FC236}">
                <a16:creationId xmlns:a16="http://schemas.microsoft.com/office/drawing/2014/main" id="{D974E808-2A69-F63D-AC4C-77FCA47E2A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878662-6C85-DD11-3B5A-07E51DB1DF03}"/>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116761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5999"/>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09" indent="0" algn="ctr">
              <a:buNone/>
              <a:defRPr sz="2000"/>
            </a:lvl2pPr>
            <a:lvl3pPr marL="914217" indent="0" algn="ctr">
              <a:buNone/>
              <a:defRPr sz="1800"/>
            </a:lvl3pPr>
            <a:lvl4pPr marL="1371326" indent="0" algn="ctr">
              <a:buNone/>
              <a:defRPr sz="1600"/>
            </a:lvl4pPr>
            <a:lvl5pPr marL="1828434" indent="0" algn="ctr">
              <a:buNone/>
              <a:defRPr sz="1600"/>
            </a:lvl5pPr>
            <a:lvl6pPr marL="2285543" indent="0" algn="ctr">
              <a:buNone/>
              <a:defRPr sz="1600"/>
            </a:lvl6pPr>
            <a:lvl7pPr marL="2742651" indent="0" algn="ctr">
              <a:buNone/>
              <a:defRPr sz="1600"/>
            </a:lvl7pPr>
            <a:lvl8pPr marL="3199760" indent="0" algn="ctr">
              <a:buNone/>
              <a:defRPr sz="1600"/>
            </a:lvl8pPr>
            <a:lvl9pPr marL="3656868"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01/12/2024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3862131460"/>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01/12/2024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321491426"/>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a:prstGeom prst="rect">
            <a:avLst/>
          </a:prstGeom>
        </p:spPr>
        <p:txBody>
          <a:bodyPr anchor="b"/>
          <a:lstStyle>
            <a:lvl1pPr>
              <a:defRPr sz="5999"/>
            </a:lvl1pPr>
          </a:lstStyle>
          <a:p>
            <a:r>
              <a:rPr lang="en-GB"/>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09" indent="0">
              <a:buNone/>
              <a:defRPr sz="2000">
                <a:solidFill>
                  <a:schemeClr val="tx1">
                    <a:tint val="75000"/>
                  </a:schemeClr>
                </a:solidFill>
              </a:defRPr>
            </a:lvl2pPr>
            <a:lvl3pPr marL="914217" indent="0">
              <a:buNone/>
              <a:defRPr sz="1800">
                <a:solidFill>
                  <a:schemeClr val="tx1">
                    <a:tint val="75000"/>
                  </a:schemeClr>
                </a:solidFill>
              </a:defRPr>
            </a:lvl3pPr>
            <a:lvl4pPr marL="1371326" indent="0">
              <a:buNone/>
              <a:defRPr sz="1600">
                <a:solidFill>
                  <a:schemeClr val="tx1">
                    <a:tint val="75000"/>
                  </a:schemeClr>
                </a:solidFill>
              </a:defRPr>
            </a:lvl4pPr>
            <a:lvl5pPr marL="1828434" indent="0">
              <a:buNone/>
              <a:defRPr sz="1600">
                <a:solidFill>
                  <a:schemeClr val="tx1">
                    <a:tint val="75000"/>
                  </a:schemeClr>
                </a:solidFill>
              </a:defRPr>
            </a:lvl5pPr>
            <a:lvl6pPr marL="2285543" indent="0">
              <a:buNone/>
              <a:defRPr sz="1600">
                <a:solidFill>
                  <a:schemeClr val="tx1">
                    <a:tint val="75000"/>
                  </a:schemeClr>
                </a:solidFill>
              </a:defRPr>
            </a:lvl6pPr>
            <a:lvl7pPr marL="2742651" indent="0">
              <a:buNone/>
              <a:defRPr sz="1600">
                <a:solidFill>
                  <a:schemeClr val="tx1">
                    <a:tint val="75000"/>
                  </a:schemeClr>
                </a:solidFill>
              </a:defRPr>
            </a:lvl7pPr>
            <a:lvl8pPr marL="3199760" indent="0">
              <a:buNone/>
              <a:defRPr sz="1600">
                <a:solidFill>
                  <a:schemeClr val="tx1">
                    <a:tint val="75000"/>
                  </a:schemeClr>
                </a:solidFill>
              </a:defRPr>
            </a:lvl8pPr>
            <a:lvl9pPr marL="3656868"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3DE8924-8A6F-9143-B480-C4FE05D30B04}" type="datetimeFigureOut">
              <a:rPr lang="en-RS" smtClean="0"/>
              <a:t>01/12/2024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3609498200"/>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3DE8924-8A6F-9143-B480-C4FE05D30B04}" type="datetimeFigureOut">
              <a:rPr lang="en-RS" smtClean="0"/>
              <a:t>01/12/2024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2822131115"/>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a:prstGeom prst="rect">
            <a:avLst/>
          </a:prstGeom>
        </p:spPr>
        <p:txBody>
          <a:bodyPr/>
          <a:lstStyle/>
          <a:p>
            <a:r>
              <a:rPr lang="en-GB"/>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3" indent="0">
              <a:buNone/>
              <a:defRPr sz="1600" b="1"/>
            </a:lvl6pPr>
            <a:lvl7pPr marL="2742651" indent="0">
              <a:buNone/>
              <a:defRPr sz="1600" b="1"/>
            </a:lvl7pPr>
            <a:lvl8pPr marL="3199760" indent="0">
              <a:buNone/>
              <a:defRPr sz="1600" b="1"/>
            </a:lvl8pPr>
            <a:lvl9pPr marL="3656868"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3" indent="0">
              <a:buNone/>
              <a:defRPr sz="1600" b="1"/>
            </a:lvl6pPr>
            <a:lvl7pPr marL="2742651" indent="0">
              <a:buNone/>
              <a:defRPr sz="1600" b="1"/>
            </a:lvl7pPr>
            <a:lvl8pPr marL="3199760" indent="0">
              <a:buNone/>
              <a:defRPr sz="1600" b="1"/>
            </a:lvl8pPr>
            <a:lvl9pPr marL="3656868"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3DE8924-8A6F-9143-B480-C4FE05D30B04}" type="datetimeFigureOut">
              <a:rPr lang="en-RS" smtClean="0"/>
              <a:t>01/12/2024</a:t>
            </a:fld>
            <a:endParaRPr lang="en-RS"/>
          </a:p>
        </p:txBody>
      </p:sp>
      <p:sp>
        <p:nvSpPr>
          <p:cNvPr id="8" name="Footer Placeholder 7"/>
          <p:cNvSpPr>
            <a:spLocks noGrp="1"/>
          </p:cNvSpPr>
          <p:nvPr>
            <p:ph type="ftr" sz="quarter" idx="11"/>
          </p:nvPr>
        </p:nvSpPr>
        <p:spPr/>
        <p:txBody>
          <a:bodyPr/>
          <a:lstStyle/>
          <a:p>
            <a:endParaRPr lang="en-RS"/>
          </a:p>
        </p:txBody>
      </p:sp>
      <p:sp>
        <p:nvSpPr>
          <p:cNvPr id="9" name="Slide Number Placeholder 8"/>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3045929080"/>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3DE8924-8A6F-9143-B480-C4FE05D30B04}" type="datetimeFigureOut">
              <a:rPr lang="en-RS" smtClean="0"/>
              <a:t>01/12/2024</a:t>
            </a:fld>
            <a:endParaRPr lang="en-RS"/>
          </a:p>
        </p:txBody>
      </p:sp>
      <p:sp>
        <p:nvSpPr>
          <p:cNvPr id="4" name="Footer Placeholder 3"/>
          <p:cNvSpPr>
            <a:spLocks noGrp="1"/>
          </p:cNvSpPr>
          <p:nvPr>
            <p:ph type="ftr" sz="quarter" idx="11"/>
          </p:nvPr>
        </p:nvSpPr>
        <p:spPr/>
        <p:txBody>
          <a:bodyPr/>
          <a:lstStyle/>
          <a:p>
            <a:endParaRPr lang="en-RS"/>
          </a:p>
        </p:txBody>
      </p:sp>
      <p:sp>
        <p:nvSpPr>
          <p:cNvPr id="5" name="Slide Number Placeholder 4"/>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2102875106"/>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8924-8A6F-9143-B480-C4FE05D30B04}" type="datetimeFigureOut">
              <a:rPr lang="en-RS" smtClean="0"/>
              <a:t>01/12/2024</a:t>
            </a:fld>
            <a:endParaRPr lang="en-RS"/>
          </a:p>
        </p:txBody>
      </p:sp>
      <p:sp>
        <p:nvSpPr>
          <p:cNvPr id="3" name="Footer Placeholder 2"/>
          <p:cNvSpPr>
            <a:spLocks noGrp="1"/>
          </p:cNvSpPr>
          <p:nvPr>
            <p:ph type="ftr" sz="quarter" idx="11"/>
          </p:nvPr>
        </p:nvSpPr>
        <p:spPr/>
        <p:txBody>
          <a:bodyPr/>
          <a:lstStyle/>
          <a:p>
            <a:endParaRPr lang="en-RS"/>
          </a:p>
        </p:txBody>
      </p:sp>
      <p:sp>
        <p:nvSpPr>
          <p:cNvPr id="4" name="Slide Number Placeholder 3"/>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3993201868"/>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a:prstGeom prst="rect">
            <a:avLst/>
          </a:prstGeom>
        </p:spPr>
        <p:txBody>
          <a:bodyPr anchor="b"/>
          <a:lstStyle>
            <a:lvl1pPr>
              <a:defRPr sz="3199"/>
            </a:lvl1pPr>
          </a:lstStyle>
          <a:p>
            <a:r>
              <a:rPr lang="en-GB"/>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09" indent="0">
              <a:buNone/>
              <a:defRPr sz="1400"/>
            </a:lvl2pPr>
            <a:lvl3pPr marL="914217" indent="0">
              <a:buNone/>
              <a:defRPr sz="1200"/>
            </a:lvl3pPr>
            <a:lvl4pPr marL="1371326" indent="0">
              <a:buNone/>
              <a:defRPr sz="1000"/>
            </a:lvl4pPr>
            <a:lvl5pPr marL="1828434" indent="0">
              <a:buNone/>
              <a:defRPr sz="1000"/>
            </a:lvl5pPr>
            <a:lvl6pPr marL="2285543" indent="0">
              <a:buNone/>
              <a:defRPr sz="1000"/>
            </a:lvl6pPr>
            <a:lvl7pPr marL="2742651" indent="0">
              <a:buNone/>
              <a:defRPr sz="1000"/>
            </a:lvl7pPr>
            <a:lvl8pPr marL="3199760" indent="0">
              <a:buNone/>
              <a:defRPr sz="1000"/>
            </a:lvl8pPr>
            <a:lvl9pPr marL="3656868"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01/12/2024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57723059"/>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81AE-A6D7-599D-7561-11A613BB59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0E2D99-13EF-C1F8-4908-52D388542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AE7F2B-5267-BC36-77E4-A611AE6B66B5}"/>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5" name="Footer Placeholder 4">
            <a:extLst>
              <a:ext uri="{FF2B5EF4-FFF2-40B4-BE49-F238E27FC236}">
                <a16:creationId xmlns:a16="http://schemas.microsoft.com/office/drawing/2014/main" id="{C1D96088-6DEC-5FEB-EAD4-3F43634E79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22A8B1-2CD5-54E6-0B27-F8218F6F0B9E}"/>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3977109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a:prstGeom prst="rect">
            <a:avLst/>
          </a:prstGeom>
        </p:spPr>
        <p:txBody>
          <a:bodyPr anchor="b"/>
          <a:lstStyle>
            <a:lvl1pPr>
              <a:defRPr sz="3199"/>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109" indent="0">
              <a:buNone/>
              <a:defRPr sz="2799"/>
            </a:lvl2pPr>
            <a:lvl3pPr marL="914217" indent="0">
              <a:buNone/>
              <a:defRPr sz="2400"/>
            </a:lvl3pPr>
            <a:lvl4pPr marL="1371326" indent="0">
              <a:buNone/>
              <a:defRPr sz="2000"/>
            </a:lvl4pPr>
            <a:lvl5pPr marL="1828434" indent="0">
              <a:buNone/>
              <a:defRPr sz="2000"/>
            </a:lvl5pPr>
            <a:lvl6pPr marL="2285543" indent="0">
              <a:buNone/>
              <a:defRPr sz="2000"/>
            </a:lvl6pPr>
            <a:lvl7pPr marL="2742651" indent="0">
              <a:buNone/>
              <a:defRPr sz="2000"/>
            </a:lvl7pPr>
            <a:lvl8pPr marL="3199760" indent="0">
              <a:buNone/>
              <a:defRPr sz="2000"/>
            </a:lvl8pPr>
            <a:lvl9pPr marL="3656868"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09" indent="0">
              <a:buNone/>
              <a:defRPr sz="1400"/>
            </a:lvl2pPr>
            <a:lvl3pPr marL="914217" indent="0">
              <a:buNone/>
              <a:defRPr sz="1200"/>
            </a:lvl3pPr>
            <a:lvl4pPr marL="1371326" indent="0">
              <a:buNone/>
              <a:defRPr sz="1000"/>
            </a:lvl4pPr>
            <a:lvl5pPr marL="1828434" indent="0">
              <a:buNone/>
              <a:defRPr sz="1000"/>
            </a:lvl5pPr>
            <a:lvl6pPr marL="2285543" indent="0">
              <a:buNone/>
              <a:defRPr sz="1000"/>
            </a:lvl6pPr>
            <a:lvl7pPr marL="2742651" indent="0">
              <a:buNone/>
              <a:defRPr sz="1000"/>
            </a:lvl7pPr>
            <a:lvl8pPr marL="3199760" indent="0">
              <a:buNone/>
              <a:defRPr sz="1000"/>
            </a:lvl8pPr>
            <a:lvl9pPr marL="3656868"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01/12/2024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1097847423"/>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01/12/2024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725243861"/>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01/12/2024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a:t>
            </a:fld>
            <a:endParaRPr lang="en-RS"/>
          </a:p>
        </p:txBody>
      </p:sp>
    </p:spTree>
    <p:extLst>
      <p:ext uri="{BB962C8B-B14F-4D97-AF65-F5344CB8AC3E}">
        <p14:creationId xmlns:p14="http://schemas.microsoft.com/office/powerpoint/2010/main" val="3979233487"/>
      </p:ext>
    </p:extLst>
  </p:cSld>
  <p:clrMapOvr>
    <a:masterClrMapping/>
  </p:clrMapOvr>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01AF-BD8E-43B2-ACA3-CB16393ADE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D476A86-F46E-771F-C320-54A5E3AC4E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035FB-FDA3-41DC-9467-34B95882F5FB}"/>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5" name="Footer Placeholder 4">
            <a:extLst>
              <a:ext uri="{FF2B5EF4-FFF2-40B4-BE49-F238E27FC236}">
                <a16:creationId xmlns:a16="http://schemas.microsoft.com/office/drawing/2014/main" id="{00D6B6B1-E38B-FEE0-76C4-01ED11DBDA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5937A2-6B9D-521F-DE25-D2830B04537F}"/>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5979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3874-7612-C10B-1A7C-EC5F7B46C3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014B2-FCDF-D1CE-93C6-7B8445F2DA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E5FFCB0-A478-8A25-022C-546536160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BFE2B0E-0564-99CE-A370-F849C9DD9FFE}"/>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6" name="Footer Placeholder 5">
            <a:extLst>
              <a:ext uri="{FF2B5EF4-FFF2-40B4-BE49-F238E27FC236}">
                <a16:creationId xmlns:a16="http://schemas.microsoft.com/office/drawing/2014/main" id="{341056BE-3B9F-96D9-7201-7F43EFFE54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7907DA-00F3-B941-F5BB-82ECA5846879}"/>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243522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5DB-9654-B624-5D1C-7760DD1DCE3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1ECCA5-7EDD-EACE-D5DB-B1B6B9ED9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7C368-9771-538E-4756-2C42B897E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3198EA6-144C-BAA1-CA3B-2A453019F7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83FE37-49E3-200A-AA83-D1135270C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F3C8B62-89B4-0E77-B02D-8CB43DEC5CFD}"/>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8" name="Footer Placeholder 7">
            <a:extLst>
              <a:ext uri="{FF2B5EF4-FFF2-40B4-BE49-F238E27FC236}">
                <a16:creationId xmlns:a16="http://schemas.microsoft.com/office/drawing/2014/main" id="{FC7BEFC1-CF9A-6258-8158-AC43E0DDBBC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CC20B24-3E13-C3B6-FDA0-436C234C1D3C}"/>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350069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86FD-008C-F7CC-4F7C-3FC1B5746CE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EA6B936-7ACB-85BD-471F-432DF96DF8C8}"/>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4" name="Footer Placeholder 3">
            <a:extLst>
              <a:ext uri="{FF2B5EF4-FFF2-40B4-BE49-F238E27FC236}">
                <a16:creationId xmlns:a16="http://schemas.microsoft.com/office/drawing/2014/main" id="{740897E1-4311-C9A7-7BB2-777914E8368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098E56A-E84B-2812-DED9-063912723A07}"/>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236510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E4CA62-AEB9-1205-330C-3E8AD80370EB}"/>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3" name="Footer Placeholder 2">
            <a:extLst>
              <a:ext uri="{FF2B5EF4-FFF2-40B4-BE49-F238E27FC236}">
                <a16:creationId xmlns:a16="http://schemas.microsoft.com/office/drawing/2014/main" id="{7EE6A7D6-DFC7-1B98-0696-83ADEFAFDB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6CC56EE-BE5B-1A59-9A78-105EE43FCC32}"/>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277950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DA7A-5A65-D160-2407-9E631FBEB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B0C6C22-E298-AFF6-EEBB-634226E16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45D0744-47D1-96AA-F743-FA219672A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B9C02-612B-0DB6-C447-19D50DC4B85D}"/>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6" name="Footer Placeholder 5">
            <a:extLst>
              <a:ext uri="{FF2B5EF4-FFF2-40B4-BE49-F238E27FC236}">
                <a16:creationId xmlns:a16="http://schemas.microsoft.com/office/drawing/2014/main" id="{EDAF7BF0-C849-B52B-DD01-0871049A89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E0918C-BEB3-4144-6D92-12723CC40A3D}"/>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86683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C4DE-A705-B685-CF67-E6387C6D5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2987F4F-CD68-505E-0791-35CA78BFD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7420FF-DFED-3CFD-548A-3D347C073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4E489-80F4-102F-457F-4F745347DEF0}"/>
              </a:ext>
            </a:extLst>
          </p:cNvPr>
          <p:cNvSpPr>
            <a:spLocks noGrp="1"/>
          </p:cNvSpPr>
          <p:nvPr>
            <p:ph type="dt" sz="half" idx="10"/>
          </p:nvPr>
        </p:nvSpPr>
        <p:spPr/>
        <p:txBody>
          <a:bodyPr/>
          <a:lstStyle/>
          <a:p>
            <a:fld id="{DD036672-C8FC-454F-9AFF-671617CFDE67}" type="datetimeFigureOut">
              <a:rPr lang="en-GB" smtClean="0"/>
              <a:t>12/01/2024</a:t>
            </a:fld>
            <a:endParaRPr lang="en-GB"/>
          </a:p>
        </p:txBody>
      </p:sp>
      <p:sp>
        <p:nvSpPr>
          <p:cNvPr id="6" name="Footer Placeholder 5">
            <a:extLst>
              <a:ext uri="{FF2B5EF4-FFF2-40B4-BE49-F238E27FC236}">
                <a16:creationId xmlns:a16="http://schemas.microsoft.com/office/drawing/2014/main" id="{CC27D905-5E47-A503-DD94-48C5630363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D1138A-9E74-EE7C-A0A9-533BD5992FB6}"/>
              </a:ext>
            </a:extLst>
          </p:cNvPr>
          <p:cNvSpPr>
            <a:spLocks noGrp="1"/>
          </p:cNvSpPr>
          <p:nvPr>
            <p:ph type="sldNum" sz="quarter" idx="12"/>
          </p:nvPr>
        </p:nvSpPr>
        <p:spPr/>
        <p:txBody>
          <a:bodyPr/>
          <a:lstStyle/>
          <a:p>
            <a:fld id="{C4A1E414-4F3B-4E02-91A6-C97E9F1C7C35}" type="slidenum">
              <a:rPr lang="en-GB" smtClean="0"/>
              <a:t>‹#›</a:t>
            </a:fld>
            <a:endParaRPr lang="en-GB"/>
          </a:p>
        </p:txBody>
      </p:sp>
    </p:spTree>
    <p:extLst>
      <p:ext uri="{BB962C8B-B14F-4D97-AF65-F5344CB8AC3E}">
        <p14:creationId xmlns:p14="http://schemas.microsoft.com/office/powerpoint/2010/main" val="420292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BE4D1A-CFF6-B912-A070-4264B5DBA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266F39-962D-D4A8-49AB-B528C7258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4A61BD-B2B7-FBF9-6C20-955340911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36672-C8FC-454F-9AFF-671617CFDE67}" type="datetimeFigureOut">
              <a:rPr lang="en-GB" smtClean="0"/>
              <a:t>12/01/2024</a:t>
            </a:fld>
            <a:endParaRPr lang="en-GB"/>
          </a:p>
        </p:txBody>
      </p:sp>
      <p:sp>
        <p:nvSpPr>
          <p:cNvPr id="5" name="Footer Placeholder 4">
            <a:extLst>
              <a:ext uri="{FF2B5EF4-FFF2-40B4-BE49-F238E27FC236}">
                <a16:creationId xmlns:a16="http://schemas.microsoft.com/office/drawing/2014/main" id="{AD91E497-2A12-054A-B827-B57678D15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E7E29DD-8275-3E5D-9AFC-7B0F881A5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1E414-4F3B-4E02-91A6-C97E9F1C7C35}" type="slidenum">
              <a:rPr lang="en-GB" smtClean="0"/>
              <a:t>‹#›</a:t>
            </a:fld>
            <a:endParaRPr lang="en-GB"/>
          </a:p>
        </p:txBody>
      </p:sp>
    </p:spTree>
    <p:extLst>
      <p:ext uri="{BB962C8B-B14F-4D97-AF65-F5344CB8AC3E}">
        <p14:creationId xmlns:p14="http://schemas.microsoft.com/office/powerpoint/2010/main" val="3956253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E8924-8A6F-9143-B480-C4FE05D30B04}" type="datetimeFigureOut">
              <a:rPr lang="en-RS" smtClean="0"/>
              <a:t>01/12/2024</a:t>
            </a:fld>
            <a:endParaRPr lang="en-R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FCDC8-6A03-4D4F-BF20-5FB3E28CA623}" type="slidenum">
              <a:rPr lang="en-RS" smtClean="0"/>
              <a:t>‹#›</a:t>
            </a:fld>
            <a:endParaRPr lang="en-RS"/>
          </a:p>
        </p:txBody>
      </p:sp>
      <p:sp>
        <p:nvSpPr>
          <p:cNvPr id="7" name="Title Placeholder 6">
            <a:extLst>
              <a:ext uri="{FF2B5EF4-FFF2-40B4-BE49-F238E27FC236}">
                <a16:creationId xmlns:a16="http://schemas.microsoft.com/office/drawing/2014/main" id="{DEF2704A-1C1D-5E43-9C3F-76C29CE586F9}"/>
              </a:ext>
            </a:extLst>
          </p:cNvPr>
          <p:cNvSpPr>
            <a:spLocks noGrp="1"/>
          </p:cNvSpPr>
          <p:nvPr>
            <p:ph type="title"/>
          </p:nvPr>
        </p:nvSpPr>
        <p:spPr>
          <a:xfrm>
            <a:off x="838091" y="365125"/>
            <a:ext cx="10515818" cy="1325563"/>
          </a:xfrm>
          <a:prstGeom prst="rect">
            <a:avLst/>
          </a:prstGeom>
        </p:spPr>
        <p:txBody>
          <a:bodyPr vert="horz" lIns="91440" tIns="45720" rIns="91440" bIns="45720" rtlCol="0" anchor="ctr">
            <a:normAutofit/>
          </a:bodyPr>
          <a:lstStyle/>
          <a:p>
            <a:r>
              <a:rPr lang="en-GB" dirty="0"/>
              <a:t>Click to edit Master title style</a:t>
            </a:r>
            <a:endParaRPr lang="en-RS" dirty="0"/>
          </a:p>
        </p:txBody>
      </p:sp>
    </p:spTree>
    <p:extLst>
      <p:ext uri="{BB962C8B-B14F-4D97-AF65-F5344CB8AC3E}">
        <p14:creationId xmlns:p14="http://schemas.microsoft.com/office/powerpoint/2010/main" val="232942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50" advTm="1000">
        <p14:switch dir="r"/>
      </p:transition>
    </mc:Choice>
    <mc:Fallback xmlns="">
      <p:transition spd="slow" advTm="1000">
        <p:fade/>
      </p:transition>
    </mc:Fallback>
  </mc:AlternateConten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8.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7C43AF-A549-C94B-AFE6-7AEC998D0F6F}"/>
              </a:ext>
            </a:extLst>
          </p:cNvPr>
          <p:cNvSpPr/>
          <p:nvPr/>
        </p:nvSpPr>
        <p:spPr>
          <a:xfrm>
            <a:off x="794" y="447"/>
            <a:ext cx="12190413" cy="6857107"/>
          </a:xfrm>
          <a:prstGeom prst="rect">
            <a:avLst/>
          </a:prstGeom>
          <a:gradFill flip="none" rotWithShape="1">
            <a:gsLst>
              <a:gs pos="0">
                <a:schemeClr val="accent3">
                  <a:lumMod val="89000"/>
                </a:schemeClr>
              </a:gs>
              <a:gs pos="23000">
                <a:schemeClr val="accent3">
                  <a:lumMod val="75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28554"/>
            <a:endParaRPr lang="en-US" sz="2400">
              <a:solidFill>
                <a:srgbClr val="FFFFFF"/>
              </a:solidFill>
              <a:latin typeface="Calibri" panose="020F0502020204030204"/>
            </a:endParaRPr>
          </a:p>
        </p:txBody>
      </p:sp>
      <p:grpSp>
        <p:nvGrpSpPr>
          <p:cNvPr id="11" name="Group 10"/>
          <p:cNvGrpSpPr/>
          <p:nvPr/>
        </p:nvGrpSpPr>
        <p:grpSpPr>
          <a:xfrm>
            <a:off x="-758031" y="447"/>
            <a:ext cx="15410818" cy="16071938"/>
            <a:chOff x="0" y="-77012"/>
            <a:chExt cx="15412825" cy="16074031"/>
          </a:xfrm>
        </p:grpSpPr>
        <p:grpSp>
          <p:nvGrpSpPr>
            <p:cNvPr id="3" name="Group 84"/>
            <p:cNvGrpSpPr>
              <a:grpSpLocks noChangeAspect="1"/>
            </p:cNvGrpSpPr>
            <p:nvPr/>
          </p:nvGrpSpPr>
          <p:grpSpPr bwMode="auto">
            <a:xfrm>
              <a:off x="0" y="5280998"/>
              <a:ext cx="12148525" cy="10716021"/>
              <a:chOff x="3286" y="1675"/>
              <a:chExt cx="1094" cy="965"/>
            </a:xfrm>
            <a:solidFill>
              <a:schemeClr val="bg1">
                <a:alpha val="3000"/>
              </a:schemeClr>
            </a:solidFill>
          </p:grpSpPr>
          <p:sp>
            <p:nvSpPr>
              <p:cNvPr id="4" name="Freeform 85"/>
              <p:cNvSpPr>
                <a:spLocks noEditPoints="1"/>
              </p:cNvSpPr>
              <p:nvPr/>
            </p:nvSpPr>
            <p:spPr bwMode="auto">
              <a:xfrm>
                <a:off x="3384" y="1685"/>
                <a:ext cx="910" cy="838"/>
              </a:xfrm>
              <a:custGeom>
                <a:avLst/>
                <a:gdLst>
                  <a:gd name="T0" fmla="*/ 233 w 383"/>
                  <a:gd name="T1" fmla="*/ 49 h 352"/>
                  <a:gd name="T2" fmla="*/ 212 w 383"/>
                  <a:gd name="T3" fmla="*/ 51 h 352"/>
                  <a:gd name="T4" fmla="*/ 151 w 383"/>
                  <a:gd name="T5" fmla="*/ 70 h 352"/>
                  <a:gd name="T6" fmla="*/ 187 w 383"/>
                  <a:gd name="T7" fmla="*/ 66 h 352"/>
                  <a:gd name="T8" fmla="*/ 189 w 383"/>
                  <a:gd name="T9" fmla="*/ 66 h 352"/>
                  <a:gd name="T10" fmla="*/ 198 w 383"/>
                  <a:gd name="T11" fmla="*/ 67 h 352"/>
                  <a:gd name="T12" fmla="*/ 225 w 383"/>
                  <a:gd name="T13" fmla="*/ 74 h 352"/>
                  <a:gd name="T14" fmla="*/ 270 w 383"/>
                  <a:gd name="T15" fmla="*/ 102 h 352"/>
                  <a:gd name="T16" fmla="*/ 319 w 383"/>
                  <a:gd name="T17" fmla="*/ 164 h 352"/>
                  <a:gd name="T18" fmla="*/ 328 w 383"/>
                  <a:gd name="T19" fmla="*/ 202 h 352"/>
                  <a:gd name="T20" fmla="*/ 328 w 383"/>
                  <a:gd name="T21" fmla="*/ 201 h 352"/>
                  <a:gd name="T22" fmla="*/ 303 w 383"/>
                  <a:gd name="T23" fmla="*/ 278 h 352"/>
                  <a:gd name="T24" fmla="*/ 245 w 383"/>
                  <a:gd name="T25" fmla="*/ 333 h 352"/>
                  <a:gd name="T26" fmla="*/ 192 w 383"/>
                  <a:gd name="T27" fmla="*/ 350 h 352"/>
                  <a:gd name="T28" fmla="*/ 199 w 383"/>
                  <a:gd name="T29" fmla="*/ 351 h 352"/>
                  <a:gd name="T30" fmla="*/ 199 w 383"/>
                  <a:gd name="T31" fmla="*/ 351 h 352"/>
                  <a:gd name="T32" fmla="*/ 215 w 383"/>
                  <a:gd name="T33" fmla="*/ 352 h 352"/>
                  <a:gd name="T34" fmla="*/ 253 w 383"/>
                  <a:gd name="T35" fmla="*/ 347 h 352"/>
                  <a:gd name="T36" fmla="*/ 306 w 383"/>
                  <a:gd name="T37" fmla="*/ 322 h 352"/>
                  <a:gd name="T38" fmla="*/ 371 w 383"/>
                  <a:gd name="T39" fmla="*/ 241 h 352"/>
                  <a:gd name="T40" fmla="*/ 382 w 383"/>
                  <a:gd name="T41" fmla="*/ 183 h 352"/>
                  <a:gd name="T42" fmla="*/ 382 w 383"/>
                  <a:gd name="T43" fmla="*/ 183 h 352"/>
                  <a:gd name="T44" fmla="*/ 382 w 383"/>
                  <a:gd name="T45" fmla="*/ 183 h 352"/>
                  <a:gd name="T46" fmla="*/ 382 w 383"/>
                  <a:gd name="T47" fmla="*/ 183 h 352"/>
                  <a:gd name="T48" fmla="*/ 382 w 383"/>
                  <a:gd name="T49" fmla="*/ 183 h 352"/>
                  <a:gd name="T50" fmla="*/ 332 w 383"/>
                  <a:gd name="T51" fmla="*/ 82 h 352"/>
                  <a:gd name="T52" fmla="*/ 233 w 383"/>
                  <a:gd name="T53" fmla="*/ 49 h 352"/>
                  <a:gd name="T54" fmla="*/ 382 w 383"/>
                  <a:gd name="T55" fmla="*/ 180 h 352"/>
                  <a:gd name="T56" fmla="*/ 382 w 383"/>
                  <a:gd name="T57" fmla="*/ 183 h 352"/>
                  <a:gd name="T58" fmla="*/ 382 w 383"/>
                  <a:gd name="T59" fmla="*/ 183 h 352"/>
                  <a:gd name="T60" fmla="*/ 382 w 383"/>
                  <a:gd name="T61" fmla="*/ 183 h 352"/>
                  <a:gd name="T62" fmla="*/ 382 w 383"/>
                  <a:gd name="T63" fmla="*/ 184 h 352"/>
                  <a:gd name="T64" fmla="*/ 382 w 383"/>
                  <a:gd name="T65" fmla="*/ 182 h 352"/>
                  <a:gd name="T66" fmla="*/ 382 w 383"/>
                  <a:gd name="T67" fmla="*/ 180 h 352"/>
                  <a:gd name="T68" fmla="*/ 207 w 383"/>
                  <a:gd name="T69" fmla="*/ 0 h 352"/>
                  <a:gd name="T70" fmla="*/ 200 w 383"/>
                  <a:gd name="T71" fmla="*/ 0 h 352"/>
                  <a:gd name="T72" fmla="*/ 200 w 383"/>
                  <a:gd name="T73" fmla="*/ 0 h 352"/>
                  <a:gd name="T74" fmla="*/ 200 w 383"/>
                  <a:gd name="T75" fmla="*/ 0 h 352"/>
                  <a:gd name="T76" fmla="*/ 199 w 383"/>
                  <a:gd name="T77" fmla="*/ 0 h 352"/>
                  <a:gd name="T78" fmla="*/ 30 w 383"/>
                  <a:gd name="T79" fmla="*/ 80 h 352"/>
                  <a:gd name="T80" fmla="*/ 0 w 383"/>
                  <a:gd name="T81" fmla="*/ 115 h 352"/>
                  <a:gd name="T82" fmla="*/ 59 w 383"/>
                  <a:gd name="T83" fmla="*/ 60 h 352"/>
                  <a:gd name="T84" fmla="*/ 143 w 383"/>
                  <a:gd name="T85" fmla="*/ 14 h 352"/>
                  <a:gd name="T86" fmla="*/ 207 w 383"/>
                  <a:gd name="T8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3" h="352">
                    <a:moveTo>
                      <a:pt x="233" y="49"/>
                    </a:moveTo>
                    <a:cubicBezTo>
                      <a:pt x="226" y="49"/>
                      <a:pt x="219" y="50"/>
                      <a:pt x="212" y="51"/>
                    </a:cubicBezTo>
                    <a:cubicBezTo>
                      <a:pt x="191" y="53"/>
                      <a:pt x="170" y="60"/>
                      <a:pt x="151" y="70"/>
                    </a:cubicBezTo>
                    <a:cubicBezTo>
                      <a:pt x="163" y="67"/>
                      <a:pt x="175" y="66"/>
                      <a:pt x="187" y="66"/>
                    </a:cubicBezTo>
                    <a:cubicBezTo>
                      <a:pt x="185" y="66"/>
                      <a:pt x="188" y="66"/>
                      <a:pt x="189" y="66"/>
                    </a:cubicBezTo>
                    <a:cubicBezTo>
                      <a:pt x="192" y="66"/>
                      <a:pt x="195" y="67"/>
                      <a:pt x="198" y="67"/>
                    </a:cubicBezTo>
                    <a:cubicBezTo>
                      <a:pt x="207" y="68"/>
                      <a:pt x="216" y="71"/>
                      <a:pt x="225" y="74"/>
                    </a:cubicBezTo>
                    <a:cubicBezTo>
                      <a:pt x="242" y="81"/>
                      <a:pt x="257" y="91"/>
                      <a:pt x="270" y="102"/>
                    </a:cubicBezTo>
                    <a:cubicBezTo>
                      <a:pt x="291" y="119"/>
                      <a:pt x="309" y="139"/>
                      <a:pt x="319" y="164"/>
                    </a:cubicBezTo>
                    <a:cubicBezTo>
                      <a:pt x="325" y="176"/>
                      <a:pt x="327" y="189"/>
                      <a:pt x="328" y="202"/>
                    </a:cubicBezTo>
                    <a:cubicBezTo>
                      <a:pt x="328" y="201"/>
                      <a:pt x="328" y="201"/>
                      <a:pt x="328" y="201"/>
                    </a:cubicBezTo>
                    <a:cubicBezTo>
                      <a:pt x="328" y="229"/>
                      <a:pt x="318" y="255"/>
                      <a:pt x="303" y="278"/>
                    </a:cubicBezTo>
                    <a:cubicBezTo>
                      <a:pt x="287" y="300"/>
                      <a:pt x="268" y="319"/>
                      <a:pt x="245" y="333"/>
                    </a:cubicBezTo>
                    <a:cubicBezTo>
                      <a:pt x="229" y="342"/>
                      <a:pt x="211" y="348"/>
                      <a:pt x="192" y="350"/>
                    </a:cubicBezTo>
                    <a:cubicBezTo>
                      <a:pt x="194" y="351"/>
                      <a:pt x="197" y="351"/>
                      <a:pt x="199" y="351"/>
                    </a:cubicBezTo>
                    <a:cubicBezTo>
                      <a:pt x="199" y="351"/>
                      <a:pt x="199" y="351"/>
                      <a:pt x="199" y="351"/>
                    </a:cubicBezTo>
                    <a:cubicBezTo>
                      <a:pt x="204" y="352"/>
                      <a:pt x="210" y="352"/>
                      <a:pt x="215" y="352"/>
                    </a:cubicBezTo>
                    <a:cubicBezTo>
                      <a:pt x="227" y="352"/>
                      <a:pt x="240" y="351"/>
                      <a:pt x="253" y="347"/>
                    </a:cubicBezTo>
                    <a:cubicBezTo>
                      <a:pt x="272" y="342"/>
                      <a:pt x="290" y="333"/>
                      <a:pt x="306" y="322"/>
                    </a:cubicBezTo>
                    <a:cubicBezTo>
                      <a:pt x="335" y="302"/>
                      <a:pt x="358" y="273"/>
                      <a:pt x="371" y="241"/>
                    </a:cubicBezTo>
                    <a:cubicBezTo>
                      <a:pt x="378" y="223"/>
                      <a:pt x="383" y="202"/>
                      <a:pt x="382" y="183"/>
                    </a:cubicBezTo>
                    <a:cubicBezTo>
                      <a:pt x="382" y="183"/>
                      <a:pt x="382" y="183"/>
                      <a:pt x="382" y="183"/>
                    </a:cubicBezTo>
                    <a:cubicBezTo>
                      <a:pt x="382" y="183"/>
                      <a:pt x="382" y="183"/>
                      <a:pt x="382" y="183"/>
                    </a:cubicBezTo>
                    <a:cubicBezTo>
                      <a:pt x="382" y="183"/>
                      <a:pt x="382" y="183"/>
                      <a:pt x="382" y="183"/>
                    </a:cubicBezTo>
                    <a:cubicBezTo>
                      <a:pt x="382" y="183"/>
                      <a:pt x="382" y="183"/>
                      <a:pt x="382" y="183"/>
                    </a:cubicBezTo>
                    <a:cubicBezTo>
                      <a:pt x="383" y="143"/>
                      <a:pt x="362" y="106"/>
                      <a:pt x="332" y="82"/>
                    </a:cubicBezTo>
                    <a:cubicBezTo>
                      <a:pt x="304" y="60"/>
                      <a:pt x="268" y="49"/>
                      <a:pt x="233" y="49"/>
                    </a:cubicBezTo>
                    <a:moveTo>
                      <a:pt x="382" y="180"/>
                    </a:moveTo>
                    <a:cubicBezTo>
                      <a:pt x="382" y="180"/>
                      <a:pt x="382" y="181"/>
                      <a:pt x="382" y="183"/>
                    </a:cubicBezTo>
                    <a:cubicBezTo>
                      <a:pt x="382" y="183"/>
                      <a:pt x="382" y="183"/>
                      <a:pt x="382" y="183"/>
                    </a:cubicBezTo>
                    <a:cubicBezTo>
                      <a:pt x="382" y="183"/>
                      <a:pt x="382" y="183"/>
                      <a:pt x="382" y="183"/>
                    </a:cubicBezTo>
                    <a:cubicBezTo>
                      <a:pt x="382" y="183"/>
                      <a:pt x="382" y="184"/>
                      <a:pt x="382" y="184"/>
                    </a:cubicBezTo>
                    <a:cubicBezTo>
                      <a:pt x="382" y="184"/>
                      <a:pt x="382" y="183"/>
                      <a:pt x="382" y="182"/>
                    </a:cubicBezTo>
                    <a:cubicBezTo>
                      <a:pt x="382" y="181"/>
                      <a:pt x="382" y="180"/>
                      <a:pt x="382" y="180"/>
                    </a:cubicBezTo>
                    <a:moveTo>
                      <a:pt x="207" y="0"/>
                    </a:moveTo>
                    <a:cubicBezTo>
                      <a:pt x="204" y="0"/>
                      <a:pt x="202" y="0"/>
                      <a:pt x="200" y="0"/>
                    </a:cubicBezTo>
                    <a:cubicBezTo>
                      <a:pt x="200" y="0"/>
                      <a:pt x="200" y="0"/>
                      <a:pt x="200" y="0"/>
                    </a:cubicBezTo>
                    <a:cubicBezTo>
                      <a:pt x="200" y="0"/>
                      <a:pt x="200" y="0"/>
                      <a:pt x="200" y="0"/>
                    </a:cubicBezTo>
                    <a:cubicBezTo>
                      <a:pt x="200" y="0"/>
                      <a:pt x="199" y="0"/>
                      <a:pt x="199" y="0"/>
                    </a:cubicBezTo>
                    <a:cubicBezTo>
                      <a:pt x="136" y="6"/>
                      <a:pt x="75" y="36"/>
                      <a:pt x="30" y="80"/>
                    </a:cubicBezTo>
                    <a:cubicBezTo>
                      <a:pt x="19" y="91"/>
                      <a:pt x="9" y="102"/>
                      <a:pt x="0" y="115"/>
                    </a:cubicBezTo>
                    <a:cubicBezTo>
                      <a:pt x="17" y="94"/>
                      <a:pt x="37" y="76"/>
                      <a:pt x="59" y="60"/>
                    </a:cubicBezTo>
                    <a:cubicBezTo>
                      <a:pt x="85" y="41"/>
                      <a:pt x="113" y="24"/>
                      <a:pt x="143" y="14"/>
                    </a:cubicBezTo>
                    <a:cubicBezTo>
                      <a:pt x="164" y="6"/>
                      <a:pt x="185" y="1"/>
                      <a:pt x="20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defTabSz="228554"/>
                <a:endParaRPr lang="en-US">
                  <a:solidFill>
                    <a:srgbClr val="656D78"/>
                  </a:solidFill>
                  <a:latin typeface="Calibri" panose="020F0502020204030204"/>
                </a:endParaRPr>
              </a:p>
            </p:txBody>
          </p:sp>
          <p:sp>
            <p:nvSpPr>
              <p:cNvPr id="5" name="Freeform 86"/>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close/>
                    <a:moveTo>
                      <a:pt x="0" y="0"/>
                    </a:move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defTabSz="228554"/>
                <a:endParaRPr lang="en-US">
                  <a:solidFill>
                    <a:srgbClr val="656D78"/>
                  </a:solidFill>
                  <a:latin typeface="Calibri" panose="020F0502020204030204"/>
                </a:endParaRPr>
              </a:p>
            </p:txBody>
          </p:sp>
          <p:sp>
            <p:nvSpPr>
              <p:cNvPr id="6" name="Freeform 87"/>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moveTo>
                      <a:pt x="0" y="0"/>
                    </a:move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defTabSz="228554"/>
                <a:endParaRPr lang="en-US">
                  <a:solidFill>
                    <a:srgbClr val="656D78"/>
                  </a:solidFill>
                  <a:latin typeface="Calibri" panose="020F0502020204030204"/>
                </a:endParaRPr>
              </a:p>
            </p:txBody>
          </p:sp>
          <p:sp>
            <p:nvSpPr>
              <p:cNvPr id="7" name="Freeform 88"/>
              <p:cNvSpPr>
                <a:spLocks noEditPoints="1"/>
              </p:cNvSpPr>
              <p:nvPr/>
            </p:nvSpPr>
            <p:spPr bwMode="auto">
              <a:xfrm>
                <a:off x="3286" y="1675"/>
                <a:ext cx="1094" cy="965"/>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defTabSz="228554"/>
                <a:endParaRPr lang="en-US">
                  <a:solidFill>
                    <a:srgbClr val="656D78"/>
                  </a:solidFill>
                  <a:latin typeface="Calibri" panose="020F0502020204030204"/>
                </a:endParaRPr>
              </a:p>
            </p:txBody>
          </p:sp>
        </p:grpSp>
        <p:sp>
          <p:nvSpPr>
            <p:cNvPr id="8" name="Freeform 88"/>
            <p:cNvSpPr>
              <a:spLocks noEditPoints="1"/>
            </p:cNvSpPr>
            <p:nvPr/>
          </p:nvSpPr>
          <p:spPr bwMode="auto">
            <a:xfrm>
              <a:off x="1646032" y="2688184"/>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3000"/>
              </a:schemeClr>
            </a:solidFill>
            <a:ln>
              <a:noFill/>
            </a:ln>
          </p:spPr>
          <p:txBody>
            <a:bodyPr vert="horz" wrap="square" lIns="91428" tIns="45714" rIns="91428" bIns="45714" numCol="1" anchor="t" anchorCtr="0" compatLnSpc="1">
              <a:prstTxWarp prst="textNoShape">
                <a:avLst/>
              </a:prstTxWarp>
            </a:bodyPr>
            <a:lstStyle/>
            <a:p>
              <a:pPr defTabSz="228554"/>
              <a:endParaRPr lang="en-US">
                <a:solidFill>
                  <a:srgbClr val="656D78"/>
                </a:solidFill>
                <a:latin typeface="Calibri" panose="020F0502020204030204"/>
              </a:endParaRPr>
            </a:p>
          </p:txBody>
        </p:sp>
        <p:sp>
          <p:nvSpPr>
            <p:cNvPr id="9" name="Freeform 88"/>
            <p:cNvSpPr>
              <a:spLocks noEditPoints="1"/>
            </p:cNvSpPr>
            <p:nvPr/>
          </p:nvSpPr>
          <p:spPr bwMode="auto">
            <a:xfrm>
              <a:off x="3264300" y="-77012"/>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6000"/>
              </a:schemeClr>
            </a:solidFill>
            <a:ln>
              <a:noFill/>
            </a:ln>
          </p:spPr>
          <p:txBody>
            <a:bodyPr vert="horz" wrap="square" lIns="91428" tIns="45714" rIns="91428" bIns="45714" numCol="1" anchor="t" anchorCtr="0" compatLnSpc="1">
              <a:prstTxWarp prst="textNoShape">
                <a:avLst/>
              </a:prstTxWarp>
            </a:bodyPr>
            <a:lstStyle/>
            <a:p>
              <a:pPr defTabSz="228554"/>
              <a:endParaRPr lang="en-US" dirty="0">
                <a:solidFill>
                  <a:srgbClr val="656D78"/>
                </a:solidFill>
                <a:latin typeface="Calibri" panose="020F0502020204030204"/>
              </a:endParaRPr>
            </a:p>
          </p:txBody>
        </p:sp>
      </p:grpSp>
      <p:sp>
        <p:nvSpPr>
          <p:cNvPr id="10" name="TextBox 9"/>
          <p:cNvSpPr txBox="1"/>
          <p:nvPr/>
        </p:nvSpPr>
        <p:spPr>
          <a:xfrm>
            <a:off x="3045325" y="2622044"/>
            <a:ext cx="6101350" cy="1115562"/>
          </a:xfrm>
          <a:prstGeom prst="rect">
            <a:avLst/>
          </a:prstGeom>
          <a:noFill/>
        </p:spPr>
        <p:txBody>
          <a:bodyPr wrap="none" rtlCol="0">
            <a:spAutoFit/>
          </a:bodyPr>
          <a:lstStyle/>
          <a:p>
            <a:pPr marL="228554" lvl="1" algn="ctr" defTabSz="228554"/>
            <a:r>
              <a:rPr lang="en-GB" sz="6649" b="1" dirty="0">
                <a:solidFill>
                  <a:srgbClr val="FFFFFF"/>
                </a:solidFill>
                <a:latin typeface="Source Sans Pro Black" panose="020B0503030403020204" pitchFamily="34" charset="0"/>
                <a:ea typeface="Source Sans Pro Black" panose="020B0503030403020204" pitchFamily="34" charset="0"/>
              </a:rPr>
              <a:t>DIGITAL PIANO</a:t>
            </a:r>
            <a:endParaRPr lang="en-US" sz="6649" b="1" kern="0" dirty="0">
              <a:solidFill>
                <a:srgbClr val="FFFFFF"/>
              </a:solidFill>
              <a:latin typeface="Source Sans Pro Black" panose="020B0503030403020204" pitchFamily="34" charset="0"/>
              <a:ea typeface="Source Sans Pro Black" panose="020B0503030403020204" pitchFamily="34" charset="0"/>
            </a:endParaRPr>
          </a:p>
        </p:txBody>
      </p:sp>
      <p:sp>
        <p:nvSpPr>
          <p:cNvPr id="18" name="TextBox 17"/>
          <p:cNvSpPr txBox="1"/>
          <p:nvPr/>
        </p:nvSpPr>
        <p:spPr>
          <a:xfrm>
            <a:off x="4757332" y="3909498"/>
            <a:ext cx="2677336" cy="276999"/>
          </a:xfrm>
          <a:prstGeom prst="rect">
            <a:avLst/>
          </a:prstGeom>
          <a:noFill/>
        </p:spPr>
        <p:txBody>
          <a:bodyPr wrap="none" rtlCol="0">
            <a:spAutoFit/>
          </a:bodyPr>
          <a:lstStyle/>
          <a:p>
            <a:pPr algn="ctr" defTabSz="228554"/>
            <a:r>
              <a:rPr lang="en-US" sz="1200" dirty="0">
                <a:solidFill>
                  <a:srgbClr val="FFFFFF"/>
                </a:solidFill>
                <a:latin typeface="Source Sans Pro Light" panose="020B0403030403020204" pitchFamily="34" charset="0"/>
                <a:ea typeface="Roboto Light" panose="02000000000000000000" pitchFamily="2" charset="0"/>
                <a:cs typeface="Roboto Light" panose="02000000000000000000" pitchFamily="2" charset="0"/>
              </a:rPr>
              <a:t>UNIVERSITATEA TEHNIC</a:t>
            </a:r>
            <a:r>
              <a:rPr lang="ro-RO" sz="1200" dirty="0">
                <a:solidFill>
                  <a:srgbClr val="FFFFFF"/>
                </a:solidFill>
                <a:latin typeface="Source Sans Pro Light" panose="020B0403030403020204" pitchFamily="34" charset="0"/>
                <a:ea typeface="Roboto Light" panose="02000000000000000000" pitchFamily="2" charset="0"/>
                <a:cs typeface="Roboto Light" panose="02000000000000000000" pitchFamily="2" charset="0"/>
              </a:rPr>
              <a:t>Ă CLUJ NAPOCA</a:t>
            </a:r>
            <a:endParaRPr lang="en-US" sz="1200" dirty="0">
              <a:solidFill>
                <a:srgbClr val="FFFFFF"/>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19" name="TextBox 18"/>
          <p:cNvSpPr txBox="1"/>
          <p:nvPr/>
        </p:nvSpPr>
        <p:spPr>
          <a:xfrm>
            <a:off x="2588944" y="2131882"/>
            <a:ext cx="7014145" cy="313932"/>
          </a:xfrm>
          <a:prstGeom prst="rect">
            <a:avLst/>
          </a:prstGeom>
          <a:noFill/>
        </p:spPr>
        <p:txBody>
          <a:bodyPr wrap="square" rtlCol="0">
            <a:spAutoFit/>
          </a:bodyPr>
          <a:lstStyle/>
          <a:p>
            <a:pPr algn="ctr" defTabSz="228554">
              <a:lnSpc>
                <a:spcPct val="90000"/>
              </a:lnSpc>
            </a:pPr>
            <a:r>
              <a:rPr lang="en-US" sz="1600" dirty="0">
                <a:solidFill>
                  <a:srgbClr val="FFFFFF"/>
                </a:solidFill>
                <a:latin typeface="Source Sans Pro" panose="020B0503030403020204" pitchFamily="34" charset="0"/>
                <a:ea typeface="Roboto" panose="02000000000000000000" pitchFamily="2" charset="0"/>
                <a:cs typeface="Roboto" panose="02000000000000000000" pitchFamily="2" charset="0"/>
                <a:sym typeface="Open Sans" charset="0"/>
              </a:rPr>
              <a:t>Electronic measurements and sensors</a:t>
            </a:r>
            <a:endParaRPr lang="en-US" sz="1600" dirty="0">
              <a:solidFill>
                <a:srgbClr val="FFFFFF"/>
              </a:solidFill>
              <a:latin typeface="Source Sans Pro" panose="020B0503030403020204" pitchFamily="34" charset="0"/>
              <a:ea typeface="Roboto" panose="02000000000000000000" pitchFamily="2" charset="0"/>
              <a:cs typeface="Roboto" panose="02000000000000000000" pitchFamily="2" charset="0"/>
            </a:endParaRPr>
          </a:p>
        </p:txBody>
      </p:sp>
      <p:sp>
        <p:nvSpPr>
          <p:cNvPr id="30" name="Shape 2907"/>
          <p:cNvSpPr/>
          <p:nvPr/>
        </p:nvSpPr>
        <p:spPr>
          <a:xfrm>
            <a:off x="5882074" y="5208577"/>
            <a:ext cx="427884" cy="427884"/>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chemeClr val="bg1"/>
          </a:solidFill>
          <a:ln w="12700">
            <a:miter lim="400000"/>
          </a:ln>
        </p:spPr>
        <p:txBody>
          <a:bodyPr lIns="19043" tIns="19043" rIns="19043" bIns="19043" anchor="ctr"/>
          <a:lstStyle/>
          <a:p>
            <a:pPr defTabSz="22848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Tree>
    <p:extLst>
      <p:ext uri="{BB962C8B-B14F-4D97-AF65-F5344CB8AC3E}">
        <p14:creationId xmlns:p14="http://schemas.microsoft.com/office/powerpoint/2010/main" val="26974473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1050"/>
                            </p:stCondLst>
                            <p:childTnLst>
                              <p:par>
                                <p:cTn id="13" presetID="2"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BEBCAC-8B84-D1C5-3C8B-7846C2904AB9}"/>
              </a:ext>
            </a:extLst>
          </p:cNvPr>
          <p:cNvGrpSpPr/>
          <p:nvPr/>
        </p:nvGrpSpPr>
        <p:grpSpPr>
          <a:xfrm>
            <a:off x="661590" y="2075292"/>
            <a:ext cx="567420" cy="567420"/>
            <a:chOff x="1460006" y="1642203"/>
            <a:chExt cx="479425" cy="479425"/>
          </a:xfrm>
        </p:grpSpPr>
        <p:sp>
          <p:nvSpPr>
            <p:cNvPr id="3" name="Oval 8">
              <a:extLst>
                <a:ext uri="{FF2B5EF4-FFF2-40B4-BE49-F238E27FC236}">
                  <a16:creationId xmlns:a16="http://schemas.microsoft.com/office/drawing/2014/main" id="{829BC5ED-9428-C1D1-D7C3-79280A68644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4" name="Freeform 9">
              <a:extLst>
                <a:ext uri="{FF2B5EF4-FFF2-40B4-BE49-F238E27FC236}">
                  <a16:creationId xmlns:a16="http://schemas.microsoft.com/office/drawing/2014/main" id="{881B8C36-4E82-207B-4AD6-836682846B4A}"/>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5" name="Rectangle 4">
            <a:extLst>
              <a:ext uri="{FF2B5EF4-FFF2-40B4-BE49-F238E27FC236}">
                <a16:creationId xmlns:a16="http://schemas.microsoft.com/office/drawing/2014/main" id="{C9478122-2C24-5642-140D-4CC71FF6B7DF}"/>
              </a:ext>
            </a:extLst>
          </p:cNvPr>
          <p:cNvSpPr/>
          <p:nvPr/>
        </p:nvSpPr>
        <p:spPr>
          <a:xfrm>
            <a:off x="1364364" y="2112234"/>
            <a:ext cx="2244012" cy="460191"/>
          </a:xfrm>
          <a:prstGeom prst="rect">
            <a:avLst/>
          </a:prstGeom>
        </p:spPr>
        <p:txBody>
          <a:bodyPr wrap="none">
            <a:spAutoFit/>
          </a:bodyPr>
          <a:lstStyle/>
          <a:p>
            <a:pPr>
              <a:lnSpc>
                <a:spcPct val="130000"/>
              </a:lnSpc>
            </a:pPr>
            <a:r>
              <a:rPr lang="en-US" sz="2000" b="1" i="1" dirty="0">
                <a:latin typeface="Source Sans Pro Light" panose="020B0403030403020204" pitchFamily="34" charset="0"/>
              </a:rPr>
              <a:t>3.3. Adding the LCD</a:t>
            </a:r>
          </a:p>
        </p:txBody>
      </p:sp>
      <p:sp>
        <p:nvSpPr>
          <p:cNvPr id="6" name="TextBox 5">
            <a:extLst>
              <a:ext uri="{FF2B5EF4-FFF2-40B4-BE49-F238E27FC236}">
                <a16:creationId xmlns:a16="http://schemas.microsoft.com/office/drawing/2014/main" id="{2E29C7F9-6144-8153-983A-DBF50F475380}"/>
              </a:ext>
            </a:extLst>
          </p:cNvPr>
          <p:cNvSpPr txBox="1"/>
          <p:nvPr/>
        </p:nvSpPr>
        <p:spPr>
          <a:xfrm>
            <a:off x="661591" y="604293"/>
            <a:ext cx="4729560" cy="584647"/>
          </a:xfrm>
          <a:prstGeom prst="rect">
            <a:avLst/>
          </a:prstGeom>
          <a:noFill/>
        </p:spPr>
        <p:txBody>
          <a:bodyPr wrap="square" rtlCol="0">
            <a:spAutoFit/>
          </a:bodyPr>
          <a:lstStyle/>
          <a:p>
            <a:pP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3. Workflow</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7" name="Rectangle 6">
            <a:extLst>
              <a:ext uri="{FF2B5EF4-FFF2-40B4-BE49-F238E27FC236}">
                <a16:creationId xmlns:a16="http://schemas.microsoft.com/office/drawing/2014/main" id="{BEBB387B-91CB-62A1-DF01-A2B47AD84105}"/>
              </a:ext>
            </a:extLst>
          </p:cNvPr>
          <p:cNvSpPr/>
          <p:nvPr/>
        </p:nvSpPr>
        <p:spPr>
          <a:xfrm>
            <a:off x="661590" y="1194875"/>
            <a:ext cx="2574744"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taken step.</a:t>
            </a:r>
          </a:p>
        </p:txBody>
      </p:sp>
      <p:grpSp>
        <p:nvGrpSpPr>
          <p:cNvPr id="10" name="Group 9">
            <a:extLst>
              <a:ext uri="{FF2B5EF4-FFF2-40B4-BE49-F238E27FC236}">
                <a16:creationId xmlns:a16="http://schemas.microsoft.com/office/drawing/2014/main" id="{7B30844A-35D6-7B8D-2877-EE87C91271A8}"/>
              </a:ext>
            </a:extLst>
          </p:cNvPr>
          <p:cNvGrpSpPr/>
          <p:nvPr/>
        </p:nvGrpSpPr>
        <p:grpSpPr>
          <a:xfrm>
            <a:off x="6357540" y="2075292"/>
            <a:ext cx="567420" cy="567420"/>
            <a:chOff x="1460006" y="1642203"/>
            <a:chExt cx="479425" cy="479425"/>
          </a:xfrm>
        </p:grpSpPr>
        <p:sp>
          <p:nvSpPr>
            <p:cNvPr id="11" name="Oval 8">
              <a:extLst>
                <a:ext uri="{FF2B5EF4-FFF2-40B4-BE49-F238E27FC236}">
                  <a16:creationId xmlns:a16="http://schemas.microsoft.com/office/drawing/2014/main" id="{8632F1E1-69C7-503F-C8B8-19D470ACFBF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12" name="Freeform 9">
              <a:extLst>
                <a:ext uri="{FF2B5EF4-FFF2-40B4-BE49-F238E27FC236}">
                  <a16:creationId xmlns:a16="http://schemas.microsoft.com/office/drawing/2014/main" id="{093B147F-984A-DA3C-098E-B596F1791921}"/>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13" name="Rectangle 12">
            <a:extLst>
              <a:ext uri="{FF2B5EF4-FFF2-40B4-BE49-F238E27FC236}">
                <a16:creationId xmlns:a16="http://schemas.microsoft.com/office/drawing/2014/main" id="{EE900A7E-D288-A942-0FF0-ED195A76B400}"/>
              </a:ext>
            </a:extLst>
          </p:cNvPr>
          <p:cNvSpPr/>
          <p:nvPr/>
        </p:nvSpPr>
        <p:spPr>
          <a:xfrm>
            <a:off x="7060314" y="2075292"/>
            <a:ext cx="4117730" cy="460191"/>
          </a:xfrm>
          <a:prstGeom prst="rect">
            <a:avLst/>
          </a:prstGeom>
        </p:spPr>
        <p:txBody>
          <a:bodyPr wrap="none">
            <a:spAutoFit/>
          </a:bodyPr>
          <a:lstStyle/>
          <a:p>
            <a:pPr>
              <a:lnSpc>
                <a:spcPct val="130000"/>
              </a:lnSpc>
            </a:pPr>
            <a:r>
              <a:rPr lang="en-US" sz="2000" b="1" i="1" dirty="0">
                <a:latin typeface="Source Sans Pro Light" panose="020B0403030403020204" pitchFamily="34" charset="0"/>
              </a:rPr>
              <a:t>3.4. Implementing the Potentiometer</a:t>
            </a:r>
          </a:p>
        </p:txBody>
      </p:sp>
      <p:pic>
        <p:nvPicPr>
          <p:cNvPr id="14" name="Picture 13">
            <a:extLst>
              <a:ext uri="{FF2B5EF4-FFF2-40B4-BE49-F238E27FC236}">
                <a16:creationId xmlns:a16="http://schemas.microsoft.com/office/drawing/2014/main" id="{E1825C0A-077E-D87C-8F02-CE9E15AEF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52" y="3166961"/>
            <a:ext cx="4127463" cy="3095597"/>
          </a:xfrm>
          <a:prstGeom prst="rect">
            <a:avLst/>
          </a:prstGeom>
        </p:spPr>
      </p:pic>
      <p:pic>
        <p:nvPicPr>
          <p:cNvPr id="17" name="Picture 16">
            <a:extLst>
              <a:ext uri="{FF2B5EF4-FFF2-40B4-BE49-F238E27FC236}">
                <a16:creationId xmlns:a16="http://schemas.microsoft.com/office/drawing/2014/main" id="{2386C26E-EF7C-0520-75F5-A2466FB6C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225" y="3109784"/>
            <a:ext cx="4154840" cy="3116130"/>
          </a:xfrm>
          <a:prstGeom prst="rect">
            <a:avLst/>
          </a:prstGeom>
        </p:spPr>
      </p:pic>
    </p:spTree>
    <p:extLst>
      <p:ext uri="{BB962C8B-B14F-4D97-AF65-F5344CB8AC3E}">
        <p14:creationId xmlns:p14="http://schemas.microsoft.com/office/powerpoint/2010/main" val="3903421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BEBCAC-8B84-D1C5-3C8B-7846C2904AB9}"/>
              </a:ext>
            </a:extLst>
          </p:cNvPr>
          <p:cNvGrpSpPr/>
          <p:nvPr/>
        </p:nvGrpSpPr>
        <p:grpSpPr>
          <a:xfrm>
            <a:off x="661590" y="2075292"/>
            <a:ext cx="567420" cy="567420"/>
            <a:chOff x="1460006" y="1642203"/>
            <a:chExt cx="479425" cy="479425"/>
          </a:xfrm>
        </p:grpSpPr>
        <p:sp>
          <p:nvSpPr>
            <p:cNvPr id="3" name="Oval 8">
              <a:extLst>
                <a:ext uri="{FF2B5EF4-FFF2-40B4-BE49-F238E27FC236}">
                  <a16:creationId xmlns:a16="http://schemas.microsoft.com/office/drawing/2014/main" id="{829BC5ED-9428-C1D1-D7C3-79280A68644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4" name="Freeform 9">
              <a:extLst>
                <a:ext uri="{FF2B5EF4-FFF2-40B4-BE49-F238E27FC236}">
                  <a16:creationId xmlns:a16="http://schemas.microsoft.com/office/drawing/2014/main" id="{881B8C36-4E82-207B-4AD6-836682846B4A}"/>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5" name="Rectangle 4">
            <a:extLst>
              <a:ext uri="{FF2B5EF4-FFF2-40B4-BE49-F238E27FC236}">
                <a16:creationId xmlns:a16="http://schemas.microsoft.com/office/drawing/2014/main" id="{C9478122-2C24-5642-140D-4CC71FF6B7DF}"/>
              </a:ext>
            </a:extLst>
          </p:cNvPr>
          <p:cNvSpPr/>
          <p:nvPr/>
        </p:nvSpPr>
        <p:spPr>
          <a:xfrm>
            <a:off x="1364364" y="2112234"/>
            <a:ext cx="3482043" cy="459228"/>
          </a:xfrm>
          <a:prstGeom prst="rect">
            <a:avLst/>
          </a:prstGeom>
        </p:spPr>
        <p:txBody>
          <a:bodyPr wrap="none">
            <a:spAutoFit/>
          </a:bodyPr>
          <a:lstStyle/>
          <a:p>
            <a:pPr>
              <a:lnSpc>
                <a:spcPct val="130000"/>
              </a:lnSpc>
            </a:pPr>
            <a:r>
              <a:rPr lang="en-US" sz="2000" b="1" i="1" dirty="0">
                <a:latin typeface="Source Sans Pro Light" panose="020B0403030403020204" pitchFamily="34" charset="0"/>
              </a:rPr>
              <a:t>3.5. Adding the measuring board</a:t>
            </a:r>
          </a:p>
        </p:txBody>
      </p:sp>
      <p:sp>
        <p:nvSpPr>
          <p:cNvPr id="6" name="TextBox 5">
            <a:extLst>
              <a:ext uri="{FF2B5EF4-FFF2-40B4-BE49-F238E27FC236}">
                <a16:creationId xmlns:a16="http://schemas.microsoft.com/office/drawing/2014/main" id="{2E29C7F9-6144-8153-983A-DBF50F475380}"/>
              </a:ext>
            </a:extLst>
          </p:cNvPr>
          <p:cNvSpPr txBox="1"/>
          <p:nvPr/>
        </p:nvSpPr>
        <p:spPr>
          <a:xfrm>
            <a:off x="661591" y="604293"/>
            <a:ext cx="4729560" cy="584647"/>
          </a:xfrm>
          <a:prstGeom prst="rect">
            <a:avLst/>
          </a:prstGeom>
          <a:noFill/>
        </p:spPr>
        <p:txBody>
          <a:bodyPr wrap="square" rtlCol="0">
            <a:spAutoFit/>
          </a:bodyPr>
          <a:lstStyle/>
          <a:p>
            <a:pP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3. Workflow</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7" name="Rectangle 6">
            <a:extLst>
              <a:ext uri="{FF2B5EF4-FFF2-40B4-BE49-F238E27FC236}">
                <a16:creationId xmlns:a16="http://schemas.microsoft.com/office/drawing/2014/main" id="{BEBB387B-91CB-62A1-DF01-A2B47AD84105}"/>
              </a:ext>
            </a:extLst>
          </p:cNvPr>
          <p:cNvSpPr/>
          <p:nvPr/>
        </p:nvSpPr>
        <p:spPr>
          <a:xfrm>
            <a:off x="661590" y="1194875"/>
            <a:ext cx="2574744"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taken step.</a:t>
            </a:r>
          </a:p>
        </p:txBody>
      </p:sp>
      <p:grpSp>
        <p:nvGrpSpPr>
          <p:cNvPr id="10" name="Group 9">
            <a:extLst>
              <a:ext uri="{FF2B5EF4-FFF2-40B4-BE49-F238E27FC236}">
                <a16:creationId xmlns:a16="http://schemas.microsoft.com/office/drawing/2014/main" id="{7B30844A-35D6-7B8D-2877-EE87C91271A8}"/>
              </a:ext>
            </a:extLst>
          </p:cNvPr>
          <p:cNvGrpSpPr/>
          <p:nvPr/>
        </p:nvGrpSpPr>
        <p:grpSpPr>
          <a:xfrm>
            <a:off x="6357540" y="2075292"/>
            <a:ext cx="567420" cy="567420"/>
            <a:chOff x="1460006" y="1642203"/>
            <a:chExt cx="479425" cy="479425"/>
          </a:xfrm>
        </p:grpSpPr>
        <p:sp>
          <p:nvSpPr>
            <p:cNvPr id="11" name="Oval 8">
              <a:extLst>
                <a:ext uri="{FF2B5EF4-FFF2-40B4-BE49-F238E27FC236}">
                  <a16:creationId xmlns:a16="http://schemas.microsoft.com/office/drawing/2014/main" id="{8632F1E1-69C7-503F-C8B8-19D470ACFBF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12" name="Freeform 9">
              <a:extLst>
                <a:ext uri="{FF2B5EF4-FFF2-40B4-BE49-F238E27FC236}">
                  <a16:creationId xmlns:a16="http://schemas.microsoft.com/office/drawing/2014/main" id="{093B147F-984A-DA3C-098E-B596F1791921}"/>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13" name="Rectangle 12">
            <a:extLst>
              <a:ext uri="{FF2B5EF4-FFF2-40B4-BE49-F238E27FC236}">
                <a16:creationId xmlns:a16="http://schemas.microsoft.com/office/drawing/2014/main" id="{EE900A7E-D288-A942-0FF0-ED195A76B400}"/>
              </a:ext>
            </a:extLst>
          </p:cNvPr>
          <p:cNvSpPr/>
          <p:nvPr/>
        </p:nvSpPr>
        <p:spPr>
          <a:xfrm>
            <a:off x="7060314" y="2075292"/>
            <a:ext cx="2021707" cy="460191"/>
          </a:xfrm>
          <a:prstGeom prst="rect">
            <a:avLst/>
          </a:prstGeom>
        </p:spPr>
        <p:txBody>
          <a:bodyPr wrap="none">
            <a:spAutoFit/>
          </a:bodyPr>
          <a:lstStyle/>
          <a:p>
            <a:pPr>
              <a:lnSpc>
                <a:spcPct val="130000"/>
              </a:lnSpc>
            </a:pPr>
            <a:r>
              <a:rPr lang="en-US" sz="2000" b="1" i="1" dirty="0">
                <a:latin typeface="Source Sans Pro Light" panose="020B0403030403020204" pitchFamily="34" charset="0"/>
              </a:rPr>
              <a:t>3.6. Final product</a:t>
            </a:r>
          </a:p>
        </p:txBody>
      </p:sp>
      <p:pic>
        <p:nvPicPr>
          <p:cNvPr id="9" name="Picture 8">
            <a:extLst>
              <a:ext uri="{FF2B5EF4-FFF2-40B4-BE49-F238E27FC236}">
                <a16:creationId xmlns:a16="http://schemas.microsoft.com/office/drawing/2014/main" id="{45C5D874-BA59-1ADD-C9B4-07FA13B8CD7C}"/>
              </a:ext>
            </a:extLst>
          </p:cNvPr>
          <p:cNvPicPr>
            <a:picLocks noChangeAspect="1"/>
          </p:cNvPicPr>
          <p:nvPr/>
        </p:nvPicPr>
        <p:blipFill rotWithShape="1">
          <a:blip r:embed="rId2">
            <a:extLst>
              <a:ext uri="{28A0092B-C50C-407E-A947-70E740481C1C}">
                <a14:useLocalDpi xmlns:a14="http://schemas.microsoft.com/office/drawing/2010/main" val="0"/>
              </a:ext>
            </a:extLst>
          </a:blip>
          <a:srcRect l="16824" r="16196"/>
          <a:stretch/>
        </p:blipFill>
        <p:spPr>
          <a:xfrm rot="16200000">
            <a:off x="1883060" y="1854272"/>
            <a:ext cx="2466076" cy="4909016"/>
          </a:xfrm>
          <a:prstGeom prst="rect">
            <a:avLst/>
          </a:prstGeom>
        </p:spPr>
      </p:pic>
      <p:pic>
        <p:nvPicPr>
          <p:cNvPr id="15" name="Picture 14">
            <a:extLst>
              <a:ext uri="{FF2B5EF4-FFF2-40B4-BE49-F238E27FC236}">
                <a16:creationId xmlns:a16="http://schemas.microsoft.com/office/drawing/2014/main" id="{117574F0-03F6-F0E6-4A64-CC94630AEFE3}"/>
              </a:ext>
            </a:extLst>
          </p:cNvPr>
          <p:cNvPicPr>
            <a:picLocks noChangeAspect="1"/>
          </p:cNvPicPr>
          <p:nvPr/>
        </p:nvPicPr>
        <p:blipFill rotWithShape="1">
          <a:blip r:embed="rId3">
            <a:extLst>
              <a:ext uri="{28A0092B-C50C-407E-A947-70E740481C1C}">
                <a14:useLocalDpi xmlns:a14="http://schemas.microsoft.com/office/drawing/2010/main" val="0"/>
              </a:ext>
            </a:extLst>
          </a:blip>
          <a:srcRect t="8812" b="24040"/>
          <a:stretch/>
        </p:blipFill>
        <p:spPr>
          <a:xfrm>
            <a:off x="6096000" y="3034260"/>
            <a:ext cx="5061527" cy="2549039"/>
          </a:xfrm>
          <a:prstGeom prst="rect">
            <a:avLst/>
          </a:prstGeom>
        </p:spPr>
      </p:pic>
    </p:spTree>
    <p:extLst>
      <p:ext uri="{BB962C8B-B14F-4D97-AF65-F5344CB8AC3E}">
        <p14:creationId xmlns:p14="http://schemas.microsoft.com/office/powerpoint/2010/main" val="7285619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29C7F9-6144-8153-983A-DBF50F475380}"/>
              </a:ext>
            </a:extLst>
          </p:cNvPr>
          <p:cNvSpPr txBox="1"/>
          <p:nvPr/>
        </p:nvSpPr>
        <p:spPr>
          <a:xfrm>
            <a:off x="661591" y="604293"/>
            <a:ext cx="4729560" cy="584647"/>
          </a:xfrm>
          <a:prstGeom prst="rect">
            <a:avLst/>
          </a:prstGeom>
          <a:noFill/>
        </p:spPr>
        <p:txBody>
          <a:bodyPr wrap="square" rtlCol="0">
            <a:spAutoFit/>
          </a:bodyPr>
          <a:lstStyle/>
          <a:p>
            <a:pP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3.7. Chunks of code</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pic>
        <p:nvPicPr>
          <p:cNvPr id="9" name="Picture 8">
            <a:extLst>
              <a:ext uri="{FF2B5EF4-FFF2-40B4-BE49-F238E27FC236}">
                <a16:creationId xmlns:a16="http://schemas.microsoft.com/office/drawing/2014/main" id="{D616C033-B588-5CE8-ED30-CF7D26C87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851" y="285750"/>
            <a:ext cx="4170363" cy="2366963"/>
          </a:xfrm>
          <a:prstGeom prst="rect">
            <a:avLst/>
          </a:prstGeom>
        </p:spPr>
      </p:pic>
      <p:pic>
        <p:nvPicPr>
          <p:cNvPr id="15" name="Picture 14">
            <a:extLst>
              <a:ext uri="{FF2B5EF4-FFF2-40B4-BE49-F238E27FC236}">
                <a16:creationId xmlns:a16="http://schemas.microsoft.com/office/drawing/2014/main" id="{A38D5103-D84D-9B55-4873-218A3675C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91" y="1548652"/>
            <a:ext cx="4815284" cy="4705055"/>
          </a:xfrm>
          <a:prstGeom prst="rect">
            <a:avLst/>
          </a:prstGeom>
        </p:spPr>
      </p:pic>
      <p:pic>
        <p:nvPicPr>
          <p:cNvPr id="17" name="Picture 16">
            <a:extLst>
              <a:ext uri="{FF2B5EF4-FFF2-40B4-BE49-F238E27FC236}">
                <a16:creationId xmlns:a16="http://schemas.microsoft.com/office/drawing/2014/main" id="{F334F9D1-3AED-490A-EFE3-AFA3E4633A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3137" y="2990850"/>
            <a:ext cx="4245789" cy="3390900"/>
          </a:xfrm>
          <a:prstGeom prst="rect">
            <a:avLst/>
          </a:prstGeom>
        </p:spPr>
      </p:pic>
    </p:spTree>
    <p:extLst>
      <p:ext uri="{BB962C8B-B14F-4D97-AF65-F5344CB8AC3E}">
        <p14:creationId xmlns:p14="http://schemas.microsoft.com/office/powerpoint/2010/main" val="12144454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29C7F9-6144-8153-983A-DBF50F475380}"/>
              </a:ext>
            </a:extLst>
          </p:cNvPr>
          <p:cNvSpPr txBox="1"/>
          <p:nvPr/>
        </p:nvSpPr>
        <p:spPr>
          <a:xfrm>
            <a:off x="661591" y="604293"/>
            <a:ext cx="4729560" cy="584647"/>
          </a:xfrm>
          <a:prstGeom prst="rect">
            <a:avLst/>
          </a:prstGeom>
          <a:noFill/>
        </p:spPr>
        <p:txBody>
          <a:bodyPr wrap="square" rtlCol="0">
            <a:spAutoFit/>
          </a:bodyPr>
          <a:lstStyle/>
          <a:p>
            <a:pP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4. Final opinions</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2" name="TextBox 1">
            <a:extLst>
              <a:ext uri="{FF2B5EF4-FFF2-40B4-BE49-F238E27FC236}">
                <a16:creationId xmlns:a16="http://schemas.microsoft.com/office/drawing/2014/main" id="{695A6D36-0720-BD5A-D6E8-4C76B2A2C964}"/>
              </a:ext>
            </a:extLst>
          </p:cNvPr>
          <p:cNvSpPr txBox="1"/>
          <p:nvPr/>
        </p:nvSpPr>
        <p:spPr>
          <a:xfrm>
            <a:off x="661591" y="1443405"/>
            <a:ext cx="7552884" cy="584775"/>
          </a:xfrm>
          <a:prstGeom prst="rect">
            <a:avLst/>
          </a:prstGeom>
          <a:noFill/>
        </p:spPr>
        <p:txBody>
          <a:bodyPr wrap="square" rtlCol="0">
            <a:spAutoFit/>
          </a:bodyPr>
          <a:lstStyle/>
          <a:p>
            <a:r>
              <a:rPr lang="en-GB" sz="3200" b="1" dirty="0">
                <a:solidFill>
                  <a:schemeClr val="accent1"/>
                </a:solidFill>
                <a:latin typeface="Roboto" panose="02000000000000000000" pitchFamily="2" charset="0"/>
                <a:ea typeface="Roboto" panose="02000000000000000000" pitchFamily="2" charset="0"/>
              </a:rPr>
              <a:t>4.1. Impressions </a:t>
            </a:r>
            <a:endParaRPr lang="en-RS" sz="3200" dirty="0">
              <a:solidFill>
                <a:schemeClr val="tx2"/>
              </a:solidFill>
              <a:latin typeface="Roboto" panose="02000000000000000000" pitchFamily="2" charset="0"/>
              <a:ea typeface="Roboto" panose="02000000000000000000" pitchFamily="2" charset="0"/>
            </a:endParaRPr>
          </a:p>
        </p:txBody>
      </p:sp>
      <p:sp>
        <p:nvSpPr>
          <p:cNvPr id="3" name="Text Placeholder 32">
            <a:extLst>
              <a:ext uri="{FF2B5EF4-FFF2-40B4-BE49-F238E27FC236}">
                <a16:creationId xmlns:a16="http://schemas.microsoft.com/office/drawing/2014/main" id="{0AA7554E-48C0-B6C2-86A0-0514ACFAC268}"/>
              </a:ext>
            </a:extLst>
          </p:cNvPr>
          <p:cNvSpPr txBox="1">
            <a:spLocks/>
          </p:cNvSpPr>
          <p:nvPr/>
        </p:nvSpPr>
        <p:spPr>
          <a:xfrm>
            <a:off x="747648" y="2195937"/>
            <a:ext cx="8282052" cy="150055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This project represented a unique opportunity to learn more about sensors and actuators, all while mastering using an Arduino board. We had to make a lot of research, but in the end the teamwork made the dream work and we ended up with an interesting digital piano.</a:t>
            </a:r>
          </a:p>
        </p:txBody>
      </p:sp>
      <p:sp>
        <p:nvSpPr>
          <p:cNvPr id="4" name="TextBox 3">
            <a:extLst>
              <a:ext uri="{FF2B5EF4-FFF2-40B4-BE49-F238E27FC236}">
                <a16:creationId xmlns:a16="http://schemas.microsoft.com/office/drawing/2014/main" id="{B1A83352-7F57-7163-9C76-47080C6E3759}"/>
              </a:ext>
            </a:extLst>
          </p:cNvPr>
          <p:cNvSpPr txBox="1"/>
          <p:nvPr/>
        </p:nvSpPr>
        <p:spPr>
          <a:xfrm>
            <a:off x="747648" y="3696489"/>
            <a:ext cx="7552884" cy="584775"/>
          </a:xfrm>
          <a:prstGeom prst="rect">
            <a:avLst/>
          </a:prstGeom>
          <a:noFill/>
        </p:spPr>
        <p:txBody>
          <a:bodyPr wrap="square" rtlCol="0">
            <a:spAutoFit/>
          </a:bodyPr>
          <a:lstStyle/>
          <a:p>
            <a:r>
              <a:rPr lang="en-GB" sz="3200" b="1" dirty="0">
                <a:solidFill>
                  <a:schemeClr val="accent1"/>
                </a:solidFill>
                <a:latin typeface="Roboto" panose="02000000000000000000" pitchFamily="2" charset="0"/>
                <a:ea typeface="Roboto" panose="02000000000000000000" pitchFamily="2" charset="0"/>
              </a:rPr>
              <a:t>4.2. Further updates </a:t>
            </a:r>
            <a:endParaRPr lang="en-RS" sz="3200" dirty="0">
              <a:solidFill>
                <a:schemeClr val="tx2"/>
              </a:solidFill>
              <a:latin typeface="Roboto" panose="02000000000000000000" pitchFamily="2" charset="0"/>
              <a:ea typeface="Roboto" panose="02000000000000000000" pitchFamily="2" charset="0"/>
            </a:endParaRPr>
          </a:p>
        </p:txBody>
      </p:sp>
      <p:sp>
        <p:nvSpPr>
          <p:cNvPr id="5" name="Text Placeholder 32">
            <a:extLst>
              <a:ext uri="{FF2B5EF4-FFF2-40B4-BE49-F238E27FC236}">
                <a16:creationId xmlns:a16="http://schemas.microsoft.com/office/drawing/2014/main" id="{F484CE95-17F3-111F-7028-59A3E4130F87}"/>
              </a:ext>
            </a:extLst>
          </p:cNvPr>
          <p:cNvSpPr txBox="1">
            <a:spLocks/>
          </p:cNvSpPr>
          <p:nvPr/>
        </p:nvSpPr>
        <p:spPr>
          <a:xfrm>
            <a:off x="788097" y="4446765"/>
            <a:ext cx="8282052" cy="150055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As for further updates, we could vary the notes, maybe make some switches to change octaves, or display different things on the LCD.</a:t>
            </a:r>
          </a:p>
        </p:txBody>
      </p:sp>
    </p:spTree>
    <p:extLst>
      <p:ext uri="{BB962C8B-B14F-4D97-AF65-F5344CB8AC3E}">
        <p14:creationId xmlns:p14="http://schemas.microsoft.com/office/powerpoint/2010/main" val="31141167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1F810-D55A-44D5-C4A0-ECDDF72754C0}"/>
              </a:ext>
            </a:extLst>
          </p:cNvPr>
          <p:cNvSpPr txBox="1"/>
          <p:nvPr/>
        </p:nvSpPr>
        <p:spPr>
          <a:xfrm>
            <a:off x="3731220" y="1051968"/>
            <a:ext cx="4729560" cy="830997"/>
          </a:xfrm>
          <a:prstGeom prst="rect">
            <a:avLst/>
          </a:prstGeom>
          <a:noFill/>
        </p:spPr>
        <p:txBody>
          <a:bodyPr wrap="square" rtlCol="0">
            <a:spAutoFit/>
          </a:bodyPr>
          <a:lstStyle/>
          <a:p>
            <a:pPr algn="ctr" defTabSz="228554"/>
            <a:r>
              <a:rPr lang="en-GB" sz="4800"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Thank you!</a:t>
            </a:r>
            <a:endParaRPr lang="en-US" sz="4800"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3" name="TextBox 2">
            <a:extLst>
              <a:ext uri="{FF2B5EF4-FFF2-40B4-BE49-F238E27FC236}">
                <a16:creationId xmlns:a16="http://schemas.microsoft.com/office/drawing/2014/main" id="{7EE84FA8-AFC4-D1B0-BFEF-C0216D25C37E}"/>
              </a:ext>
            </a:extLst>
          </p:cNvPr>
          <p:cNvSpPr txBox="1"/>
          <p:nvPr/>
        </p:nvSpPr>
        <p:spPr>
          <a:xfrm>
            <a:off x="8233965" y="2944794"/>
            <a:ext cx="3357960" cy="584775"/>
          </a:xfrm>
          <a:prstGeom prst="rect">
            <a:avLst/>
          </a:prstGeom>
          <a:noFill/>
        </p:spPr>
        <p:txBody>
          <a:bodyPr wrap="square" rtlCol="0">
            <a:spAutoFit/>
          </a:bodyPr>
          <a:lstStyle/>
          <a:p>
            <a:pPr defTabSz="228554"/>
            <a:r>
              <a:rPr lang="en-GB" sz="3200"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Participants:</a:t>
            </a:r>
            <a:endParaRPr lang="en-US" sz="3200"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4" name="TextBox 3">
            <a:extLst>
              <a:ext uri="{FF2B5EF4-FFF2-40B4-BE49-F238E27FC236}">
                <a16:creationId xmlns:a16="http://schemas.microsoft.com/office/drawing/2014/main" id="{F219ADF0-B4E3-FE5B-23BA-C47B1645BEB0}"/>
              </a:ext>
            </a:extLst>
          </p:cNvPr>
          <p:cNvSpPr txBox="1"/>
          <p:nvPr/>
        </p:nvSpPr>
        <p:spPr>
          <a:xfrm>
            <a:off x="8329215" y="3737549"/>
            <a:ext cx="2786460" cy="1061829"/>
          </a:xfrm>
          <a:prstGeom prst="rect">
            <a:avLst/>
          </a:prstGeom>
          <a:noFill/>
        </p:spPr>
        <p:txBody>
          <a:bodyPr wrap="square" rtlCol="0">
            <a:spAutoFit/>
          </a:bodyPr>
          <a:lstStyle/>
          <a:p>
            <a:pPr defTabSz="228554"/>
            <a:r>
              <a:rPr lang="en-GB"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CTI Group 30425:</a:t>
            </a:r>
          </a:p>
          <a:p>
            <a:pPr marL="285750" indent="-285750" defTabSz="228554">
              <a:buFont typeface="Arial" panose="020B0604020202020204" pitchFamily="34" charset="0"/>
              <a:buChar char="•"/>
            </a:pPr>
            <a:r>
              <a:rPr lang="en-GB" sz="1500" dirty="0" err="1">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Mure</a:t>
            </a:r>
            <a:r>
              <a:rPr lang="ro-RO" sz="1500"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șan Andrei Ioan</a:t>
            </a:r>
          </a:p>
          <a:p>
            <a:pPr marL="285750" indent="-285750" defTabSz="228554">
              <a:buFont typeface="Arial" panose="020B0604020202020204" pitchFamily="34" charset="0"/>
              <a:buChar char="•"/>
            </a:pPr>
            <a:r>
              <a:rPr lang="ro-RO" sz="1500"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Crăciunaș Victor</a:t>
            </a:r>
          </a:p>
          <a:p>
            <a:pPr marL="285750" indent="-285750" defTabSz="228554">
              <a:buFont typeface="Arial" panose="020B0604020202020204" pitchFamily="34" charset="0"/>
              <a:buChar char="•"/>
            </a:pPr>
            <a:r>
              <a:rPr lang="ro-RO" sz="1500"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Neghină Vlad Ioan</a:t>
            </a:r>
            <a:endParaRPr lang="en-US" sz="1500"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endParaRPr>
          </a:p>
        </p:txBody>
      </p:sp>
      <p:sp>
        <p:nvSpPr>
          <p:cNvPr id="5" name="TextBox 4">
            <a:extLst>
              <a:ext uri="{FF2B5EF4-FFF2-40B4-BE49-F238E27FC236}">
                <a16:creationId xmlns:a16="http://schemas.microsoft.com/office/drawing/2014/main" id="{FC7396AC-1213-74BD-7949-38BB9D60090C}"/>
              </a:ext>
            </a:extLst>
          </p:cNvPr>
          <p:cNvSpPr txBox="1"/>
          <p:nvPr/>
        </p:nvSpPr>
        <p:spPr>
          <a:xfrm>
            <a:off x="8329215" y="5030157"/>
            <a:ext cx="2786460" cy="600164"/>
          </a:xfrm>
          <a:prstGeom prst="rect">
            <a:avLst/>
          </a:prstGeom>
          <a:noFill/>
        </p:spPr>
        <p:txBody>
          <a:bodyPr wrap="square" rtlCol="0">
            <a:spAutoFit/>
          </a:bodyPr>
          <a:lstStyle/>
          <a:p>
            <a:pPr defTabSz="228554"/>
            <a:r>
              <a:rPr lang="ro-RO"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IS</a:t>
            </a:r>
            <a:r>
              <a:rPr lang="en-GB"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 Group 30</a:t>
            </a:r>
            <a:r>
              <a:rPr lang="ro-RO"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3</a:t>
            </a:r>
            <a:r>
              <a:rPr lang="en-GB"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2</a:t>
            </a:r>
            <a:r>
              <a:rPr lang="ro-RO"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2</a:t>
            </a:r>
            <a:r>
              <a:rPr lang="en-GB"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a:t>
            </a:r>
          </a:p>
          <a:p>
            <a:pPr marL="285750" indent="-285750" defTabSz="228554">
              <a:buFont typeface="Arial" panose="020B0604020202020204" pitchFamily="34" charset="0"/>
              <a:buChar char="•"/>
            </a:pPr>
            <a:r>
              <a:rPr lang="ro-RO" sz="1500"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rPr>
              <a:t>Vilău Paul Andrei</a:t>
            </a:r>
            <a:endParaRPr lang="en-US" sz="1500" dirty="0">
              <a:solidFill>
                <a:srgbClr val="44546A"/>
              </a:solidFill>
              <a:latin typeface="Source Sans Pro" panose="020B0503030403020204" pitchFamily="34" charset="0"/>
              <a:ea typeface="Source Sans Pro" panose="020B0503030403020204" pitchFamily="34" charset="0"/>
              <a:cs typeface="Roboto Black" panose="02000000000000000000" pitchFamily="2" charset="0"/>
            </a:endParaRPr>
          </a:p>
        </p:txBody>
      </p:sp>
    </p:spTree>
    <p:extLst>
      <p:ext uri="{BB962C8B-B14F-4D97-AF65-F5344CB8AC3E}">
        <p14:creationId xmlns:p14="http://schemas.microsoft.com/office/powerpoint/2010/main" val="17118043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650AF26B-8A12-F347-5710-7560EE36CFF1}"/>
              </a:ext>
            </a:extLst>
          </p:cNvPr>
          <p:cNvSpPr txBox="1"/>
          <p:nvPr/>
        </p:nvSpPr>
        <p:spPr>
          <a:xfrm>
            <a:off x="2319559" y="408518"/>
            <a:ext cx="7552883" cy="584647"/>
          </a:xfrm>
          <a:prstGeom prst="rect">
            <a:avLst/>
          </a:prstGeom>
          <a:noFill/>
        </p:spPr>
        <p:txBody>
          <a:bodyPr wrap="square" rtlCol="0">
            <a:spAutoFit/>
          </a:bodyPr>
          <a:lstStyle/>
          <a:p>
            <a:pPr algn="ctr" defTabSz="228554"/>
            <a:r>
              <a:rPr lang="ro-RO"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Summary of the project</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43" name="Rectangle 42">
            <a:extLst>
              <a:ext uri="{FF2B5EF4-FFF2-40B4-BE49-F238E27FC236}">
                <a16:creationId xmlns:a16="http://schemas.microsoft.com/office/drawing/2014/main" id="{8A581707-9512-5D26-A523-ABAE0C3B646B}"/>
              </a:ext>
            </a:extLst>
          </p:cNvPr>
          <p:cNvSpPr/>
          <p:nvPr/>
        </p:nvSpPr>
        <p:spPr>
          <a:xfrm>
            <a:off x="4700438" y="939363"/>
            <a:ext cx="2791150" cy="276999"/>
          </a:xfrm>
          <a:prstGeom prst="rect">
            <a:avLst/>
          </a:prstGeom>
        </p:spPr>
        <p:txBody>
          <a:bodyPr wrap="none">
            <a:spAutoFit/>
          </a:bodyPr>
          <a:lstStyle/>
          <a:p>
            <a:pPr algn="ctr" defTabSz="228554"/>
            <a:r>
              <a:rPr lang="ro-RO" sz="1200" dirty="0">
                <a:solidFill>
                  <a:srgbClr val="44546A"/>
                </a:solidFill>
                <a:latin typeface="Source Sans Pro Light" panose="020B0403030403020204" pitchFamily="34" charset="0"/>
              </a:rPr>
              <a:t>What we use, how it works, why it works…</a:t>
            </a:r>
            <a:endParaRPr lang="en-US" sz="1200" dirty="0">
              <a:solidFill>
                <a:srgbClr val="44546A"/>
              </a:solidFill>
              <a:latin typeface="Source Sans Pro Light" panose="020B0403030403020204" pitchFamily="34" charset="0"/>
            </a:endParaRPr>
          </a:p>
        </p:txBody>
      </p:sp>
      <p:grpSp>
        <p:nvGrpSpPr>
          <p:cNvPr id="57" name="Group 56">
            <a:extLst>
              <a:ext uri="{FF2B5EF4-FFF2-40B4-BE49-F238E27FC236}">
                <a16:creationId xmlns:a16="http://schemas.microsoft.com/office/drawing/2014/main" id="{2E083211-BDB2-D417-8935-230F04809122}"/>
              </a:ext>
            </a:extLst>
          </p:cNvPr>
          <p:cNvGrpSpPr/>
          <p:nvPr/>
        </p:nvGrpSpPr>
        <p:grpSpPr>
          <a:xfrm>
            <a:off x="6039735" y="2028882"/>
            <a:ext cx="2333344" cy="1098323"/>
            <a:chOff x="3534084" y="3871527"/>
            <a:chExt cx="4667296" cy="2196933"/>
          </a:xfrm>
        </p:grpSpPr>
        <p:grpSp>
          <p:nvGrpSpPr>
            <p:cNvPr id="58" name="Graphic 2">
              <a:extLst>
                <a:ext uri="{FF2B5EF4-FFF2-40B4-BE49-F238E27FC236}">
                  <a16:creationId xmlns:a16="http://schemas.microsoft.com/office/drawing/2014/main" id="{F708D7AF-3E7E-8991-4C46-1AC45CB8E84F}"/>
                </a:ext>
              </a:extLst>
            </p:cNvPr>
            <p:cNvGrpSpPr/>
            <p:nvPr/>
          </p:nvGrpSpPr>
          <p:grpSpPr>
            <a:xfrm>
              <a:off x="3534084" y="3871527"/>
              <a:ext cx="2593563" cy="515425"/>
              <a:chOff x="-450381" y="672758"/>
              <a:chExt cx="1904365" cy="378459"/>
            </a:xfrm>
          </p:grpSpPr>
          <p:sp>
            <p:nvSpPr>
              <p:cNvPr id="62" name="Freeform 61">
                <a:extLst>
                  <a:ext uri="{FF2B5EF4-FFF2-40B4-BE49-F238E27FC236}">
                    <a16:creationId xmlns:a16="http://schemas.microsoft.com/office/drawing/2014/main" id="{BBFDCDDD-6736-0AA0-1F98-64BAB02E8CCD}"/>
                  </a:ext>
                </a:extLst>
              </p:cNvPr>
              <p:cNvSpPr/>
              <p:nvPr/>
            </p:nvSpPr>
            <p:spPr>
              <a:xfrm>
                <a:off x="-450381" y="672758"/>
                <a:ext cx="1904365"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7215" y="378460"/>
                      <a:pt x="1826895" y="378460"/>
                    </a:cubicBezTo>
                    <a:close/>
                  </a:path>
                </a:pathLst>
              </a:custGeom>
              <a:solidFill>
                <a:schemeClr val="accent1">
                  <a:lumMod val="75000"/>
                </a:schemeClr>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sp>
            <p:nvSpPr>
              <p:cNvPr id="63" name="Freeform 62">
                <a:extLst>
                  <a:ext uri="{FF2B5EF4-FFF2-40B4-BE49-F238E27FC236}">
                    <a16:creationId xmlns:a16="http://schemas.microsoft.com/office/drawing/2014/main" id="{647E1C90-641C-D6CB-7817-2DEBF9ADAD09}"/>
                  </a:ext>
                </a:extLst>
              </p:cNvPr>
              <p:cNvSpPr/>
              <p:nvPr/>
            </p:nvSpPr>
            <p:spPr>
              <a:xfrm>
                <a:off x="-407201" y="716575"/>
                <a:ext cx="1817369" cy="291464"/>
              </a:xfrm>
              <a:custGeom>
                <a:avLst/>
                <a:gdLst>
                  <a:gd name="connsiteX0" fmla="*/ 1807845 w 1817369"/>
                  <a:gd name="connsiteY0" fmla="*/ 10160 h 291464"/>
                  <a:gd name="connsiteX1" fmla="*/ 1784350 w 1817369"/>
                  <a:gd name="connsiteY1" fmla="*/ 0 h 291464"/>
                  <a:gd name="connsiteX2" fmla="*/ 33655 w 1817369"/>
                  <a:gd name="connsiteY2" fmla="*/ 0 h 291464"/>
                  <a:gd name="connsiteX3" fmla="*/ 12700 w 1817369"/>
                  <a:gd name="connsiteY3" fmla="*/ 6985 h 291464"/>
                  <a:gd name="connsiteX4" fmla="*/ 0 w 1817369"/>
                  <a:gd name="connsiteY4" fmla="*/ 33655 h 291464"/>
                  <a:gd name="connsiteX5" fmla="*/ 0 w 1817369"/>
                  <a:gd name="connsiteY5" fmla="*/ 257810 h 291464"/>
                  <a:gd name="connsiteX6" fmla="*/ 15240 w 1817369"/>
                  <a:gd name="connsiteY6" fmla="*/ 285750 h 291464"/>
                  <a:gd name="connsiteX7" fmla="*/ 33655 w 1817369"/>
                  <a:gd name="connsiteY7" fmla="*/ 291465 h 291464"/>
                  <a:gd name="connsiteX8" fmla="*/ 1783715 w 1817369"/>
                  <a:gd name="connsiteY8" fmla="*/ 291465 h 291464"/>
                  <a:gd name="connsiteX9" fmla="*/ 1806575 w 1817369"/>
                  <a:gd name="connsiteY9" fmla="*/ 282575 h 291464"/>
                  <a:gd name="connsiteX10" fmla="*/ 1817370 w 1817369"/>
                  <a:gd name="connsiteY10" fmla="*/ 257810 h 291464"/>
                  <a:gd name="connsiteX11" fmla="*/ 1817370 w 1817369"/>
                  <a:gd name="connsiteY11" fmla="*/ 33655 h 291464"/>
                  <a:gd name="connsiteX12" fmla="*/ 1807845 w 1817369"/>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4">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1"/>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grpSp>
        <p:sp>
          <p:nvSpPr>
            <p:cNvPr id="59" name="Text Placeholder 32">
              <a:extLst>
                <a:ext uri="{FF2B5EF4-FFF2-40B4-BE49-F238E27FC236}">
                  <a16:creationId xmlns:a16="http://schemas.microsoft.com/office/drawing/2014/main" id="{E942F801-D853-62E8-4FD8-80D0D0CE45AA}"/>
                </a:ext>
              </a:extLst>
            </p:cNvPr>
            <p:cNvSpPr txBox="1">
              <a:spLocks/>
            </p:cNvSpPr>
            <p:nvPr/>
          </p:nvSpPr>
          <p:spPr>
            <a:xfrm>
              <a:off x="3538475" y="4713179"/>
              <a:ext cx="4662905" cy="135528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used sensor and actuator.</a:t>
              </a:r>
            </a:p>
          </p:txBody>
        </p:sp>
        <p:sp>
          <p:nvSpPr>
            <p:cNvPr id="61" name="Text Placeholder 33">
              <a:extLst>
                <a:ext uri="{FF2B5EF4-FFF2-40B4-BE49-F238E27FC236}">
                  <a16:creationId xmlns:a16="http://schemas.microsoft.com/office/drawing/2014/main" id="{4252831E-98EB-4E45-87EE-616E141E92E1}"/>
                </a:ext>
              </a:extLst>
            </p:cNvPr>
            <p:cNvSpPr txBox="1">
              <a:spLocks/>
            </p:cNvSpPr>
            <p:nvPr/>
          </p:nvSpPr>
          <p:spPr>
            <a:xfrm>
              <a:off x="3732362" y="3899859"/>
              <a:ext cx="2371807" cy="57396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30000"/>
                </a:lnSpc>
                <a:spcBef>
                  <a:spcPts val="0"/>
                </a:spcBef>
                <a:buNone/>
              </a:pPr>
              <a:r>
                <a:rPr lang="ro-RO"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rPr>
                <a:t>1.</a:t>
              </a:r>
              <a:r>
                <a:rPr lang="en-GB"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rPr>
                <a:t> Components list</a:t>
              </a:r>
              <a:endParaRPr lang="en-AU"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endParaRPr>
            </a:p>
          </p:txBody>
        </p:sp>
      </p:grpSp>
      <p:pic>
        <p:nvPicPr>
          <p:cNvPr id="217" name="Picture 216">
            <a:extLst>
              <a:ext uri="{FF2B5EF4-FFF2-40B4-BE49-F238E27FC236}">
                <a16:creationId xmlns:a16="http://schemas.microsoft.com/office/drawing/2014/main" id="{7EA4C41E-9CD6-7228-1E49-8E278D769C6B}"/>
              </a:ext>
            </a:extLst>
          </p:cNvPr>
          <p:cNvPicPr>
            <a:picLocks noChangeAspect="1"/>
          </p:cNvPicPr>
          <p:nvPr/>
        </p:nvPicPr>
        <p:blipFill>
          <a:blip r:embed="rId2"/>
          <a:stretch>
            <a:fillRect/>
          </a:stretch>
        </p:blipFill>
        <p:spPr>
          <a:xfrm>
            <a:off x="529569" y="1338870"/>
            <a:ext cx="5036127" cy="5036127"/>
          </a:xfrm>
          <a:prstGeom prst="rect">
            <a:avLst/>
          </a:prstGeom>
        </p:spPr>
      </p:pic>
      <p:grpSp>
        <p:nvGrpSpPr>
          <p:cNvPr id="218" name="Group 217">
            <a:extLst>
              <a:ext uri="{FF2B5EF4-FFF2-40B4-BE49-F238E27FC236}">
                <a16:creationId xmlns:a16="http://schemas.microsoft.com/office/drawing/2014/main" id="{3ACE0D28-FF0A-0030-FD4B-E7F8F9E2EF9C}"/>
              </a:ext>
            </a:extLst>
          </p:cNvPr>
          <p:cNvGrpSpPr/>
          <p:nvPr/>
        </p:nvGrpSpPr>
        <p:grpSpPr>
          <a:xfrm>
            <a:off x="8849313" y="2028882"/>
            <a:ext cx="2333344" cy="1098323"/>
            <a:chOff x="3534084" y="3871527"/>
            <a:chExt cx="4667296" cy="2196933"/>
          </a:xfrm>
        </p:grpSpPr>
        <p:grpSp>
          <p:nvGrpSpPr>
            <p:cNvPr id="219" name="Graphic 2">
              <a:extLst>
                <a:ext uri="{FF2B5EF4-FFF2-40B4-BE49-F238E27FC236}">
                  <a16:creationId xmlns:a16="http://schemas.microsoft.com/office/drawing/2014/main" id="{C78FE901-41B5-79E7-3A91-6A54168A9359}"/>
                </a:ext>
              </a:extLst>
            </p:cNvPr>
            <p:cNvGrpSpPr/>
            <p:nvPr/>
          </p:nvGrpSpPr>
          <p:grpSpPr>
            <a:xfrm>
              <a:off x="3534084" y="3871527"/>
              <a:ext cx="2593563" cy="515425"/>
              <a:chOff x="-450381" y="672758"/>
              <a:chExt cx="1904365" cy="378459"/>
            </a:xfrm>
          </p:grpSpPr>
          <p:sp>
            <p:nvSpPr>
              <p:cNvPr id="222" name="Freeform 61">
                <a:extLst>
                  <a:ext uri="{FF2B5EF4-FFF2-40B4-BE49-F238E27FC236}">
                    <a16:creationId xmlns:a16="http://schemas.microsoft.com/office/drawing/2014/main" id="{79FC887D-3C4D-B7D3-7C23-EFD6D30DAD3F}"/>
                  </a:ext>
                </a:extLst>
              </p:cNvPr>
              <p:cNvSpPr/>
              <p:nvPr/>
            </p:nvSpPr>
            <p:spPr>
              <a:xfrm>
                <a:off x="-450381" y="672758"/>
                <a:ext cx="1904365"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7215" y="378460"/>
                      <a:pt x="1826895" y="378460"/>
                    </a:cubicBezTo>
                    <a:close/>
                  </a:path>
                </a:pathLst>
              </a:custGeom>
              <a:solidFill>
                <a:schemeClr val="accent1">
                  <a:lumMod val="75000"/>
                </a:schemeClr>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sp>
            <p:nvSpPr>
              <p:cNvPr id="223" name="Freeform 62">
                <a:extLst>
                  <a:ext uri="{FF2B5EF4-FFF2-40B4-BE49-F238E27FC236}">
                    <a16:creationId xmlns:a16="http://schemas.microsoft.com/office/drawing/2014/main" id="{5800F5D5-E3AE-B474-4F41-C20AADA80E58}"/>
                  </a:ext>
                </a:extLst>
              </p:cNvPr>
              <p:cNvSpPr/>
              <p:nvPr/>
            </p:nvSpPr>
            <p:spPr>
              <a:xfrm>
                <a:off x="-407201" y="716575"/>
                <a:ext cx="1817369" cy="291464"/>
              </a:xfrm>
              <a:custGeom>
                <a:avLst/>
                <a:gdLst>
                  <a:gd name="connsiteX0" fmla="*/ 1807845 w 1817369"/>
                  <a:gd name="connsiteY0" fmla="*/ 10160 h 291464"/>
                  <a:gd name="connsiteX1" fmla="*/ 1784350 w 1817369"/>
                  <a:gd name="connsiteY1" fmla="*/ 0 h 291464"/>
                  <a:gd name="connsiteX2" fmla="*/ 33655 w 1817369"/>
                  <a:gd name="connsiteY2" fmla="*/ 0 h 291464"/>
                  <a:gd name="connsiteX3" fmla="*/ 12700 w 1817369"/>
                  <a:gd name="connsiteY3" fmla="*/ 6985 h 291464"/>
                  <a:gd name="connsiteX4" fmla="*/ 0 w 1817369"/>
                  <a:gd name="connsiteY4" fmla="*/ 33655 h 291464"/>
                  <a:gd name="connsiteX5" fmla="*/ 0 w 1817369"/>
                  <a:gd name="connsiteY5" fmla="*/ 257810 h 291464"/>
                  <a:gd name="connsiteX6" fmla="*/ 15240 w 1817369"/>
                  <a:gd name="connsiteY6" fmla="*/ 285750 h 291464"/>
                  <a:gd name="connsiteX7" fmla="*/ 33655 w 1817369"/>
                  <a:gd name="connsiteY7" fmla="*/ 291465 h 291464"/>
                  <a:gd name="connsiteX8" fmla="*/ 1783715 w 1817369"/>
                  <a:gd name="connsiteY8" fmla="*/ 291465 h 291464"/>
                  <a:gd name="connsiteX9" fmla="*/ 1806575 w 1817369"/>
                  <a:gd name="connsiteY9" fmla="*/ 282575 h 291464"/>
                  <a:gd name="connsiteX10" fmla="*/ 1817370 w 1817369"/>
                  <a:gd name="connsiteY10" fmla="*/ 257810 h 291464"/>
                  <a:gd name="connsiteX11" fmla="*/ 1817370 w 1817369"/>
                  <a:gd name="connsiteY11" fmla="*/ 33655 h 291464"/>
                  <a:gd name="connsiteX12" fmla="*/ 1807845 w 1817369"/>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4">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1"/>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grpSp>
        <p:sp>
          <p:nvSpPr>
            <p:cNvPr id="220" name="Text Placeholder 32">
              <a:extLst>
                <a:ext uri="{FF2B5EF4-FFF2-40B4-BE49-F238E27FC236}">
                  <a16:creationId xmlns:a16="http://schemas.microsoft.com/office/drawing/2014/main" id="{04025D36-F012-F0E0-DCF5-FDC18E92C77C}"/>
                </a:ext>
              </a:extLst>
            </p:cNvPr>
            <p:cNvSpPr txBox="1">
              <a:spLocks/>
            </p:cNvSpPr>
            <p:nvPr/>
          </p:nvSpPr>
          <p:spPr>
            <a:xfrm>
              <a:off x="3538475" y="4713179"/>
              <a:ext cx="4662905" cy="135528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Explanation of functionality and utility.</a:t>
              </a:r>
            </a:p>
          </p:txBody>
        </p:sp>
        <p:sp>
          <p:nvSpPr>
            <p:cNvPr id="221" name="Text Placeholder 33">
              <a:extLst>
                <a:ext uri="{FF2B5EF4-FFF2-40B4-BE49-F238E27FC236}">
                  <a16:creationId xmlns:a16="http://schemas.microsoft.com/office/drawing/2014/main" id="{DC3276B0-A1DC-7D8C-7B11-E930F08B04D0}"/>
                </a:ext>
              </a:extLst>
            </p:cNvPr>
            <p:cNvSpPr txBox="1">
              <a:spLocks/>
            </p:cNvSpPr>
            <p:nvPr/>
          </p:nvSpPr>
          <p:spPr>
            <a:xfrm>
              <a:off x="3732362" y="3899859"/>
              <a:ext cx="2371807" cy="57396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30000"/>
                </a:lnSpc>
                <a:spcBef>
                  <a:spcPts val="0"/>
                </a:spcBef>
                <a:buNone/>
              </a:pPr>
              <a:r>
                <a:rPr lang="en-GB"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rPr>
                <a:t>2. Functionality</a:t>
              </a:r>
              <a:endParaRPr lang="en-AU"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endParaRPr>
            </a:p>
          </p:txBody>
        </p:sp>
      </p:grpSp>
      <p:grpSp>
        <p:nvGrpSpPr>
          <p:cNvPr id="224" name="Group 223">
            <a:extLst>
              <a:ext uri="{FF2B5EF4-FFF2-40B4-BE49-F238E27FC236}">
                <a16:creationId xmlns:a16="http://schemas.microsoft.com/office/drawing/2014/main" id="{FF740D60-62AD-D794-F835-1AFB40C159BA}"/>
              </a:ext>
            </a:extLst>
          </p:cNvPr>
          <p:cNvGrpSpPr/>
          <p:nvPr/>
        </p:nvGrpSpPr>
        <p:grpSpPr>
          <a:xfrm>
            <a:off x="6096000" y="3651942"/>
            <a:ext cx="2333344" cy="1098323"/>
            <a:chOff x="3534084" y="3871527"/>
            <a:chExt cx="4667296" cy="2196933"/>
          </a:xfrm>
        </p:grpSpPr>
        <p:grpSp>
          <p:nvGrpSpPr>
            <p:cNvPr id="225" name="Graphic 2">
              <a:extLst>
                <a:ext uri="{FF2B5EF4-FFF2-40B4-BE49-F238E27FC236}">
                  <a16:creationId xmlns:a16="http://schemas.microsoft.com/office/drawing/2014/main" id="{C3C0AA08-C45F-A2E6-3D6C-5025F45FD27E}"/>
                </a:ext>
              </a:extLst>
            </p:cNvPr>
            <p:cNvGrpSpPr/>
            <p:nvPr/>
          </p:nvGrpSpPr>
          <p:grpSpPr>
            <a:xfrm>
              <a:off x="3534084" y="3871527"/>
              <a:ext cx="2593563" cy="515425"/>
              <a:chOff x="-450381" y="672758"/>
              <a:chExt cx="1904365" cy="378459"/>
            </a:xfrm>
          </p:grpSpPr>
          <p:sp>
            <p:nvSpPr>
              <p:cNvPr id="228" name="Freeform 61">
                <a:extLst>
                  <a:ext uri="{FF2B5EF4-FFF2-40B4-BE49-F238E27FC236}">
                    <a16:creationId xmlns:a16="http://schemas.microsoft.com/office/drawing/2014/main" id="{F27174A8-C47D-B4EF-A5B8-10244B44BC0B}"/>
                  </a:ext>
                </a:extLst>
              </p:cNvPr>
              <p:cNvSpPr/>
              <p:nvPr/>
            </p:nvSpPr>
            <p:spPr>
              <a:xfrm>
                <a:off x="-450381" y="672758"/>
                <a:ext cx="1904365"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7215" y="378460"/>
                      <a:pt x="1826895" y="378460"/>
                    </a:cubicBezTo>
                    <a:close/>
                  </a:path>
                </a:pathLst>
              </a:custGeom>
              <a:solidFill>
                <a:schemeClr val="accent1">
                  <a:lumMod val="75000"/>
                </a:schemeClr>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sp>
            <p:nvSpPr>
              <p:cNvPr id="229" name="Freeform 62">
                <a:extLst>
                  <a:ext uri="{FF2B5EF4-FFF2-40B4-BE49-F238E27FC236}">
                    <a16:creationId xmlns:a16="http://schemas.microsoft.com/office/drawing/2014/main" id="{2D60F78E-8350-1AB9-9D43-1DEAD71016E9}"/>
                  </a:ext>
                </a:extLst>
              </p:cNvPr>
              <p:cNvSpPr/>
              <p:nvPr/>
            </p:nvSpPr>
            <p:spPr>
              <a:xfrm>
                <a:off x="-407201" y="716575"/>
                <a:ext cx="1817369" cy="291464"/>
              </a:xfrm>
              <a:custGeom>
                <a:avLst/>
                <a:gdLst>
                  <a:gd name="connsiteX0" fmla="*/ 1807845 w 1817369"/>
                  <a:gd name="connsiteY0" fmla="*/ 10160 h 291464"/>
                  <a:gd name="connsiteX1" fmla="*/ 1784350 w 1817369"/>
                  <a:gd name="connsiteY1" fmla="*/ 0 h 291464"/>
                  <a:gd name="connsiteX2" fmla="*/ 33655 w 1817369"/>
                  <a:gd name="connsiteY2" fmla="*/ 0 h 291464"/>
                  <a:gd name="connsiteX3" fmla="*/ 12700 w 1817369"/>
                  <a:gd name="connsiteY3" fmla="*/ 6985 h 291464"/>
                  <a:gd name="connsiteX4" fmla="*/ 0 w 1817369"/>
                  <a:gd name="connsiteY4" fmla="*/ 33655 h 291464"/>
                  <a:gd name="connsiteX5" fmla="*/ 0 w 1817369"/>
                  <a:gd name="connsiteY5" fmla="*/ 257810 h 291464"/>
                  <a:gd name="connsiteX6" fmla="*/ 15240 w 1817369"/>
                  <a:gd name="connsiteY6" fmla="*/ 285750 h 291464"/>
                  <a:gd name="connsiteX7" fmla="*/ 33655 w 1817369"/>
                  <a:gd name="connsiteY7" fmla="*/ 291465 h 291464"/>
                  <a:gd name="connsiteX8" fmla="*/ 1783715 w 1817369"/>
                  <a:gd name="connsiteY8" fmla="*/ 291465 h 291464"/>
                  <a:gd name="connsiteX9" fmla="*/ 1806575 w 1817369"/>
                  <a:gd name="connsiteY9" fmla="*/ 282575 h 291464"/>
                  <a:gd name="connsiteX10" fmla="*/ 1817370 w 1817369"/>
                  <a:gd name="connsiteY10" fmla="*/ 257810 h 291464"/>
                  <a:gd name="connsiteX11" fmla="*/ 1817370 w 1817369"/>
                  <a:gd name="connsiteY11" fmla="*/ 33655 h 291464"/>
                  <a:gd name="connsiteX12" fmla="*/ 1807845 w 1817369"/>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4">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1"/>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grpSp>
        <p:sp>
          <p:nvSpPr>
            <p:cNvPr id="226" name="Text Placeholder 32">
              <a:extLst>
                <a:ext uri="{FF2B5EF4-FFF2-40B4-BE49-F238E27FC236}">
                  <a16:creationId xmlns:a16="http://schemas.microsoft.com/office/drawing/2014/main" id="{69AADDFE-A4C4-91C2-10A1-270E0465C065}"/>
                </a:ext>
              </a:extLst>
            </p:cNvPr>
            <p:cNvSpPr txBox="1">
              <a:spLocks/>
            </p:cNvSpPr>
            <p:nvPr/>
          </p:nvSpPr>
          <p:spPr>
            <a:xfrm>
              <a:off x="3538475" y="4713179"/>
              <a:ext cx="4662905" cy="135528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Display of images depicting the workflow steps and chunks of code.</a:t>
              </a:r>
            </a:p>
          </p:txBody>
        </p:sp>
        <p:sp>
          <p:nvSpPr>
            <p:cNvPr id="227" name="Text Placeholder 33">
              <a:extLst>
                <a:ext uri="{FF2B5EF4-FFF2-40B4-BE49-F238E27FC236}">
                  <a16:creationId xmlns:a16="http://schemas.microsoft.com/office/drawing/2014/main" id="{DD7A79E5-519F-8B04-0D4F-C02BCF397CE7}"/>
                </a:ext>
              </a:extLst>
            </p:cNvPr>
            <p:cNvSpPr txBox="1">
              <a:spLocks/>
            </p:cNvSpPr>
            <p:nvPr/>
          </p:nvSpPr>
          <p:spPr>
            <a:xfrm>
              <a:off x="3732362" y="3899859"/>
              <a:ext cx="2371807" cy="57396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30000"/>
                </a:lnSpc>
                <a:spcBef>
                  <a:spcPts val="0"/>
                </a:spcBef>
                <a:buNone/>
              </a:pPr>
              <a:r>
                <a:rPr lang="en-GB"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rPr>
                <a:t>3. Workflow</a:t>
              </a:r>
              <a:endParaRPr lang="en-AU"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endParaRPr>
            </a:p>
          </p:txBody>
        </p:sp>
      </p:grpSp>
      <p:grpSp>
        <p:nvGrpSpPr>
          <p:cNvPr id="230" name="Group 229">
            <a:extLst>
              <a:ext uri="{FF2B5EF4-FFF2-40B4-BE49-F238E27FC236}">
                <a16:creationId xmlns:a16="http://schemas.microsoft.com/office/drawing/2014/main" id="{7C2E1910-FCC3-4CC4-ED4F-496C1FC1A178}"/>
              </a:ext>
            </a:extLst>
          </p:cNvPr>
          <p:cNvGrpSpPr/>
          <p:nvPr/>
        </p:nvGrpSpPr>
        <p:grpSpPr>
          <a:xfrm>
            <a:off x="8905578" y="3651942"/>
            <a:ext cx="2333344" cy="1098323"/>
            <a:chOff x="3534084" y="3871527"/>
            <a:chExt cx="4667296" cy="2196933"/>
          </a:xfrm>
        </p:grpSpPr>
        <p:grpSp>
          <p:nvGrpSpPr>
            <p:cNvPr id="231" name="Graphic 2">
              <a:extLst>
                <a:ext uri="{FF2B5EF4-FFF2-40B4-BE49-F238E27FC236}">
                  <a16:creationId xmlns:a16="http://schemas.microsoft.com/office/drawing/2014/main" id="{2D0C63C3-288D-988E-45D7-AEEE7E07073F}"/>
                </a:ext>
              </a:extLst>
            </p:cNvPr>
            <p:cNvGrpSpPr/>
            <p:nvPr/>
          </p:nvGrpSpPr>
          <p:grpSpPr>
            <a:xfrm>
              <a:off x="3534084" y="3871527"/>
              <a:ext cx="2593563" cy="515425"/>
              <a:chOff x="-450381" y="672758"/>
              <a:chExt cx="1904365" cy="378459"/>
            </a:xfrm>
          </p:grpSpPr>
          <p:sp>
            <p:nvSpPr>
              <p:cNvPr id="234" name="Freeform 61">
                <a:extLst>
                  <a:ext uri="{FF2B5EF4-FFF2-40B4-BE49-F238E27FC236}">
                    <a16:creationId xmlns:a16="http://schemas.microsoft.com/office/drawing/2014/main" id="{A5043EC8-C130-D23D-D42E-DC9969E33403}"/>
                  </a:ext>
                </a:extLst>
              </p:cNvPr>
              <p:cNvSpPr/>
              <p:nvPr/>
            </p:nvSpPr>
            <p:spPr>
              <a:xfrm>
                <a:off x="-450381" y="672758"/>
                <a:ext cx="1904365"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7215" y="378460"/>
                      <a:pt x="1826895" y="378460"/>
                    </a:cubicBezTo>
                    <a:close/>
                  </a:path>
                </a:pathLst>
              </a:custGeom>
              <a:solidFill>
                <a:schemeClr val="accent1">
                  <a:lumMod val="75000"/>
                </a:schemeClr>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sp>
            <p:nvSpPr>
              <p:cNvPr id="235" name="Freeform 62">
                <a:extLst>
                  <a:ext uri="{FF2B5EF4-FFF2-40B4-BE49-F238E27FC236}">
                    <a16:creationId xmlns:a16="http://schemas.microsoft.com/office/drawing/2014/main" id="{E0D378DD-8D16-FFD2-B14D-0B7AED68ED97}"/>
                  </a:ext>
                </a:extLst>
              </p:cNvPr>
              <p:cNvSpPr/>
              <p:nvPr/>
            </p:nvSpPr>
            <p:spPr>
              <a:xfrm>
                <a:off x="-407201" y="716575"/>
                <a:ext cx="1817369" cy="291464"/>
              </a:xfrm>
              <a:custGeom>
                <a:avLst/>
                <a:gdLst>
                  <a:gd name="connsiteX0" fmla="*/ 1807845 w 1817369"/>
                  <a:gd name="connsiteY0" fmla="*/ 10160 h 291464"/>
                  <a:gd name="connsiteX1" fmla="*/ 1784350 w 1817369"/>
                  <a:gd name="connsiteY1" fmla="*/ 0 h 291464"/>
                  <a:gd name="connsiteX2" fmla="*/ 33655 w 1817369"/>
                  <a:gd name="connsiteY2" fmla="*/ 0 h 291464"/>
                  <a:gd name="connsiteX3" fmla="*/ 12700 w 1817369"/>
                  <a:gd name="connsiteY3" fmla="*/ 6985 h 291464"/>
                  <a:gd name="connsiteX4" fmla="*/ 0 w 1817369"/>
                  <a:gd name="connsiteY4" fmla="*/ 33655 h 291464"/>
                  <a:gd name="connsiteX5" fmla="*/ 0 w 1817369"/>
                  <a:gd name="connsiteY5" fmla="*/ 257810 h 291464"/>
                  <a:gd name="connsiteX6" fmla="*/ 15240 w 1817369"/>
                  <a:gd name="connsiteY6" fmla="*/ 285750 h 291464"/>
                  <a:gd name="connsiteX7" fmla="*/ 33655 w 1817369"/>
                  <a:gd name="connsiteY7" fmla="*/ 291465 h 291464"/>
                  <a:gd name="connsiteX8" fmla="*/ 1783715 w 1817369"/>
                  <a:gd name="connsiteY8" fmla="*/ 291465 h 291464"/>
                  <a:gd name="connsiteX9" fmla="*/ 1806575 w 1817369"/>
                  <a:gd name="connsiteY9" fmla="*/ 282575 h 291464"/>
                  <a:gd name="connsiteX10" fmla="*/ 1817370 w 1817369"/>
                  <a:gd name="connsiteY10" fmla="*/ 257810 h 291464"/>
                  <a:gd name="connsiteX11" fmla="*/ 1817370 w 1817369"/>
                  <a:gd name="connsiteY11" fmla="*/ 33655 h 291464"/>
                  <a:gd name="connsiteX12" fmla="*/ 1807845 w 1817369"/>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4">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1"/>
              </a:solidFill>
              <a:ln w="6350" cap="flat">
                <a:noFill/>
                <a:prstDash val="solid"/>
                <a:miter/>
              </a:ln>
            </p:spPr>
            <p:txBody>
              <a:bodyPr rtlCol="0" anchor="ctr"/>
              <a:lstStyle/>
              <a:p>
                <a:pPr defTabSz="228554"/>
                <a:endParaRPr lang="en-RS" sz="900">
                  <a:solidFill>
                    <a:srgbClr val="656D78"/>
                  </a:solidFill>
                  <a:latin typeface="Calibri" panose="020F0502020204030204"/>
                </a:endParaRPr>
              </a:p>
            </p:txBody>
          </p:sp>
        </p:grpSp>
        <p:sp>
          <p:nvSpPr>
            <p:cNvPr id="232" name="Text Placeholder 32">
              <a:extLst>
                <a:ext uri="{FF2B5EF4-FFF2-40B4-BE49-F238E27FC236}">
                  <a16:creationId xmlns:a16="http://schemas.microsoft.com/office/drawing/2014/main" id="{E4198718-6650-47A2-0DCF-6C9A8D0C9604}"/>
                </a:ext>
              </a:extLst>
            </p:cNvPr>
            <p:cNvSpPr txBox="1">
              <a:spLocks/>
            </p:cNvSpPr>
            <p:nvPr/>
          </p:nvSpPr>
          <p:spPr>
            <a:xfrm>
              <a:off x="3538475" y="4713179"/>
              <a:ext cx="4662905" cy="135528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Final takes and opinions, options to improve, and conclusions,</a:t>
              </a:r>
            </a:p>
          </p:txBody>
        </p:sp>
        <p:sp>
          <p:nvSpPr>
            <p:cNvPr id="233" name="Text Placeholder 33">
              <a:extLst>
                <a:ext uri="{FF2B5EF4-FFF2-40B4-BE49-F238E27FC236}">
                  <a16:creationId xmlns:a16="http://schemas.microsoft.com/office/drawing/2014/main" id="{B61FE52A-1E18-D16A-7122-8037E05016A9}"/>
                </a:ext>
              </a:extLst>
            </p:cNvPr>
            <p:cNvSpPr txBox="1">
              <a:spLocks/>
            </p:cNvSpPr>
            <p:nvPr/>
          </p:nvSpPr>
          <p:spPr>
            <a:xfrm>
              <a:off x="3732362" y="3899859"/>
              <a:ext cx="2371807" cy="57396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30000"/>
                </a:lnSpc>
                <a:spcBef>
                  <a:spcPts val="0"/>
                </a:spcBef>
                <a:buNone/>
              </a:pPr>
              <a:r>
                <a:rPr lang="en-GB"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rPr>
                <a:t>4. Final opinions</a:t>
              </a:r>
              <a:endParaRPr lang="en-AU" sz="1200" b="1" dirty="0">
                <a:solidFill>
                  <a:srgbClr val="FFFFFF"/>
                </a:solidFill>
                <a:latin typeface="Roboto Black" panose="02000000000000000000" pitchFamily="2" charset="0"/>
                <a:ea typeface="Roboto Black" panose="02000000000000000000" pitchFamily="2" charset="0"/>
                <a:cs typeface="Roboto Black" panose="02000000000000000000" pitchFamily="2" charset="0"/>
              </a:endParaRPr>
            </a:p>
          </p:txBody>
        </p:sp>
      </p:grpSp>
      <p:pic>
        <p:nvPicPr>
          <p:cNvPr id="237" name="Picture 236">
            <a:extLst>
              <a:ext uri="{FF2B5EF4-FFF2-40B4-BE49-F238E27FC236}">
                <a16:creationId xmlns:a16="http://schemas.microsoft.com/office/drawing/2014/main" id="{B6402583-3DE3-15D4-EAF7-019A8345E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6575" y="196226"/>
            <a:ext cx="1362075" cy="424584"/>
          </a:xfrm>
          <a:prstGeom prst="rect">
            <a:avLst/>
          </a:prstGeom>
        </p:spPr>
      </p:pic>
    </p:spTree>
    <p:extLst>
      <p:ext uri="{BB962C8B-B14F-4D97-AF65-F5344CB8AC3E}">
        <p14:creationId xmlns:p14="http://schemas.microsoft.com/office/powerpoint/2010/main" val="21342031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2" presetClass="entr" presetSubtype="4"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p:tgtEl>
                                          <p:spTgt spid="57"/>
                                        </p:tgtEl>
                                        <p:attrNameLst>
                                          <p:attrName>ppt_y</p:attrName>
                                        </p:attrNameLst>
                                      </p:cBhvr>
                                      <p:tavLst>
                                        <p:tav tm="0">
                                          <p:val>
                                            <p:strVal val="#ppt_y+#ppt_h*1.125000"/>
                                          </p:val>
                                        </p:tav>
                                        <p:tav tm="100000">
                                          <p:val>
                                            <p:strVal val="#ppt_y"/>
                                          </p:val>
                                        </p:tav>
                                      </p:tavLst>
                                    </p:anim>
                                    <p:animEffect transition="in" filter="wipe(up)">
                                      <p:cBhvr>
                                        <p:cTn id="16" dur="500"/>
                                        <p:tgtEl>
                                          <p:spTgt spid="57"/>
                                        </p:tgtEl>
                                      </p:cBhvr>
                                    </p:animEffect>
                                  </p:childTnLst>
                                </p:cTn>
                              </p:par>
                            </p:childTnLst>
                          </p:cTn>
                        </p:par>
                        <p:par>
                          <p:cTn id="17" fill="hold">
                            <p:stCondLst>
                              <p:cond delay="1000"/>
                            </p:stCondLst>
                            <p:childTnLst>
                              <p:par>
                                <p:cTn id="18" presetID="12" presetClass="entr" presetSubtype="4" fill="hold" nodeType="afterEffect">
                                  <p:stCondLst>
                                    <p:cond delay="0"/>
                                  </p:stCondLst>
                                  <p:childTnLst>
                                    <p:set>
                                      <p:cBhvr>
                                        <p:cTn id="19" dur="1" fill="hold">
                                          <p:stCondLst>
                                            <p:cond delay="0"/>
                                          </p:stCondLst>
                                        </p:cTn>
                                        <p:tgtEl>
                                          <p:spTgt spid="218"/>
                                        </p:tgtEl>
                                        <p:attrNameLst>
                                          <p:attrName>style.visibility</p:attrName>
                                        </p:attrNameLst>
                                      </p:cBhvr>
                                      <p:to>
                                        <p:strVal val="visible"/>
                                      </p:to>
                                    </p:set>
                                    <p:anim calcmode="lin" valueType="num">
                                      <p:cBhvr additive="base">
                                        <p:cTn id="20" dur="500"/>
                                        <p:tgtEl>
                                          <p:spTgt spid="218"/>
                                        </p:tgtEl>
                                        <p:attrNameLst>
                                          <p:attrName>ppt_y</p:attrName>
                                        </p:attrNameLst>
                                      </p:cBhvr>
                                      <p:tavLst>
                                        <p:tav tm="0">
                                          <p:val>
                                            <p:strVal val="#ppt_y+#ppt_h*1.125000"/>
                                          </p:val>
                                        </p:tav>
                                        <p:tav tm="100000">
                                          <p:val>
                                            <p:strVal val="#ppt_y"/>
                                          </p:val>
                                        </p:tav>
                                      </p:tavLst>
                                    </p:anim>
                                    <p:animEffect transition="in" filter="wipe(up)">
                                      <p:cBhvr>
                                        <p:cTn id="21" dur="500"/>
                                        <p:tgtEl>
                                          <p:spTgt spid="218"/>
                                        </p:tgtEl>
                                      </p:cBhvr>
                                    </p:animEffect>
                                  </p:childTnLst>
                                </p:cTn>
                              </p:par>
                            </p:childTnLst>
                          </p:cTn>
                        </p:par>
                        <p:par>
                          <p:cTn id="22" fill="hold">
                            <p:stCondLst>
                              <p:cond delay="1500"/>
                            </p:stCondLst>
                            <p:childTnLst>
                              <p:par>
                                <p:cTn id="23" presetID="12" presetClass="entr" presetSubtype="4" fill="hold" nodeType="afterEffect">
                                  <p:stCondLst>
                                    <p:cond delay="0"/>
                                  </p:stCondLst>
                                  <p:childTnLst>
                                    <p:set>
                                      <p:cBhvr>
                                        <p:cTn id="24" dur="1" fill="hold">
                                          <p:stCondLst>
                                            <p:cond delay="0"/>
                                          </p:stCondLst>
                                        </p:cTn>
                                        <p:tgtEl>
                                          <p:spTgt spid="224"/>
                                        </p:tgtEl>
                                        <p:attrNameLst>
                                          <p:attrName>style.visibility</p:attrName>
                                        </p:attrNameLst>
                                      </p:cBhvr>
                                      <p:to>
                                        <p:strVal val="visible"/>
                                      </p:to>
                                    </p:set>
                                    <p:anim calcmode="lin" valueType="num">
                                      <p:cBhvr additive="base">
                                        <p:cTn id="25" dur="500"/>
                                        <p:tgtEl>
                                          <p:spTgt spid="224"/>
                                        </p:tgtEl>
                                        <p:attrNameLst>
                                          <p:attrName>ppt_y</p:attrName>
                                        </p:attrNameLst>
                                      </p:cBhvr>
                                      <p:tavLst>
                                        <p:tav tm="0">
                                          <p:val>
                                            <p:strVal val="#ppt_y+#ppt_h*1.125000"/>
                                          </p:val>
                                        </p:tav>
                                        <p:tav tm="100000">
                                          <p:val>
                                            <p:strVal val="#ppt_y"/>
                                          </p:val>
                                        </p:tav>
                                      </p:tavLst>
                                    </p:anim>
                                    <p:animEffect transition="in" filter="wipe(up)">
                                      <p:cBhvr>
                                        <p:cTn id="26" dur="500"/>
                                        <p:tgtEl>
                                          <p:spTgt spid="224"/>
                                        </p:tgtEl>
                                      </p:cBhvr>
                                    </p:animEffect>
                                  </p:childTnLst>
                                </p:cTn>
                              </p:par>
                            </p:childTnLst>
                          </p:cTn>
                        </p:par>
                        <p:par>
                          <p:cTn id="27" fill="hold">
                            <p:stCondLst>
                              <p:cond delay="2000"/>
                            </p:stCondLst>
                            <p:childTnLst>
                              <p:par>
                                <p:cTn id="28" presetID="12" presetClass="entr" presetSubtype="4" fill="hold" nodeType="afterEffect">
                                  <p:stCondLst>
                                    <p:cond delay="0"/>
                                  </p:stCondLst>
                                  <p:childTnLst>
                                    <p:set>
                                      <p:cBhvr>
                                        <p:cTn id="29" dur="1" fill="hold">
                                          <p:stCondLst>
                                            <p:cond delay="0"/>
                                          </p:stCondLst>
                                        </p:cTn>
                                        <p:tgtEl>
                                          <p:spTgt spid="230"/>
                                        </p:tgtEl>
                                        <p:attrNameLst>
                                          <p:attrName>style.visibility</p:attrName>
                                        </p:attrNameLst>
                                      </p:cBhvr>
                                      <p:to>
                                        <p:strVal val="visible"/>
                                      </p:to>
                                    </p:set>
                                    <p:anim calcmode="lin" valueType="num">
                                      <p:cBhvr additive="base">
                                        <p:cTn id="30" dur="500"/>
                                        <p:tgtEl>
                                          <p:spTgt spid="230"/>
                                        </p:tgtEl>
                                        <p:attrNameLst>
                                          <p:attrName>ppt_y</p:attrName>
                                        </p:attrNameLst>
                                      </p:cBhvr>
                                      <p:tavLst>
                                        <p:tav tm="0">
                                          <p:val>
                                            <p:strVal val="#ppt_y+#ppt_h*1.125000"/>
                                          </p:val>
                                        </p:tav>
                                        <p:tav tm="100000">
                                          <p:val>
                                            <p:strVal val="#ppt_y"/>
                                          </p:val>
                                        </p:tav>
                                      </p:tavLst>
                                    </p:anim>
                                    <p:animEffect transition="in" filter="wipe(up)">
                                      <p:cBhvr>
                                        <p:cTn id="31"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650AF26B-8A12-F347-5710-7560EE36CFF1}"/>
              </a:ext>
            </a:extLst>
          </p:cNvPr>
          <p:cNvSpPr txBox="1"/>
          <p:nvPr/>
        </p:nvSpPr>
        <p:spPr>
          <a:xfrm>
            <a:off x="661591" y="604293"/>
            <a:ext cx="4729560" cy="584647"/>
          </a:xfrm>
          <a:prstGeom prst="rect">
            <a:avLst/>
          </a:prstGeom>
          <a:noFill/>
        </p:spPr>
        <p:txBody>
          <a:bodyPr wrap="square" rtlCol="0">
            <a:spAutoFit/>
          </a:bodyPr>
          <a:lstStyle/>
          <a:p>
            <a:pP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1. Components list</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43" name="Rectangle 42">
            <a:extLst>
              <a:ext uri="{FF2B5EF4-FFF2-40B4-BE49-F238E27FC236}">
                <a16:creationId xmlns:a16="http://schemas.microsoft.com/office/drawing/2014/main" id="{8A581707-9512-5D26-A523-ABAE0C3B646B}"/>
              </a:ext>
            </a:extLst>
          </p:cNvPr>
          <p:cNvSpPr/>
          <p:nvPr/>
        </p:nvSpPr>
        <p:spPr>
          <a:xfrm>
            <a:off x="661590" y="1194875"/>
            <a:ext cx="3496470"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used sensor and actuator.</a:t>
            </a:r>
          </a:p>
        </p:txBody>
      </p:sp>
      <p:pic>
        <p:nvPicPr>
          <p:cNvPr id="237" name="Picture 236">
            <a:extLst>
              <a:ext uri="{FF2B5EF4-FFF2-40B4-BE49-F238E27FC236}">
                <a16:creationId xmlns:a16="http://schemas.microsoft.com/office/drawing/2014/main" id="{B6402583-3DE3-15D4-EAF7-019A8345E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6575" y="196226"/>
            <a:ext cx="1362075" cy="424584"/>
          </a:xfrm>
          <a:prstGeom prst="rect">
            <a:avLst/>
          </a:prstGeom>
        </p:spPr>
      </p:pic>
      <p:sp>
        <p:nvSpPr>
          <p:cNvPr id="2" name="TextBox 1">
            <a:extLst>
              <a:ext uri="{FF2B5EF4-FFF2-40B4-BE49-F238E27FC236}">
                <a16:creationId xmlns:a16="http://schemas.microsoft.com/office/drawing/2014/main" id="{887DC6C8-4117-3760-B312-6A8F0EC2344B}"/>
              </a:ext>
            </a:extLst>
          </p:cNvPr>
          <p:cNvSpPr txBox="1"/>
          <p:nvPr/>
        </p:nvSpPr>
        <p:spPr>
          <a:xfrm>
            <a:off x="661590" y="2119680"/>
            <a:ext cx="7552884" cy="584775"/>
          </a:xfrm>
          <a:prstGeom prst="rect">
            <a:avLst/>
          </a:prstGeom>
          <a:noFill/>
        </p:spPr>
        <p:txBody>
          <a:bodyPr wrap="square" rtlCol="0">
            <a:spAutoFit/>
          </a:bodyPr>
          <a:lstStyle/>
          <a:p>
            <a:r>
              <a:rPr lang="en-GB" sz="3200" b="1" dirty="0">
                <a:solidFill>
                  <a:schemeClr val="accent1"/>
                </a:solidFill>
                <a:latin typeface="Roboto" panose="02000000000000000000" pitchFamily="2" charset="0"/>
                <a:ea typeface="Roboto" panose="02000000000000000000" pitchFamily="2" charset="0"/>
              </a:rPr>
              <a:t>1.1. Distance sensor HC-SR04</a:t>
            </a:r>
            <a:endParaRPr lang="en-RS" sz="3200" dirty="0">
              <a:solidFill>
                <a:schemeClr val="tx2"/>
              </a:solidFill>
              <a:latin typeface="Roboto" panose="02000000000000000000" pitchFamily="2" charset="0"/>
              <a:ea typeface="Roboto" panose="02000000000000000000" pitchFamily="2" charset="0"/>
            </a:endParaRPr>
          </a:p>
        </p:txBody>
      </p:sp>
      <p:pic>
        <p:nvPicPr>
          <p:cNvPr id="1026" name="Picture 2" descr="Ultrasonic sensor with arduino uno - Hackster.io">
            <a:extLst>
              <a:ext uri="{FF2B5EF4-FFF2-40B4-BE49-F238E27FC236}">
                <a16:creationId xmlns:a16="http://schemas.microsoft.com/office/drawing/2014/main" id="{919405D3-8580-1705-0939-2843247EC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9842" y="1364954"/>
            <a:ext cx="3268106" cy="24479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CCE00F1-A5D4-6B4B-E508-F2011F9B8845}"/>
              </a:ext>
            </a:extLst>
          </p:cNvPr>
          <p:cNvPicPr>
            <a:picLocks noChangeAspect="1"/>
          </p:cNvPicPr>
          <p:nvPr/>
        </p:nvPicPr>
        <p:blipFill>
          <a:blip r:embed="rId4"/>
          <a:stretch>
            <a:fillRect/>
          </a:stretch>
        </p:blipFill>
        <p:spPr>
          <a:xfrm>
            <a:off x="8453554" y="4399260"/>
            <a:ext cx="2886075" cy="1581150"/>
          </a:xfrm>
          <a:prstGeom prst="rect">
            <a:avLst/>
          </a:prstGeom>
        </p:spPr>
      </p:pic>
      <p:sp>
        <p:nvSpPr>
          <p:cNvPr id="4" name="Text Placeholder 32">
            <a:extLst>
              <a:ext uri="{FF2B5EF4-FFF2-40B4-BE49-F238E27FC236}">
                <a16:creationId xmlns:a16="http://schemas.microsoft.com/office/drawing/2014/main" id="{8BE79E57-2190-AAE9-E525-9DF6593809C1}"/>
              </a:ext>
            </a:extLst>
          </p:cNvPr>
          <p:cNvSpPr txBox="1">
            <a:spLocks/>
          </p:cNvSpPr>
          <p:nvPr/>
        </p:nvSpPr>
        <p:spPr>
          <a:xfrm>
            <a:off x="804052" y="3056482"/>
            <a:ext cx="5472923" cy="236324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HC-SR04 is an affordable and easy to use distance measuring sensor which has a range from 2cm to 400cm (about an inch to 13 feet).</a:t>
            </a:r>
          </a:p>
          <a:p>
            <a:pPr marL="0" indent="0" defTabSz="342831">
              <a:lnSpc>
                <a:spcPct val="150000"/>
              </a:lnSpc>
              <a:spcBef>
                <a:spcPts val="375"/>
              </a:spcBef>
              <a:buNone/>
            </a:pPr>
            <a:endPar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marL="0" indent="0" defTabSz="342831">
              <a:lnSpc>
                <a:spcPct val="150000"/>
              </a:lnSpc>
              <a:spcBef>
                <a:spcPts val="375"/>
              </a:spcBef>
              <a:buNone/>
            </a:pPr>
            <a:r>
              <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sensor is composed of two ultrasonic transducers. One is transmitter which outputs ultrasonic sound pulses and the other is receiver which listens for reflected waves. It’s basically a SONAR which is used in submarines for detecting underwater objects.</a:t>
            </a:r>
            <a:endParaRPr lang="en-US"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26489619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650AF26B-8A12-F347-5710-7560EE36CFF1}"/>
              </a:ext>
            </a:extLst>
          </p:cNvPr>
          <p:cNvSpPr txBox="1"/>
          <p:nvPr/>
        </p:nvSpPr>
        <p:spPr>
          <a:xfrm>
            <a:off x="-1366617" y="610228"/>
            <a:ext cx="7552883" cy="584647"/>
          </a:xfrm>
          <a:prstGeom prst="rect">
            <a:avLst/>
          </a:prstGeom>
          <a:noFill/>
        </p:spPr>
        <p:txBody>
          <a:bodyPr wrap="square" rtlCol="0">
            <a:spAutoFit/>
          </a:bodyPr>
          <a:lstStyle/>
          <a:p>
            <a:pPr algn="ct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1. Components list</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43" name="Rectangle 42">
            <a:extLst>
              <a:ext uri="{FF2B5EF4-FFF2-40B4-BE49-F238E27FC236}">
                <a16:creationId xmlns:a16="http://schemas.microsoft.com/office/drawing/2014/main" id="{8A581707-9512-5D26-A523-ABAE0C3B646B}"/>
              </a:ext>
            </a:extLst>
          </p:cNvPr>
          <p:cNvSpPr/>
          <p:nvPr/>
        </p:nvSpPr>
        <p:spPr>
          <a:xfrm>
            <a:off x="661590" y="1194875"/>
            <a:ext cx="3496470"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used sensor and actuator.</a:t>
            </a:r>
          </a:p>
        </p:txBody>
      </p:sp>
      <p:pic>
        <p:nvPicPr>
          <p:cNvPr id="237" name="Picture 236">
            <a:extLst>
              <a:ext uri="{FF2B5EF4-FFF2-40B4-BE49-F238E27FC236}">
                <a16:creationId xmlns:a16="http://schemas.microsoft.com/office/drawing/2014/main" id="{B6402583-3DE3-15D4-EAF7-019A8345E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6575" y="196226"/>
            <a:ext cx="1362075" cy="424584"/>
          </a:xfrm>
          <a:prstGeom prst="rect">
            <a:avLst/>
          </a:prstGeom>
        </p:spPr>
      </p:pic>
      <p:sp>
        <p:nvSpPr>
          <p:cNvPr id="2" name="TextBox 1">
            <a:extLst>
              <a:ext uri="{FF2B5EF4-FFF2-40B4-BE49-F238E27FC236}">
                <a16:creationId xmlns:a16="http://schemas.microsoft.com/office/drawing/2014/main" id="{887DC6C8-4117-3760-B312-6A8F0EC2344B}"/>
              </a:ext>
            </a:extLst>
          </p:cNvPr>
          <p:cNvSpPr txBox="1"/>
          <p:nvPr/>
        </p:nvSpPr>
        <p:spPr>
          <a:xfrm>
            <a:off x="661590" y="2119680"/>
            <a:ext cx="6015435" cy="584775"/>
          </a:xfrm>
          <a:prstGeom prst="rect">
            <a:avLst/>
          </a:prstGeom>
          <a:noFill/>
        </p:spPr>
        <p:txBody>
          <a:bodyPr wrap="square" rtlCol="0">
            <a:spAutoFit/>
          </a:bodyPr>
          <a:lstStyle/>
          <a:p>
            <a:r>
              <a:rPr lang="en-GB" sz="3200" b="1" dirty="0">
                <a:solidFill>
                  <a:schemeClr val="accent1"/>
                </a:solidFill>
                <a:latin typeface="Roboto" panose="02000000000000000000" pitchFamily="2" charset="0"/>
                <a:ea typeface="Roboto" panose="02000000000000000000" pitchFamily="2" charset="0"/>
              </a:rPr>
              <a:t>1.2. Passive Buzzer</a:t>
            </a:r>
            <a:endParaRPr lang="en-RS" sz="3200" dirty="0">
              <a:solidFill>
                <a:schemeClr val="tx2"/>
              </a:solidFill>
              <a:latin typeface="Roboto" panose="02000000000000000000" pitchFamily="2" charset="0"/>
              <a:ea typeface="Roboto" panose="02000000000000000000" pitchFamily="2" charset="0"/>
            </a:endParaRPr>
          </a:p>
        </p:txBody>
      </p:sp>
      <p:sp>
        <p:nvSpPr>
          <p:cNvPr id="4" name="Text Placeholder 32">
            <a:extLst>
              <a:ext uri="{FF2B5EF4-FFF2-40B4-BE49-F238E27FC236}">
                <a16:creationId xmlns:a16="http://schemas.microsoft.com/office/drawing/2014/main" id="{8BE79E57-2190-AAE9-E525-9DF6593809C1}"/>
              </a:ext>
            </a:extLst>
          </p:cNvPr>
          <p:cNvSpPr txBox="1">
            <a:spLocks/>
          </p:cNvSpPr>
          <p:nvPr/>
        </p:nvSpPr>
        <p:spPr>
          <a:xfrm>
            <a:off x="804052" y="3056482"/>
            <a:ext cx="5472923" cy="236324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One advantage of passive buzzers over active buzzers is that you can control the tone or pitch of the sound produced by the buzzer. With active buzzers only one tone is possible, but with passive buzzers any tone within the dynamic range of the buzzer is possible.</a:t>
            </a:r>
          </a:p>
          <a:p>
            <a:pPr marL="0" indent="0" defTabSz="342831">
              <a:lnSpc>
                <a:spcPct val="150000"/>
              </a:lnSpc>
              <a:spcBef>
                <a:spcPts val="375"/>
              </a:spcBef>
              <a:buNone/>
            </a:pPr>
            <a:endPar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marL="0" indent="0" defTabSz="342831">
              <a:lnSpc>
                <a:spcPct val="150000"/>
              </a:lnSpc>
              <a:spcBef>
                <a:spcPts val="375"/>
              </a:spcBef>
              <a:buNone/>
            </a:pPr>
            <a:r>
              <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Passive buzzers need a square wave signal to produce sound. By changing the frequency of the square wave you can change the pitch of the sound.</a:t>
            </a:r>
          </a:p>
        </p:txBody>
      </p:sp>
      <p:pic>
        <p:nvPicPr>
          <p:cNvPr id="2050" name="Picture 2" descr="How to Use Active and Passive Buzzers on the Arduino - Circuit Basics">
            <a:extLst>
              <a:ext uri="{FF2B5EF4-FFF2-40B4-BE49-F238E27FC236}">
                <a16:creationId xmlns:a16="http://schemas.microsoft.com/office/drawing/2014/main" id="{F5549912-37EA-C7EF-BC26-72C2EEC0FA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107"/>
          <a:stretch/>
        </p:blipFill>
        <p:spPr bwMode="auto">
          <a:xfrm>
            <a:off x="8523708" y="1225760"/>
            <a:ext cx="2489977" cy="18307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Use Active and Passive Buzzers on the Arduino - Circuit Basics">
            <a:extLst>
              <a:ext uri="{FF2B5EF4-FFF2-40B4-BE49-F238E27FC236}">
                <a16:creationId xmlns:a16="http://schemas.microsoft.com/office/drawing/2014/main" id="{65462A1A-56B3-51F4-D9E1-73C5E9EAD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1535" y="3429000"/>
            <a:ext cx="196215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551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2050"/>
                                        </p:tgtEl>
                                        <p:attrNameLst>
                                          <p:attrName>style.visibility</p:attrName>
                                        </p:attrNameLst>
                                      </p:cBhvr>
                                      <p:to>
                                        <p:strVal val="visible"/>
                                      </p:to>
                                    </p:set>
                                    <p:anim calcmode="lin" valueType="num">
                                      <p:cBhvr additive="base">
                                        <p:cTn id="23" dur="500" fill="hold"/>
                                        <p:tgtEl>
                                          <p:spTgt spid="2050"/>
                                        </p:tgtEl>
                                        <p:attrNameLst>
                                          <p:attrName>ppt_x</p:attrName>
                                        </p:attrNameLst>
                                      </p:cBhvr>
                                      <p:tavLst>
                                        <p:tav tm="0">
                                          <p:val>
                                            <p:strVal val="#ppt_x"/>
                                          </p:val>
                                        </p:tav>
                                        <p:tav tm="100000">
                                          <p:val>
                                            <p:strVal val="#ppt_x"/>
                                          </p:val>
                                        </p:tav>
                                      </p:tavLst>
                                    </p:anim>
                                    <p:anim calcmode="lin" valueType="num">
                                      <p:cBhvr additive="base">
                                        <p:cTn id="24" dur="500" fill="hold"/>
                                        <p:tgtEl>
                                          <p:spTgt spid="2050"/>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2052"/>
                                        </p:tgtEl>
                                        <p:attrNameLst>
                                          <p:attrName>style.visibility</p:attrName>
                                        </p:attrNameLst>
                                      </p:cBhvr>
                                      <p:to>
                                        <p:strVal val="visible"/>
                                      </p:to>
                                    </p:set>
                                    <p:animEffect transition="in" filter="fade">
                                      <p:cBhvr>
                                        <p:cTn id="28" dur="1000"/>
                                        <p:tgtEl>
                                          <p:spTgt spid="2052"/>
                                        </p:tgtEl>
                                      </p:cBhvr>
                                    </p:animEffect>
                                    <p:anim calcmode="lin" valueType="num">
                                      <p:cBhvr>
                                        <p:cTn id="29" dur="1000" fill="hold"/>
                                        <p:tgtEl>
                                          <p:spTgt spid="2052"/>
                                        </p:tgtEl>
                                        <p:attrNameLst>
                                          <p:attrName>ppt_x</p:attrName>
                                        </p:attrNameLst>
                                      </p:cBhvr>
                                      <p:tavLst>
                                        <p:tav tm="0">
                                          <p:val>
                                            <p:strVal val="#ppt_x"/>
                                          </p:val>
                                        </p:tav>
                                        <p:tav tm="100000">
                                          <p:val>
                                            <p:strVal val="#ppt_x"/>
                                          </p:val>
                                        </p:tav>
                                      </p:tavLst>
                                    </p:anim>
                                    <p:anim calcmode="lin" valueType="num">
                                      <p:cBhvr>
                                        <p:cTn id="30"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650AF26B-8A12-F347-5710-7560EE36CFF1}"/>
              </a:ext>
            </a:extLst>
          </p:cNvPr>
          <p:cNvSpPr txBox="1"/>
          <p:nvPr/>
        </p:nvSpPr>
        <p:spPr>
          <a:xfrm>
            <a:off x="-1366617" y="610228"/>
            <a:ext cx="7552883" cy="584647"/>
          </a:xfrm>
          <a:prstGeom prst="rect">
            <a:avLst/>
          </a:prstGeom>
          <a:noFill/>
        </p:spPr>
        <p:txBody>
          <a:bodyPr wrap="square" rtlCol="0">
            <a:spAutoFit/>
          </a:bodyPr>
          <a:lstStyle/>
          <a:p>
            <a:pPr algn="ct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1. Components list</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43" name="Rectangle 42">
            <a:extLst>
              <a:ext uri="{FF2B5EF4-FFF2-40B4-BE49-F238E27FC236}">
                <a16:creationId xmlns:a16="http://schemas.microsoft.com/office/drawing/2014/main" id="{8A581707-9512-5D26-A523-ABAE0C3B646B}"/>
              </a:ext>
            </a:extLst>
          </p:cNvPr>
          <p:cNvSpPr/>
          <p:nvPr/>
        </p:nvSpPr>
        <p:spPr>
          <a:xfrm>
            <a:off x="661590" y="1194875"/>
            <a:ext cx="3496470"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used sensor and actuator.</a:t>
            </a:r>
          </a:p>
        </p:txBody>
      </p:sp>
      <p:pic>
        <p:nvPicPr>
          <p:cNvPr id="237" name="Picture 236">
            <a:extLst>
              <a:ext uri="{FF2B5EF4-FFF2-40B4-BE49-F238E27FC236}">
                <a16:creationId xmlns:a16="http://schemas.microsoft.com/office/drawing/2014/main" id="{B6402583-3DE3-15D4-EAF7-019A8345E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6575" y="196226"/>
            <a:ext cx="1362075" cy="424584"/>
          </a:xfrm>
          <a:prstGeom prst="rect">
            <a:avLst/>
          </a:prstGeom>
        </p:spPr>
      </p:pic>
      <p:sp>
        <p:nvSpPr>
          <p:cNvPr id="2" name="TextBox 1">
            <a:extLst>
              <a:ext uri="{FF2B5EF4-FFF2-40B4-BE49-F238E27FC236}">
                <a16:creationId xmlns:a16="http://schemas.microsoft.com/office/drawing/2014/main" id="{887DC6C8-4117-3760-B312-6A8F0EC2344B}"/>
              </a:ext>
            </a:extLst>
          </p:cNvPr>
          <p:cNvSpPr txBox="1"/>
          <p:nvPr/>
        </p:nvSpPr>
        <p:spPr>
          <a:xfrm>
            <a:off x="661590" y="2119680"/>
            <a:ext cx="6910785" cy="584775"/>
          </a:xfrm>
          <a:prstGeom prst="rect">
            <a:avLst/>
          </a:prstGeom>
          <a:noFill/>
        </p:spPr>
        <p:txBody>
          <a:bodyPr wrap="square" rtlCol="0">
            <a:spAutoFit/>
          </a:bodyPr>
          <a:lstStyle/>
          <a:p>
            <a:r>
              <a:rPr lang="en-GB" sz="3200" b="1" dirty="0">
                <a:solidFill>
                  <a:schemeClr val="accent1"/>
                </a:solidFill>
                <a:latin typeface="Roboto" panose="02000000000000000000" pitchFamily="2" charset="0"/>
                <a:ea typeface="Roboto" panose="02000000000000000000" pitchFamily="2" charset="0"/>
              </a:rPr>
              <a:t>1.3. PCF8574A LCD – I2C Converter</a:t>
            </a:r>
            <a:endParaRPr lang="en-RS" sz="3200" dirty="0">
              <a:solidFill>
                <a:schemeClr val="tx2"/>
              </a:solidFill>
              <a:latin typeface="Roboto" panose="02000000000000000000" pitchFamily="2" charset="0"/>
              <a:ea typeface="Roboto" panose="02000000000000000000" pitchFamily="2" charset="0"/>
            </a:endParaRPr>
          </a:p>
        </p:txBody>
      </p:sp>
      <p:sp>
        <p:nvSpPr>
          <p:cNvPr id="4" name="Text Placeholder 32">
            <a:extLst>
              <a:ext uri="{FF2B5EF4-FFF2-40B4-BE49-F238E27FC236}">
                <a16:creationId xmlns:a16="http://schemas.microsoft.com/office/drawing/2014/main" id="{8BE79E57-2190-AAE9-E525-9DF6593809C1}"/>
              </a:ext>
            </a:extLst>
          </p:cNvPr>
          <p:cNvSpPr txBox="1">
            <a:spLocks/>
          </p:cNvSpPr>
          <p:nvPr/>
        </p:nvSpPr>
        <p:spPr>
          <a:xfrm>
            <a:off x="804052" y="3056482"/>
            <a:ext cx="5472923" cy="303951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PCF8574A LCD with I2C converter is a versatile module designed to simplify the integration of an LCD display with microcontrollers through the I2C communication protocol. It acts as a bridge between the microcontroller and the LCD, minimizing wiring complexity and coding effort. This module is commonly used in projects requiring user-friendly visual displays, such as information panels, temperature monitors, and digital clocks. It allows developers to easily control and display text or graphics on the LCD, enhancing the overall usability and aesthetics of their electronic devices and applications.</a:t>
            </a:r>
          </a:p>
        </p:txBody>
      </p:sp>
      <p:pic>
        <p:nvPicPr>
          <p:cNvPr id="3074" name="Picture 2" descr="Tutorial: Lcd I2C pcf8574 con Arduino - MakerElectronico">
            <a:extLst>
              <a:ext uri="{FF2B5EF4-FFF2-40B4-BE49-F238E27FC236}">
                <a16:creationId xmlns:a16="http://schemas.microsoft.com/office/drawing/2014/main" id="{53FBC4CA-9EFD-1DB7-4D32-168BDDDDF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25" y="5014913"/>
            <a:ext cx="3409950" cy="13430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CD737BA-E119-0B4F-426C-B17FBE4A7A02}"/>
              </a:ext>
            </a:extLst>
          </p:cNvPr>
          <p:cNvPicPr>
            <a:picLocks noChangeAspect="1"/>
          </p:cNvPicPr>
          <p:nvPr/>
        </p:nvPicPr>
        <p:blipFill>
          <a:blip r:embed="rId4"/>
          <a:stretch>
            <a:fillRect/>
          </a:stretch>
        </p:blipFill>
        <p:spPr>
          <a:xfrm>
            <a:off x="8440194" y="1609726"/>
            <a:ext cx="2699294" cy="2699294"/>
          </a:xfrm>
          <a:prstGeom prst="rect">
            <a:avLst/>
          </a:prstGeom>
        </p:spPr>
      </p:pic>
    </p:spTree>
    <p:extLst>
      <p:ext uri="{BB962C8B-B14F-4D97-AF65-F5344CB8AC3E}">
        <p14:creationId xmlns:p14="http://schemas.microsoft.com/office/powerpoint/2010/main" val="27231592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3074"/>
                                        </p:tgtEl>
                                        <p:attrNameLst>
                                          <p:attrName>style.visibility</p:attrName>
                                        </p:attrNameLst>
                                      </p:cBhvr>
                                      <p:to>
                                        <p:strVal val="visible"/>
                                      </p:to>
                                    </p:set>
                                    <p:anim calcmode="lin" valueType="num">
                                      <p:cBhvr additive="base">
                                        <p:cTn id="28" dur="500" fill="hold"/>
                                        <p:tgtEl>
                                          <p:spTgt spid="3074"/>
                                        </p:tgtEl>
                                        <p:attrNameLst>
                                          <p:attrName>ppt_x</p:attrName>
                                        </p:attrNameLst>
                                      </p:cBhvr>
                                      <p:tavLst>
                                        <p:tav tm="0">
                                          <p:val>
                                            <p:strVal val="#ppt_x"/>
                                          </p:val>
                                        </p:tav>
                                        <p:tav tm="100000">
                                          <p:val>
                                            <p:strVal val="#ppt_x"/>
                                          </p:val>
                                        </p:tav>
                                      </p:tavLst>
                                    </p:anim>
                                    <p:anim calcmode="lin" valueType="num">
                                      <p:cBhvr additive="base">
                                        <p:cTn id="29"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650AF26B-8A12-F347-5710-7560EE36CFF1}"/>
              </a:ext>
            </a:extLst>
          </p:cNvPr>
          <p:cNvSpPr txBox="1"/>
          <p:nvPr/>
        </p:nvSpPr>
        <p:spPr>
          <a:xfrm>
            <a:off x="-1366617" y="610228"/>
            <a:ext cx="7552883" cy="584647"/>
          </a:xfrm>
          <a:prstGeom prst="rect">
            <a:avLst/>
          </a:prstGeom>
          <a:noFill/>
        </p:spPr>
        <p:txBody>
          <a:bodyPr wrap="square" rtlCol="0">
            <a:spAutoFit/>
          </a:bodyPr>
          <a:lstStyle/>
          <a:p>
            <a:pPr algn="ct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1. Components list</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43" name="Rectangle 42">
            <a:extLst>
              <a:ext uri="{FF2B5EF4-FFF2-40B4-BE49-F238E27FC236}">
                <a16:creationId xmlns:a16="http://schemas.microsoft.com/office/drawing/2014/main" id="{8A581707-9512-5D26-A523-ABAE0C3B646B}"/>
              </a:ext>
            </a:extLst>
          </p:cNvPr>
          <p:cNvSpPr/>
          <p:nvPr/>
        </p:nvSpPr>
        <p:spPr>
          <a:xfrm>
            <a:off x="661590" y="1194875"/>
            <a:ext cx="3496470"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used sensor and actuator.</a:t>
            </a:r>
          </a:p>
        </p:txBody>
      </p:sp>
      <p:pic>
        <p:nvPicPr>
          <p:cNvPr id="237" name="Picture 236">
            <a:extLst>
              <a:ext uri="{FF2B5EF4-FFF2-40B4-BE49-F238E27FC236}">
                <a16:creationId xmlns:a16="http://schemas.microsoft.com/office/drawing/2014/main" id="{B6402583-3DE3-15D4-EAF7-019A8345E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6575" y="196226"/>
            <a:ext cx="1362075" cy="424584"/>
          </a:xfrm>
          <a:prstGeom prst="rect">
            <a:avLst/>
          </a:prstGeom>
        </p:spPr>
      </p:pic>
      <p:sp>
        <p:nvSpPr>
          <p:cNvPr id="2" name="TextBox 1">
            <a:extLst>
              <a:ext uri="{FF2B5EF4-FFF2-40B4-BE49-F238E27FC236}">
                <a16:creationId xmlns:a16="http://schemas.microsoft.com/office/drawing/2014/main" id="{887DC6C8-4117-3760-B312-6A8F0EC2344B}"/>
              </a:ext>
            </a:extLst>
          </p:cNvPr>
          <p:cNvSpPr txBox="1"/>
          <p:nvPr/>
        </p:nvSpPr>
        <p:spPr>
          <a:xfrm>
            <a:off x="661590" y="2119680"/>
            <a:ext cx="6910785" cy="584775"/>
          </a:xfrm>
          <a:prstGeom prst="rect">
            <a:avLst/>
          </a:prstGeom>
          <a:noFill/>
        </p:spPr>
        <p:txBody>
          <a:bodyPr wrap="square" rtlCol="0">
            <a:spAutoFit/>
          </a:bodyPr>
          <a:lstStyle/>
          <a:p>
            <a:r>
              <a:rPr lang="en-GB" sz="3200" b="1" dirty="0">
                <a:solidFill>
                  <a:schemeClr val="accent1"/>
                </a:solidFill>
                <a:latin typeface="Roboto" panose="02000000000000000000" pitchFamily="2" charset="0"/>
                <a:ea typeface="Roboto" panose="02000000000000000000" pitchFamily="2" charset="0"/>
              </a:rPr>
              <a:t>1.4. Potentiometer</a:t>
            </a:r>
            <a:endParaRPr lang="en-RS" sz="3200" dirty="0">
              <a:solidFill>
                <a:schemeClr val="tx2"/>
              </a:solidFill>
              <a:latin typeface="Roboto" panose="02000000000000000000" pitchFamily="2" charset="0"/>
              <a:ea typeface="Roboto" panose="02000000000000000000" pitchFamily="2" charset="0"/>
            </a:endParaRPr>
          </a:p>
        </p:txBody>
      </p:sp>
      <p:sp>
        <p:nvSpPr>
          <p:cNvPr id="4" name="Text Placeholder 32">
            <a:extLst>
              <a:ext uri="{FF2B5EF4-FFF2-40B4-BE49-F238E27FC236}">
                <a16:creationId xmlns:a16="http://schemas.microsoft.com/office/drawing/2014/main" id="{8BE79E57-2190-AAE9-E525-9DF6593809C1}"/>
              </a:ext>
            </a:extLst>
          </p:cNvPr>
          <p:cNvSpPr txBox="1">
            <a:spLocks/>
          </p:cNvSpPr>
          <p:nvPr/>
        </p:nvSpPr>
        <p:spPr>
          <a:xfrm>
            <a:off x="804052" y="3056482"/>
            <a:ext cx="5472923" cy="303951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342831">
              <a:lnSpc>
                <a:spcPct val="150000"/>
              </a:lnSpc>
              <a:spcBef>
                <a:spcPts val="375"/>
              </a:spcBef>
              <a:buNone/>
            </a:pPr>
            <a:r>
              <a:rPr lang="en-GB" sz="1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50kOhm potentiometer serves as a precise control component, enabling the adjustment of backlight intensity for LCD displays. Its variable resistance allows users to fine-tune the brightness, providing optimal visibility in different lighting conditions. This potentiometer acts as an intuitive on/off switch for the LCD backlight, enhancing user experience and ensuring efficient power management, making it a valuable addition to various electronic devices requiring display illumination control.</a:t>
            </a:r>
          </a:p>
        </p:txBody>
      </p:sp>
      <p:pic>
        <p:nvPicPr>
          <p:cNvPr id="4098" name="Picture 2" descr="100K Ohm Potentiometer 15mm Shaft – ielectrony">
            <a:extLst>
              <a:ext uri="{FF2B5EF4-FFF2-40B4-BE49-F238E27FC236}">
                <a16:creationId xmlns:a16="http://schemas.microsoft.com/office/drawing/2014/main" id="{AD9FBCF0-461D-D972-724A-A5EF812F1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7203" y="2433116"/>
            <a:ext cx="2910409" cy="291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4727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4098"/>
                                        </p:tgtEl>
                                        <p:attrNameLst>
                                          <p:attrName>style.visibility</p:attrName>
                                        </p:attrNameLst>
                                      </p:cBhvr>
                                      <p:to>
                                        <p:strVal val="visible"/>
                                      </p:to>
                                    </p:set>
                                    <p:anim calcmode="lin" valueType="num">
                                      <p:cBhvr additive="base">
                                        <p:cTn id="23" dur="500" fill="hold"/>
                                        <p:tgtEl>
                                          <p:spTgt spid="4098"/>
                                        </p:tgtEl>
                                        <p:attrNameLst>
                                          <p:attrName>ppt_x</p:attrName>
                                        </p:attrNameLst>
                                      </p:cBhvr>
                                      <p:tavLst>
                                        <p:tav tm="0">
                                          <p:val>
                                            <p:strVal val="#ppt_x"/>
                                          </p:val>
                                        </p:tav>
                                        <p:tav tm="100000">
                                          <p:val>
                                            <p:strVal val="#ppt_x"/>
                                          </p:val>
                                        </p:tav>
                                      </p:tavLst>
                                    </p:anim>
                                    <p:anim calcmode="lin" valueType="num">
                                      <p:cBhvr additive="base">
                                        <p:cTn id="2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A2DD2E7-709F-F17F-3ADF-FBF09D17BE34}"/>
              </a:ext>
            </a:extLst>
          </p:cNvPr>
          <p:cNvGrpSpPr/>
          <p:nvPr/>
        </p:nvGrpSpPr>
        <p:grpSpPr>
          <a:xfrm>
            <a:off x="667617" y="1713275"/>
            <a:ext cx="4980708" cy="2354689"/>
            <a:chOff x="720868" y="1993242"/>
            <a:chExt cx="2892025" cy="1242795"/>
          </a:xfrm>
        </p:grpSpPr>
        <p:sp>
          <p:nvSpPr>
            <p:cNvPr id="23" name="Rounded Rectangle 83">
              <a:extLst>
                <a:ext uri="{FF2B5EF4-FFF2-40B4-BE49-F238E27FC236}">
                  <a16:creationId xmlns:a16="http://schemas.microsoft.com/office/drawing/2014/main" id="{54CC0DE6-7F93-69C5-7389-5C187EDA2209}"/>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4" name="TextBox 23">
              <a:extLst>
                <a:ext uri="{FF2B5EF4-FFF2-40B4-BE49-F238E27FC236}">
                  <a16:creationId xmlns:a16="http://schemas.microsoft.com/office/drawing/2014/main" id="{78E65104-1E2B-D178-1A1E-F83F7CCA8AB8}"/>
                </a:ext>
              </a:extLst>
            </p:cNvPr>
            <p:cNvSpPr txBox="1"/>
            <p:nvPr/>
          </p:nvSpPr>
          <p:spPr>
            <a:xfrm>
              <a:off x="1266142" y="2038676"/>
              <a:ext cx="2073468" cy="211447"/>
            </a:xfrm>
            <a:prstGeom prst="rect">
              <a:avLst/>
            </a:prstGeom>
            <a:noFill/>
          </p:spPr>
          <p:txBody>
            <a:bodyPr wrap="square" lIns="0" tIns="0" rIns="0" bIns="0" rtlCol="0" anchor="ctr">
              <a:spAutoFit/>
            </a:bodyPr>
            <a:lstStyle/>
            <a:p>
              <a:pPr>
                <a:lnSpc>
                  <a:spcPct val="130000"/>
                </a:lnSpc>
              </a:pPr>
              <a:r>
                <a:rPr lang="ro-RO" sz="2200" b="1" dirty="0">
                  <a:latin typeface="Roboto Black" panose="02000000000000000000" pitchFamily="2" charset="0"/>
                  <a:ea typeface="Roboto Black" panose="02000000000000000000" pitchFamily="2" charset="0"/>
                  <a:cs typeface="Roboto Black" panose="02000000000000000000" pitchFamily="2" charset="0"/>
                </a:rPr>
                <a:t>1</a:t>
              </a:r>
              <a:r>
                <a:rPr lang="en-AU" sz="2200" b="1" dirty="0">
                  <a:latin typeface="Roboto Black" panose="02000000000000000000" pitchFamily="2" charset="0"/>
                  <a:ea typeface="Roboto Black" panose="02000000000000000000" pitchFamily="2" charset="0"/>
                  <a:cs typeface="Roboto Black" panose="02000000000000000000" pitchFamily="2" charset="0"/>
                </a:rPr>
                <a:t>. Tracking distance </a:t>
              </a:r>
            </a:p>
          </p:txBody>
        </p:sp>
        <p:sp>
          <p:nvSpPr>
            <p:cNvPr id="25" name="Text Placeholder 32">
              <a:extLst>
                <a:ext uri="{FF2B5EF4-FFF2-40B4-BE49-F238E27FC236}">
                  <a16:creationId xmlns:a16="http://schemas.microsoft.com/office/drawing/2014/main" id="{D8BC180F-15FA-D40C-AFEC-02C80BE5707B}"/>
                </a:ext>
              </a:extLst>
            </p:cNvPr>
            <p:cNvSpPr txBox="1">
              <a:spLocks/>
            </p:cNvSpPr>
            <p:nvPr/>
          </p:nvSpPr>
          <p:spPr>
            <a:xfrm>
              <a:off x="789460" y="2444052"/>
              <a:ext cx="2823433"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distance sensor is used to measure a value lower than 45 and outputs different values for different ranges ( ex. range of 10-15 ).</a:t>
              </a:r>
            </a:p>
          </p:txBody>
        </p:sp>
        <p:sp>
          <p:nvSpPr>
            <p:cNvPr id="26" name="Shape 2540">
              <a:extLst>
                <a:ext uri="{FF2B5EF4-FFF2-40B4-BE49-F238E27FC236}">
                  <a16:creationId xmlns:a16="http://schemas.microsoft.com/office/drawing/2014/main" id="{E97CBA89-F9AF-FD84-1A01-555193BD56AD}"/>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grpSp>
        <p:nvGrpSpPr>
          <p:cNvPr id="27" name="Group 26">
            <a:extLst>
              <a:ext uri="{FF2B5EF4-FFF2-40B4-BE49-F238E27FC236}">
                <a16:creationId xmlns:a16="http://schemas.microsoft.com/office/drawing/2014/main" id="{1422DD1A-E09C-639F-082D-9D70661E5291}"/>
              </a:ext>
            </a:extLst>
          </p:cNvPr>
          <p:cNvGrpSpPr/>
          <p:nvPr/>
        </p:nvGrpSpPr>
        <p:grpSpPr>
          <a:xfrm>
            <a:off x="6287367" y="1713275"/>
            <a:ext cx="4980708" cy="2311485"/>
            <a:chOff x="720868" y="1993242"/>
            <a:chExt cx="2892025" cy="1219992"/>
          </a:xfrm>
        </p:grpSpPr>
        <p:sp>
          <p:nvSpPr>
            <p:cNvPr id="28" name="Rounded Rectangle 83">
              <a:extLst>
                <a:ext uri="{FF2B5EF4-FFF2-40B4-BE49-F238E27FC236}">
                  <a16:creationId xmlns:a16="http://schemas.microsoft.com/office/drawing/2014/main" id="{44E43B11-DE34-4C60-C6E7-B3F2C15D8F5A}"/>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9" name="TextBox 28">
              <a:extLst>
                <a:ext uri="{FF2B5EF4-FFF2-40B4-BE49-F238E27FC236}">
                  <a16:creationId xmlns:a16="http://schemas.microsoft.com/office/drawing/2014/main" id="{A7955C69-75B6-ECD9-967D-274E342B2ACD}"/>
                </a:ext>
              </a:extLst>
            </p:cNvPr>
            <p:cNvSpPr txBox="1"/>
            <p:nvPr/>
          </p:nvSpPr>
          <p:spPr>
            <a:xfrm>
              <a:off x="1266142" y="2038676"/>
              <a:ext cx="2073468" cy="211447"/>
            </a:xfrm>
            <a:prstGeom prst="rect">
              <a:avLst/>
            </a:prstGeom>
            <a:noFill/>
          </p:spPr>
          <p:txBody>
            <a:bodyPr wrap="square" lIns="0" tIns="0" rIns="0" bIns="0" rtlCol="0" anchor="ctr">
              <a:spAutoFit/>
            </a:bodyPr>
            <a:lstStyle/>
            <a:p>
              <a:pPr>
                <a:lnSpc>
                  <a:spcPct val="130000"/>
                </a:lnSpc>
              </a:pPr>
              <a:r>
                <a:rPr lang="ro-RO" sz="2200" b="1" dirty="0">
                  <a:latin typeface="Roboto Black" panose="02000000000000000000" pitchFamily="2" charset="0"/>
                  <a:ea typeface="Roboto Black" panose="02000000000000000000" pitchFamily="2" charset="0"/>
                  <a:cs typeface="Roboto Black" panose="02000000000000000000" pitchFamily="2" charset="0"/>
                </a:rPr>
                <a:t>2</a:t>
              </a:r>
              <a:r>
                <a:rPr lang="en-AU" sz="2200" b="1" dirty="0">
                  <a:latin typeface="Roboto Black" panose="02000000000000000000" pitchFamily="2" charset="0"/>
                  <a:ea typeface="Roboto Black" panose="02000000000000000000" pitchFamily="2" charset="0"/>
                  <a:cs typeface="Roboto Black" panose="02000000000000000000" pitchFamily="2" charset="0"/>
                </a:rPr>
                <a:t>. Sound effects</a:t>
              </a:r>
            </a:p>
          </p:txBody>
        </p:sp>
        <p:sp>
          <p:nvSpPr>
            <p:cNvPr id="30" name="Text Placeholder 32">
              <a:extLst>
                <a:ext uri="{FF2B5EF4-FFF2-40B4-BE49-F238E27FC236}">
                  <a16:creationId xmlns:a16="http://schemas.microsoft.com/office/drawing/2014/main" id="{0C99C71B-E7E9-0283-3B8C-9B0DC1B73959}"/>
                </a:ext>
              </a:extLst>
            </p:cNvPr>
            <p:cNvSpPr txBox="1">
              <a:spLocks/>
            </p:cNvSpPr>
            <p:nvPr/>
          </p:nvSpPr>
          <p:spPr>
            <a:xfrm>
              <a:off x="789460" y="2421249"/>
              <a:ext cx="2823433"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value passed by the distance sensor is used as a parameter, which will determine a frequency specific to a musical node which will be outputted by the buzzer. </a:t>
              </a:r>
            </a:p>
          </p:txBody>
        </p:sp>
        <p:sp>
          <p:nvSpPr>
            <p:cNvPr id="31" name="Shape 2540">
              <a:extLst>
                <a:ext uri="{FF2B5EF4-FFF2-40B4-BE49-F238E27FC236}">
                  <a16:creationId xmlns:a16="http://schemas.microsoft.com/office/drawing/2014/main" id="{064C946C-A81E-5F9B-3EB7-A2E67714AD59}"/>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grpSp>
        <p:nvGrpSpPr>
          <p:cNvPr id="32" name="Group 31">
            <a:extLst>
              <a:ext uri="{FF2B5EF4-FFF2-40B4-BE49-F238E27FC236}">
                <a16:creationId xmlns:a16="http://schemas.microsoft.com/office/drawing/2014/main" id="{EC725F34-958B-46AE-6E9F-FBE7A6A9B55E}"/>
              </a:ext>
            </a:extLst>
          </p:cNvPr>
          <p:cNvGrpSpPr/>
          <p:nvPr/>
        </p:nvGrpSpPr>
        <p:grpSpPr>
          <a:xfrm>
            <a:off x="785748" y="4262905"/>
            <a:ext cx="4980708" cy="2354689"/>
            <a:chOff x="720868" y="1993242"/>
            <a:chExt cx="2892025" cy="1242795"/>
          </a:xfrm>
        </p:grpSpPr>
        <p:sp>
          <p:nvSpPr>
            <p:cNvPr id="33" name="Rounded Rectangle 83">
              <a:extLst>
                <a:ext uri="{FF2B5EF4-FFF2-40B4-BE49-F238E27FC236}">
                  <a16:creationId xmlns:a16="http://schemas.microsoft.com/office/drawing/2014/main" id="{4D32B5A9-D3E3-6EC8-8F56-E3FFA38A08FD}"/>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34" name="TextBox 33">
              <a:extLst>
                <a:ext uri="{FF2B5EF4-FFF2-40B4-BE49-F238E27FC236}">
                  <a16:creationId xmlns:a16="http://schemas.microsoft.com/office/drawing/2014/main" id="{D885F792-D708-6BAB-F484-21B6ECB83083}"/>
                </a:ext>
              </a:extLst>
            </p:cNvPr>
            <p:cNvSpPr txBox="1"/>
            <p:nvPr/>
          </p:nvSpPr>
          <p:spPr>
            <a:xfrm>
              <a:off x="1266142" y="2038676"/>
              <a:ext cx="2073468" cy="211447"/>
            </a:xfrm>
            <a:prstGeom prst="rect">
              <a:avLst/>
            </a:prstGeom>
            <a:noFill/>
          </p:spPr>
          <p:txBody>
            <a:bodyPr wrap="square" lIns="0" tIns="0" rIns="0" bIns="0" rtlCol="0" anchor="ctr">
              <a:spAutoFit/>
            </a:bodyPr>
            <a:lstStyle/>
            <a:p>
              <a:pPr>
                <a:lnSpc>
                  <a:spcPct val="130000"/>
                </a:lnSpc>
              </a:pPr>
              <a:r>
                <a:rPr lang="ro-RO" sz="2200" b="1" dirty="0">
                  <a:latin typeface="Roboto Black" panose="02000000000000000000" pitchFamily="2" charset="0"/>
                  <a:ea typeface="Roboto Black" panose="02000000000000000000" pitchFamily="2" charset="0"/>
                  <a:cs typeface="Roboto Black" panose="02000000000000000000" pitchFamily="2" charset="0"/>
                </a:rPr>
                <a:t>3</a:t>
              </a:r>
              <a:r>
                <a:rPr lang="en-AU" sz="2200" b="1" dirty="0">
                  <a:latin typeface="Roboto Black" panose="02000000000000000000" pitchFamily="2" charset="0"/>
                  <a:ea typeface="Roboto Black" panose="02000000000000000000" pitchFamily="2" charset="0"/>
                  <a:cs typeface="Roboto Black" panose="02000000000000000000" pitchFamily="2" charset="0"/>
                </a:rPr>
                <a:t>. Note LCD display</a:t>
              </a:r>
            </a:p>
          </p:txBody>
        </p:sp>
        <p:sp>
          <p:nvSpPr>
            <p:cNvPr id="35" name="Text Placeholder 32">
              <a:extLst>
                <a:ext uri="{FF2B5EF4-FFF2-40B4-BE49-F238E27FC236}">
                  <a16:creationId xmlns:a16="http://schemas.microsoft.com/office/drawing/2014/main" id="{573DEFC3-851D-5870-633F-59693BBA55F9}"/>
                </a:ext>
              </a:extLst>
            </p:cNvPr>
            <p:cNvSpPr txBox="1">
              <a:spLocks/>
            </p:cNvSpPr>
            <p:nvPr/>
          </p:nvSpPr>
          <p:spPr>
            <a:xfrm>
              <a:off x="789460" y="2444052"/>
              <a:ext cx="2823433"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At last, the LCD displays the played node, again based on the distance sensors output, to be sure that we are outputting the needed no</a:t>
              </a:r>
              <a:r>
                <a:rPr lang="ro-RO"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te.</a:t>
              </a:r>
              <a:endPar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36" name="Shape 2540">
              <a:extLst>
                <a:ext uri="{FF2B5EF4-FFF2-40B4-BE49-F238E27FC236}">
                  <a16:creationId xmlns:a16="http://schemas.microsoft.com/office/drawing/2014/main" id="{CB4A5641-29E6-D42A-351C-B9BBE18B1525}"/>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grpSp>
        <p:nvGrpSpPr>
          <p:cNvPr id="37" name="Group 36">
            <a:extLst>
              <a:ext uri="{FF2B5EF4-FFF2-40B4-BE49-F238E27FC236}">
                <a16:creationId xmlns:a16="http://schemas.microsoft.com/office/drawing/2014/main" id="{15CE2F62-1E84-5357-8BD9-57371B48D91C}"/>
              </a:ext>
            </a:extLst>
          </p:cNvPr>
          <p:cNvGrpSpPr/>
          <p:nvPr/>
        </p:nvGrpSpPr>
        <p:grpSpPr>
          <a:xfrm>
            <a:off x="6405498" y="4250573"/>
            <a:ext cx="4980708" cy="2607427"/>
            <a:chOff x="720868" y="1993242"/>
            <a:chExt cx="2892025" cy="1376189"/>
          </a:xfrm>
        </p:grpSpPr>
        <p:sp>
          <p:nvSpPr>
            <p:cNvPr id="38" name="Rounded Rectangle 83">
              <a:extLst>
                <a:ext uri="{FF2B5EF4-FFF2-40B4-BE49-F238E27FC236}">
                  <a16:creationId xmlns:a16="http://schemas.microsoft.com/office/drawing/2014/main" id="{8BD54C31-B259-4443-CEBA-FBD6FB34AE7F}"/>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39" name="TextBox 38">
              <a:extLst>
                <a:ext uri="{FF2B5EF4-FFF2-40B4-BE49-F238E27FC236}">
                  <a16:creationId xmlns:a16="http://schemas.microsoft.com/office/drawing/2014/main" id="{0D51B697-45B1-DAE1-E3D1-2ADD214DAEF6}"/>
                </a:ext>
              </a:extLst>
            </p:cNvPr>
            <p:cNvSpPr txBox="1"/>
            <p:nvPr/>
          </p:nvSpPr>
          <p:spPr>
            <a:xfrm>
              <a:off x="1266142" y="2027539"/>
              <a:ext cx="2073468" cy="443741"/>
            </a:xfrm>
            <a:prstGeom prst="rect">
              <a:avLst/>
            </a:prstGeom>
            <a:noFill/>
          </p:spPr>
          <p:txBody>
            <a:bodyPr wrap="square" lIns="0" tIns="0" rIns="0" bIns="0" rtlCol="0" anchor="ctr">
              <a:spAutoFit/>
            </a:bodyPr>
            <a:lstStyle/>
            <a:p>
              <a:pPr>
                <a:lnSpc>
                  <a:spcPct val="130000"/>
                </a:lnSpc>
              </a:pPr>
              <a:r>
                <a:rPr lang="en-AU" sz="2200" b="1" dirty="0">
                  <a:latin typeface="Roboto Black" panose="02000000000000000000" pitchFamily="2" charset="0"/>
                  <a:ea typeface="Roboto Black" panose="02000000000000000000" pitchFamily="2" charset="0"/>
                  <a:cs typeface="Roboto Black" panose="02000000000000000000" pitchFamily="2" charset="0"/>
                </a:rPr>
                <a:t>4. </a:t>
              </a:r>
              <a:r>
                <a:rPr lang="ro-RO" sz="2200" b="1" dirty="0">
                  <a:latin typeface="Roboto Black" panose="02000000000000000000" pitchFamily="2" charset="0"/>
                  <a:ea typeface="Roboto Black" panose="02000000000000000000" pitchFamily="2" charset="0"/>
                  <a:cs typeface="Roboto Black" panose="02000000000000000000" pitchFamily="2" charset="0"/>
                </a:rPr>
                <a:t>Backlight adjustment using potentiometer</a:t>
              </a:r>
              <a:endParaRPr lang="en-AU" sz="2200"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40" name="Text Placeholder 32">
              <a:extLst>
                <a:ext uri="{FF2B5EF4-FFF2-40B4-BE49-F238E27FC236}">
                  <a16:creationId xmlns:a16="http://schemas.microsoft.com/office/drawing/2014/main" id="{82E5C759-6500-FA7D-7C52-11B76C9EF5E7}"/>
                </a:ext>
              </a:extLst>
            </p:cNvPr>
            <p:cNvSpPr txBox="1">
              <a:spLocks/>
            </p:cNvSpPr>
            <p:nvPr/>
          </p:nvSpPr>
          <p:spPr>
            <a:xfrm>
              <a:off x="789460" y="2577446"/>
              <a:ext cx="2823433"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ro-RO"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We adjust the backlight ON/ OFF using the potentiometer.</a:t>
              </a:r>
              <a:endPar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41" name="Shape 2540">
              <a:extLst>
                <a:ext uri="{FF2B5EF4-FFF2-40B4-BE49-F238E27FC236}">
                  <a16:creationId xmlns:a16="http://schemas.microsoft.com/office/drawing/2014/main" id="{3FBDA625-90F0-CC21-C043-DC1D84BC71CF}"/>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sp>
        <p:nvSpPr>
          <p:cNvPr id="42" name="TextBox 41">
            <a:extLst>
              <a:ext uri="{FF2B5EF4-FFF2-40B4-BE49-F238E27FC236}">
                <a16:creationId xmlns:a16="http://schemas.microsoft.com/office/drawing/2014/main" id="{1C782253-C72B-5774-0ED2-27D93885B5B0}"/>
              </a:ext>
            </a:extLst>
          </p:cNvPr>
          <p:cNvSpPr txBox="1"/>
          <p:nvPr/>
        </p:nvSpPr>
        <p:spPr>
          <a:xfrm>
            <a:off x="3731220" y="436855"/>
            <a:ext cx="4729560" cy="584647"/>
          </a:xfrm>
          <a:prstGeom prst="rect">
            <a:avLst/>
          </a:prstGeom>
          <a:noFill/>
        </p:spPr>
        <p:txBody>
          <a:bodyPr wrap="square" rtlCol="0">
            <a:spAutoFit/>
          </a:bodyPr>
          <a:lstStyle/>
          <a:p>
            <a:pPr algn="ct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2.1. Functionality</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Tree>
    <p:extLst>
      <p:ext uri="{BB962C8B-B14F-4D97-AF65-F5344CB8AC3E}">
        <p14:creationId xmlns:p14="http://schemas.microsoft.com/office/powerpoint/2010/main" val="2553596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p:cTn id="18" dur="500" fill="hold"/>
                                        <p:tgtEl>
                                          <p:spTgt spid="27"/>
                                        </p:tgtEl>
                                        <p:attrNameLst>
                                          <p:attrName>ppt_w</p:attrName>
                                        </p:attrNameLst>
                                      </p:cBhvr>
                                      <p:tavLst>
                                        <p:tav tm="0">
                                          <p:val>
                                            <p:fltVal val="0"/>
                                          </p:val>
                                        </p:tav>
                                        <p:tav tm="100000">
                                          <p:val>
                                            <p:strVal val="#ppt_w"/>
                                          </p:val>
                                        </p:tav>
                                      </p:tavLst>
                                    </p:anim>
                                    <p:anim calcmode="lin" valueType="num">
                                      <p:cBhvr>
                                        <p:cTn id="19" dur="500" fill="hold"/>
                                        <p:tgtEl>
                                          <p:spTgt spid="27"/>
                                        </p:tgtEl>
                                        <p:attrNameLst>
                                          <p:attrName>ppt_h</p:attrName>
                                        </p:attrNameLst>
                                      </p:cBhvr>
                                      <p:tavLst>
                                        <p:tav tm="0">
                                          <p:val>
                                            <p:fltVal val="0"/>
                                          </p:val>
                                        </p:tav>
                                        <p:tav tm="100000">
                                          <p:val>
                                            <p:strVal val="#ppt_h"/>
                                          </p:val>
                                        </p:tav>
                                      </p:tavLst>
                                    </p:anim>
                                    <p:animEffect transition="in" filter="fade">
                                      <p:cBhvr>
                                        <p:cTn id="20" dur="500"/>
                                        <p:tgtEl>
                                          <p:spTgt spid="27"/>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fltVal val="0"/>
                                          </p:val>
                                        </p:tav>
                                        <p:tav tm="100000">
                                          <p:val>
                                            <p:strVal val="#ppt_w"/>
                                          </p:val>
                                        </p:tav>
                                      </p:tavLst>
                                    </p:anim>
                                    <p:anim calcmode="lin" valueType="num">
                                      <p:cBhvr>
                                        <p:cTn id="25" dur="500" fill="hold"/>
                                        <p:tgtEl>
                                          <p:spTgt spid="32"/>
                                        </p:tgtEl>
                                        <p:attrNameLst>
                                          <p:attrName>ppt_h</p:attrName>
                                        </p:attrNameLst>
                                      </p:cBhvr>
                                      <p:tavLst>
                                        <p:tav tm="0">
                                          <p:val>
                                            <p:fltVal val="0"/>
                                          </p:val>
                                        </p:tav>
                                        <p:tav tm="100000">
                                          <p:val>
                                            <p:strVal val="#ppt_h"/>
                                          </p:val>
                                        </p:tav>
                                      </p:tavLst>
                                    </p:anim>
                                    <p:animEffect transition="in" filter="fade">
                                      <p:cBhvr>
                                        <p:cTn id="26" dur="500"/>
                                        <p:tgtEl>
                                          <p:spTgt spid="32"/>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p:cTn id="30" dur="500" fill="hold"/>
                                        <p:tgtEl>
                                          <p:spTgt spid="37"/>
                                        </p:tgtEl>
                                        <p:attrNameLst>
                                          <p:attrName>ppt_w</p:attrName>
                                        </p:attrNameLst>
                                      </p:cBhvr>
                                      <p:tavLst>
                                        <p:tav tm="0">
                                          <p:val>
                                            <p:fltVal val="0"/>
                                          </p:val>
                                        </p:tav>
                                        <p:tav tm="100000">
                                          <p:val>
                                            <p:strVal val="#ppt_w"/>
                                          </p:val>
                                        </p:tav>
                                      </p:tavLst>
                                    </p:anim>
                                    <p:anim calcmode="lin" valueType="num">
                                      <p:cBhvr>
                                        <p:cTn id="31" dur="500" fill="hold"/>
                                        <p:tgtEl>
                                          <p:spTgt spid="37"/>
                                        </p:tgtEl>
                                        <p:attrNameLst>
                                          <p:attrName>ppt_h</p:attrName>
                                        </p:attrNameLst>
                                      </p:cBhvr>
                                      <p:tavLst>
                                        <p:tav tm="0">
                                          <p:val>
                                            <p:fltVal val="0"/>
                                          </p:val>
                                        </p:tav>
                                        <p:tav tm="100000">
                                          <p:val>
                                            <p:strVal val="#ppt_h"/>
                                          </p:val>
                                        </p:tav>
                                      </p:tavLst>
                                    </p:anim>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A2DD2E7-709F-F17F-3ADF-FBF09D17BE34}"/>
              </a:ext>
            </a:extLst>
          </p:cNvPr>
          <p:cNvGrpSpPr/>
          <p:nvPr/>
        </p:nvGrpSpPr>
        <p:grpSpPr>
          <a:xfrm>
            <a:off x="667617" y="1713275"/>
            <a:ext cx="4980708" cy="2354689"/>
            <a:chOff x="720868" y="1993242"/>
            <a:chExt cx="2892025" cy="1242795"/>
          </a:xfrm>
        </p:grpSpPr>
        <p:sp>
          <p:nvSpPr>
            <p:cNvPr id="23" name="Rounded Rectangle 83">
              <a:extLst>
                <a:ext uri="{FF2B5EF4-FFF2-40B4-BE49-F238E27FC236}">
                  <a16:creationId xmlns:a16="http://schemas.microsoft.com/office/drawing/2014/main" id="{54CC0DE6-7F93-69C5-7389-5C187EDA2209}"/>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4" name="TextBox 23">
              <a:extLst>
                <a:ext uri="{FF2B5EF4-FFF2-40B4-BE49-F238E27FC236}">
                  <a16:creationId xmlns:a16="http://schemas.microsoft.com/office/drawing/2014/main" id="{78E65104-1E2B-D178-1A1E-F83F7CCA8AB8}"/>
                </a:ext>
              </a:extLst>
            </p:cNvPr>
            <p:cNvSpPr txBox="1"/>
            <p:nvPr/>
          </p:nvSpPr>
          <p:spPr>
            <a:xfrm>
              <a:off x="1266142" y="2038676"/>
              <a:ext cx="2073468" cy="211447"/>
            </a:xfrm>
            <a:prstGeom prst="rect">
              <a:avLst/>
            </a:prstGeom>
            <a:noFill/>
          </p:spPr>
          <p:txBody>
            <a:bodyPr wrap="square" lIns="0" tIns="0" rIns="0" bIns="0" rtlCol="0" anchor="ctr">
              <a:spAutoFit/>
            </a:bodyPr>
            <a:lstStyle/>
            <a:p>
              <a:pPr>
                <a:lnSpc>
                  <a:spcPct val="130000"/>
                </a:lnSpc>
              </a:pPr>
              <a:r>
                <a:rPr lang="en-AU" sz="2200" b="1" dirty="0">
                  <a:latin typeface="Roboto Black" panose="02000000000000000000" pitchFamily="2" charset="0"/>
                  <a:ea typeface="Roboto Black" panose="02000000000000000000" pitchFamily="2" charset="0"/>
                  <a:cs typeface="Roboto Black" panose="02000000000000000000" pitchFamily="2" charset="0"/>
                </a:rPr>
                <a:t>1. Musicality</a:t>
              </a:r>
            </a:p>
          </p:txBody>
        </p:sp>
        <p:sp>
          <p:nvSpPr>
            <p:cNvPr id="25" name="Text Placeholder 32">
              <a:extLst>
                <a:ext uri="{FF2B5EF4-FFF2-40B4-BE49-F238E27FC236}">
                  <a16:creationId xmlns:a16="http://schemas.microsoft.com/office/drawing/2014/main" id="{D8BC180F-15FA-D40C-AFEC-02C80BE5707B}"/>
                </a:ext>
              </a:extLst>
            </p:cNvPr>
            <p:cNvSpPr txBox="1">
              <a:spLocks/>
            </p:cNvSpPr>
            <p:nvPr/>
          </p:nvSpPr>
          <p:spPr>
            <a:xfrm>
              <a:off x="789460" y="2444052"/>
              <a:ext cx="2823433"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presented project can easily get by as a functional digital piano, which can be played by a persons that has some musical theory knowledge.</a:t>
              </a:r>
            </a:p>
          </p:txBody>
        </p:sp>
        <p:sp>
          <p:nvSpPr>
            <p:cNvPr id="26" name="Shape 2540">
              <a:extLst>
                <a:ext uri="{FF2B5EF4-FFF2-40B4-BE49-F238E27FC236}">
                  <a16:creationId xmlns:a16="http://schemas.microsoft.com/office/drawing/2014/main" id="{E97CBA89-F9AF-FD84-1A01-555193BD56AD}"/>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grpSp>
        <p:nvGrpSpPr>
          <p:cNvPr id="27" name="Group 26">
            <a:extLst>
              <a:ext uri="{FF2B5EF4-FFF2-40B4-BE49-F238E27FC236}">
                <a16:creationId xmlns:a16="http://schemas.microsoft.com/office/drawing/2014/main" id="{1422DD1A-E09C-639F-082D-9D70661E5291}"/>
              </a:ext>
            </a:extLst>
          </p:cNvPr>
          <p:cNvGrpSpPr/>
          <p:nvPr/>
        </p:nvGrpSpPr>
        <p:grpSpPr>
          <a:xfrm>
            <a:off x="6287367" y="1713275"/>
            <a:ext cx="4980708" cy="2311485"/>
            <a:chOff x="720868" y="1993242"/>
            <a:chExt cx="2892025" cy="1219992"/>
          </a:xfrm>
        </p:grpSpPr>
        <p:sp>
          <p:nvSpPr>
            <p:cNvPr id="28" name="Rounded Rectangle 83">
              <a:extLst>
                <a:ext uri="{FF2B5EF4-FFF2-40B4-BE49-F238E27FC236}">
                  <a16:creationId xmlns:a16="http://schemas.microsoft.com/office/drawing/2014/main" id="{44E43B11-DE34-4C60-C6E7-B3F2C15D8F5A}"/>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9" name="TextBox 28">
              <a:extLst>
                <a:ext uri="{FF2B5EF4-FFF2-40B4-BE49-F238E27FC236}">
                  <a16:creationId xmlns:a16="http://schemas.microsoft.com/office/drawing/2014/main" id="{A7955C69-75B6-ECD9-967D-274E342B2ACD}"/>
                </a:ext>
              </a:extLst>
            </p:cNvPr>
            <p:cNvSpPr txBox="1"/>
            <p:nvPr/>
          </p:nvSpPr>
          <p:spPr>
            <a:xfrm>
              <a:off x="1266142" y="2038676"/>
              <a:ext cx="2073468" cy="211447"/>
            </a:xfrm>
            <a:prstGeom prst="rect">
              <a:avLst/>
            </a:prstGeom>
            <a:noFill/>
          </p:spPr>
          <p:txBody>
            <a:bodyPr wrap="square" lIns="0" tIns="0" rIns="0" bIns="0" rtlCol="0" anchor="ctr">
              <a:spAutoFit/>
            </a:bodyPr>
            <a:lstStyle/>
            <a:p>
              <a:pPr>
                <a:lnSpc>
                  <a:spcPct val="130000"/>
                </a:lnSpc>
              </a:pPr>
              <a:r>
                <a:rPr lang="en-AU" sz="2200" b="1" dirty="0">
                  <a:latin typeface="Roboto Black" panose="02000000000000000000" pitchFamily="2" charset="0"/>
                  <a:ea typeface="Roboto Black" panose="02000000000000000000" pitchFamily="2" charset="0"/>
                  <a:cs typeface="Roboto Black" panose="02000000000000000000" pitchFamily="2" charset="0"/>
                </a:rPr>
                <a:t>2. Room for expansion </a:t>
              </a:r>
            </a:p>
          </p:txBody>
        </p:sp>
        <p:sp>
          <p:nvSpPr>
            <p:cNvPr id="30" name="Text Placeholder 32">
              <a:extLst>
                <a:ext uri="{FF2B5EF4-FFF2-40B4-BE49-F238E27FC236}">
                  <a16:creationId xmlns:a16="http://schemas.microsoft.com/office/drawing/2014/main" id="{0C99C71B-E7E9-0283-3B8C-9B0DC1B73959}"/>
                </a:ext>
              </a:extLst>
            </p:cNvPr>
            <p:cNvSpPr txBox="1">
              <a:spLocks/>
            </p:cNvSpPr>
            <p:nvPr/>
          </p:nvSpPr>
          <p:spPr>
            <a:xfrm>
              <a:off x="789460" y="2421249"/>
              <a:ext cx="2823433"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GB"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Diverging from the conventional piano setup, our piano can be expanded to have many notes as the distance can be measured further than the length of a classical piano.</a:t>
              </a:r>
              <a:endPar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31" name="Shape 2540">
              <a:extLst>
                <a:ext uri="{FF2B5EF4-FFF2-40B4-BE49-F238E27FC236}">
                  <a16:creationId xmlns:a16="http://schemas.microsoft.com/office/drawing/2014/main" id="{064C946C-A81E-5F9B-3EB7-A2E67714AD59}"/>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grpSp>
        <p:nvGrpSpPr>
          <p:cNvPr id="32" name="Group 31">
            <a:extLst>
              <a:ext uri="{FF2B5EF4-FFF2-40B4-BE49-F238E27FC236}">
                <a16:creationId xmlns:a16="http://schemas.microsoft.com/office/drawing/2014/main" id="{EC725F34-958B-46AE-6E9F-FBE7A6A9B55E}"/>
              </a:ext>
            </a:extLst>
          </p:cNvPr>
          <p:cNvGrpSpPr/>
          <p:nvPr/>
        </p:nvGrpSpPr>
        <p:grpSpPr>
          <a:xfrm>
            <a:off x="785748" y="4262905"/>
            <a:ext cx="7196201" cy="2354689"/>
            <a:chOff x="720868" y="1993242"/>
            <a:chExt cx="4178441" cy="1242795"/>
          </a:xfrm>
        </p:grpSpPr>
        <p:sp>
          <p:nvSpPr>
            <p:cNvPr id="33" name="Rounded Rectangle 83">
              <a:extLst>
                <a:ext uri="{FF2B5EF4-FFF2-40B4-BE49-F238E27FC236}">
                  <a16:creationId xmlns:a16="http://schemas.microsoft.com/office/drawing/2014/main" id="{4D32B5A9-D3E3-6EC8-8F56-E3FFA38A08FD}"/>
                </a:ext>
              </a:extLst>
            </p:cNvPr>
            <p:cNvSpPr/>
            <p:nvPr/>
          </p:nvSpPr>
          <p:spPr>
            <a:xfrm>
              <a:off x="720868" y="1993242"/>
              <a:ext cx="416512" cy="347921"/>
            </a:xfrm>
            <a:prstGeom prst="roundRect">
              <a:avLst>
                <a:gd name="adj" fmla="val 5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34" name="TextBox 33">
              <a:extLst>
                <a:ext uri="{FF2B5EF4-FFF2-40B4-BE49-F238E27FC236}">
                  <a16:creationId xmlns:a16="http://schemas.microsoft.com/office/drawing/2014/main" id="{D885F792-D708-6BAB-F484-21B6ECB83083}"/>
                </a:ext>
              </a:extLst>
            </p:cNvPr>
            <p:cNvSpPr txBox="1"/>
            <p:nvPr/>
          </p:nvSpPr>
          <p:spPr>
            <a:xfrm>
              <a:off x="1266142" y="2038676"/>
              <a:ext cx="2073468" cy="211447"/>
            </a:xfrm>
            <a:prstGeom prst="rect">
              <a:avLst/>
            </a:prstGeom>
            <a:noFill/>
          </p:spPr>
          <p:txBody>
            <a:bodyPr wrap="square" lIns="0" tIns="0" rIns="0" bIns="0" rtlCol="0" anchor="ctr">
              <a:spAutoFit/>
            </a:bodyPr>
            <a:lstStyle/>
            <a:p>
              <a:pPr>
                <a:lnSpc>
                  <a:spcPct val="130000"/>
                </a:lnSpc>
              </a:pPr>
              <a:r>
                <a:rPr lang="en-AU" sz="2200" b="1" dirty="0">
                  <a:latin typeface="Roboto Black" panose="02000000000000000000" pitchFamily="2" charset="0"/>
                  <a:ea typeface="Roboto Black" panose="02000000000000000000" pitchFamily="2" charset="0"/>
                  <a:cs typeface="Roboto Black" panose="02000000000000000000" pitchFamily="2" charset="0"/>
                </a:rPr>
                <a:t>3. Notes display</a:t>
              </a:r>
            </a:p>
          </p:txBody>
        </p:sp>
        <p:sp>
          <p:nvSpPr>
            <p:cNvPr id="35" name="Text Placeholder 32">
              <a:extLst>
                <a:ext uri="{FF2B5EF4-FFF2-40B4-BE49-F238E27FC236}">
                  <a16:creationId xmlns:a16="http://schemas.microsoft.com/office/drawing/2014/main" id="{573DEFC3-851D-5870-633F-59693BBA55F9}"/>
                </a:ext>
              </a:extLst>
            </p:cNvPr>
            <p:cNvSpPr txBox="1">
              <a:spLocks/>
            </p:cNvSpPr>
            <p:nvPr/>
          </p:nvSpPr>
          <p:spPr>
            <a:xfrm>
              <a:off x="789460" y="2444052"/>
              <a:ext cx="4109849"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Also different from a  classical piano, the digital piano displays the sung notes, therefore a disabled person ( in the terms of deafness) can see what is being played, an excellent feature if we were to ask one of the greatest composers of all time, Ludwig van Beethoven.</a:t>
              </a:r>
            </a:p>
          </p:txBody>
        </p:sp>
        <p:sp>
          <p:nvSpPr>
            <p:cNvPr id="36" name="Shape 2540">
              <a:extLst>
                <a:ext uri="{FF2B5EF4-FFF2-40B4-BE49-F238E27FC236}">
                  <a16:creationId xmlns:a16="http://schemas.microsoft.com/office/drawing/2014/main" id="{CB4A5641-29E6-D42A-351C-B9BBE18B1525}"/>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sp>
        <p:nvSpPr>
          <p:cNvPr id="42" name="TextBox 41">
            <a:extLst>
              <a:ext uri="{FF2B5EF4-FFF2-40B4-BE49-F238E27FC236}">
                <a16:creationId xmlns:a16="http://schemas.microsoft.com/office/drawing/2014/main" id="{1C782253-C72B-5774-0ED2-27D93885B5B0}"/>
              </a:ext>
            </a:extLst>
          </p:cNvPr>
          <p:cNvSpPr txBox="1"/>
          <p:nvPr/>
        </p:nvSpPr>
        <p:spPr>
          <a:xfrm>
            <a:off x="3731220" y="436855"/>
            <a:ext cx="4729560" cy="584647"/>
          </a:xfrm>
          <a:prstGeom prst="rect">
            <a:avLst/>
          </a:prstGeom>
          <a:noFill/>
        </p:spPr>
        <p:txBody>
          <a:bodyPr wrap="square" rtlCol="0">
            <a:spAutoFit/>
          </a:bodyPr>
          <a:lstStyle/>
          <a:p>
            <a:pPr algn="ct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2.2. Utility</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Tree>
    <p:extLst>
      <p:ext uri="{BB962C8B-B14F-4D97-AF65-F5344CB8AC3E}">
        <p14:creationId xmlns:p14="http://schemas.microsoft.com/office/powerpoint/2010/main" val="37695519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p:cTn id="18" dur="500" fill="hold"/>
                                        <p:tgtEl>
                                          <p:spTgt spid="27"/>
                                        </p:tgtEl>
                                        <p:attrNameLst>
                                          <p:attrName>ppt_w</p:attrName>
                                        </p:attrNameLst>
                                      </p:cBhvr>
                                      <p:tavLst>
                                        <p:tav tm="0">
                                          <p:val>
                                            <p:fltVal val="0"/>
                                          </p:val>
                                        </p:tav>
                                        <p:tav tm="100000">
                                          <p:val>
                                            <p:strVal val="#ppt_w"/>
                                          </p:val>
                                        </p:tav>
                                      </p:tavLst>
                                    </p:anim>
                                    <p:anim calcmode="lin" valueType="num">
                                      <p:cBhvr>
                                        <p:cTn id="19" dur="500" fill="hold"/>
                                        <p:tgtEl>
                                          <p:spTgt spid="27"/>
                                        </p:tgtEl>
                                        <p:attrNameLst>
                                          <p:attrName>ppt_h</p:attrName>
                                        </p:attrNameLst>
                                      </p:cBhvr>
                                      <p:tavLst>
                                        <p:tav tm="0">
                                          <p:val>
                                            <p:fltVal val="0"/>
                                          </p:val>
                                        </p:tav>
                                        <p:tav tm="100000">
                                          <p:val>
                                            <p:strVal val="#ppt_h"/>
                                          </p:val>
                                        </p:tav>
                                      </p:tavLst>
                                    </p:anim>
                                    <p:animEffect transition="in" filter="fade">
                                      <p:cBhvr>
                                        <p:cTn id="20" dur="500"/>
                                        <p:tgtEl>
                                          <p:spTgt spid="27"/>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fltVal val="0"/>
                                          </p:val>
                                        </p:tav>
                                        <p:tav tm="100000">
                                          <p:val>
                                            <p:strVal val="#ppt_w"/>
                                          </p:val>
                                        </p:tav>
                                      </p:tavLst>
                                    </p:anim>
                                    <p:anim calcmode="lin" valueType="num">
                                      <p:cBhvr>
                                        <p:cTn id="25" dur="500" fill="hold"/>
                                        <p:tgtEl>
                                          <p:spTgt spid="32"/>
                                        </p:tgtEl>
                                        <p:attrNameLst>
                                          <p:attrName>ppt_h</p:attrName>
                                        </p:attrNameLst>
                                      </p:cBhvr>
                                      <p:tavLst>
                                        <p:tav tm="0">
                                          <p:val>
                                            <p:fltVal val="0"/>
                                          </p:val>
                                        </p:tav>
                                        <p:tav tm="100000">
                                          <p:val>
                                            <p:strVal val="#ppt_h"/>
                                          </p:val>
                                        </p:tav>
                                      </p:tavLst>
                                    </p:anim>
                                    <p:animEffect transition="in" filter="fad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BEBCAC-8B84-D1C5-3C8B-7846C2904AB9}"/>
              </a:ext>
            </a:extLst>
          </p:cNvPr>
          <p:cNvGrpSpPr/>
          <p:nvPr/>
        </p:nvGrpSpPr>
        <p:grpSpPr>
          <a:xfrm>
            <a:off x="661590" y="2075292"/>
            <a:ext cx="567420" cy="567420"/>
            <a:chOff x="1460006" y="1642203"/>
            <a:chExt cx="479425" cy="479425"/>
          </a:xfrm>
        </p:grpSpPr>
        <p:sp>
          <p:nvSpPr>
            <p:cNvPr id="3" name="Oval 8">
              <a:extLst>
                <a:ext uri="{FF2B5EF4-FFF2-40B4-BE49-F238E27FC236}">
                  <a16:creationId xmlns:a16="http://schemas.microsoft.com/office/drawing/2014/main" id="{829BC5ED-9428-C1D1-D7C3-79280A68644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4" name="Freeform 9">
              <a:extLst>
                <a:ext uri="{FF2B5EF4-FFF2-40B4-BE49-F238E27FC236}">
                  <a16:creationId xmlns:a16="http://schemas.microsoft.com/office/drawing/2014/main" id="{881B8C36-4E82-207B-4AD6-836682846B4A}"/>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5" name="Rectangle 4">
            <a:extLst>
              <a:ext uri="{FF2B5EF4-FFF2-40B4-BE49-F238E27FC236}">
                <a16:creationId xmlns:a16="http://schemas.microsoft.com/office/drawing/2014/main" id="{C9478122-2C24-5642-140D-4CC71FF6B7DF}"/>
              </a:ext>
            </a:extLst>
          </p:cNvPr>
          <p:cNvSpPr/>
          <p:nvPr/>
        </p:nvSpPr>
        <p:spPr>
          <a:xfrm>
            <a:off x="1364364" y="2112234"/>
            <a:ext cx="4247638" cy="460191"/>
          </a:xfrm>
          <a:prstGeom prst="rect">
            <a:avLst/>
          </a:prstGeom>
        </p:spPr>
        <p:txBody>
          <a:bodyPr wrap="none">
            <a:spAutoFit/>
          </a:bodyPr>
          <a:lstStyle/>
          <a:p>
            <a:pPr>
              <a:lnSpc>
                <a:spcPct val="130000"/>
              </a:lnSpc>
            </a:pPr>
            <a:r>
              <a:rPr lang="en-US" sz="2000" b="1" i="1" dirty="0">
                <a:latin typeface="Source Sans Pro Light" panose="020B0403030403020204" pitchFamily="34" charset="0"/>
              </a:rPr>
              <a:t>3.1. Implementing the Distance sensor</a:t>
            </a:r>
          </a:p>
        </p:txBody>
      </p:sp>
      <p:sp>
        <p:nvSpPr>
          <p:cNvPr id="6" name="TextBox 5">
            <a:extLst>
              <a:ext uri="{FF2B5EF4-FFF2-40B4-BE49-F238E27FC236}">
                <a16:creationId xmlns:a16="http://schemas.microsoft.com/office/drawing/2014/main" id="{2E29C7F9-6144-8153-983A-DBF50F475380}"/>
              </a:ext>
            </a:extLst>
          </p:cNvPr>
          <p:cNvSpPr txBox="1"/>
          <p:nvPr/>
        </p:nvSpPr>
        <p:spPr>
          <a:xfrm>
            <a:off x="661591" y="604293"/>
            <a:ext cx="4729560" cy="584647"/>
          </a:xfrm>
          <a:prstGeom prst="rect">
            <a:avLst/>
          </a:prstGeom>
          <a:noFill/>
        </p:spPr>
        <p:txBody>
          <a:bodyPr wrap="square" rtlCol="0">
            <a:spAutoFit/>
          </a:bodyPr>
          <a:lstStyle/>
          <a:p>
            <a:pPr defTabSz="228554"/>
            <a:r>
              <a:rPr lang="en-GB"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rPr>
              <a:t>3. Workflow</a:t>
            </a:r>
            <a:endParaRPr lang="en-US" sz="3199" dirty="0">
              <a:solidFill>
                <a:srgbClr val="44546A"/>
              </a:solidFill>
              <a:latin typeface="Source Sans Pro Black" panose="020B0803030403020204" pitchFamily="34" charset="0"/>
              <a:ea typeface="Source Sans Pro Black" panose="020B0803030403020204" pitchFamily="34" charset="0"/>
              <a:cs typeface="Roboto Black" panose="02000000000000000000" pitchFamily="2" charset="0"/>
            </a:endParaRPr>
          </a:p>
        </p:txBody>
      </p:sp>
      <p:sp>
        <p:nvSpPr>
          <p:cNvPr id="7" name="Rectangle 6">
            <a:extLst>
              <a:ext uri="{FF2B5EF4-FFF2-40B4-BE49-F238E27FC236}">
                <a16:creationId xmlns:a16="http://schemas.microsoft.com/office/drawing/2014/main" id="{BEBB387B-91CB-62A1-DF01-A2B47AD84105}"/>
              </a:ext>
            </a:extLst>
          </p:cNvPr>
          <p:cNvSpPr/>
          <p:nvPr/>
        </p:nvSpPr>
        <p:spPr>
          <a:xfrm>
            <a:off x="661590" y="1194875"/>
            <a:ext cx="2574744" cy="340158"/>
          </a:xfrm>
          <a:prstGeom prst="rect">
            <a:avLst/>
          </a:prstGeom>
        </p:spPr>
        <p:txBody>
          <a:bodyPr wrap="none">
            <a:spAutoFit/>
          </a:bodyPr>
          <a:lstStyle/>
          <a:p>
            <a:pPr defTabSz="342831">
              <a:lnSpc>
                <a:spcPct val="150000"/>
              </a:lnSpc>
              <a:spcBef>
                <a:spcPts val="375"/>
              </a:spcBef>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Short presentation of every taken step.</a:t>
            </a:r>
          </a:p>
        </p:txBody>
      </p:sp>
      <p:pic>
        <p:nvPicPr>
          <p:cNvPr id="9" name="Picture 8">
            <a:extLst>
              <a:ext uri="{FF2B5EF4-FFF2-40B4-BE49-F238E27FC236}">
                <a16:creationId xmlns:a16="http://schemas.microsoft.com/office/drawing/2014/main" id="{C28CE4B4-EDE2-793D-2CF4-658B9B27A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52" y="2915859"/>
            <a:ext cx="4102100" cy="3076575"/>
          </a:xfrm>
          <a:prstGeom prst="rect">
            <a:avLst/>
          </a:prstGeom>
        </p:spPr>
      </p:pic>
      <p:grpSp>
        <p:nvGrpSpPr>
          <p:cNvPr id="10" name="Group 9">
            <a:extLst>
              <a:ext uri="{FF2B5EF4-FFF2-40B4-BE49-F238E27FC236}">
                <a16:creationId xmlns:a16="http://schemas.microsoft.com/office/drawing/2014/main" id="{7B30844A-35D6-7B8D-2877-EE87C91271A8}"/>
              </a:ext>
            </a:extLst>
          </p:cNvPr>
          <p:cNvGrpSpPr/>
          <p:nvPr/>
        </p:nvGrpSpPr>
        <p:grpSpPr>
          <a:xfrm>
            <a:off x="6357540" y="2075292"/>
            <a:ext cx="567420" cy="567420"/>
            <a:chOff x="1460006" y="1642203"/>
            <a:chExt cx="479425" cy="479425"/>
          </a:xfrm>
        </p:grpSpPr>
        <p:sp>
          <p:nvSpPr>
            <p:cNvPr id="11" name="Oval 8">
              <a:extLst>
                <a:ext uri="{FF2B5EF4-FFF2-40B4-BE49-F238E27FC236}">
                  <a16:creationId xmlns:a16="http://schemas.microsoft.com/office/drawing/2014/main" id="{8632F1E1-69C7-503F-C8B8-19D470ACFBF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12" name="Freeform 9">
              <a:extLst>
                <a:ext uri="{FF2B5EF4-FFF2-40B4-BE49-F238E27FC236}">
                  <a16:creationId xmlns:a16="http://schemas.microsoft.com/office/drawing/2014/main" id="{093B147F-984A-DA3C-098E-B596F1791921}"/>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13" name="Rectangle 12">
            <a:extLst>
              <a:ext uri="{FF2B5EF4-FFF2-40B4-BE49-F238E27FC236}">
                <a16:creationId xmlns:a16="http://schemas.microsoft.com/office/drawing/2014/main" id="{EE900A7E-D288-A942-0FF0-ED195A76B400}"/>
              </a:ext>
            </a:extLst>
          </p:cNvPr>
          <p:cNvSpPr/>
          <p:nvPr/>
        </p:nvSpPr>
        <p:spPr>
          <a:xfrm>
            <a:off x="7060314" y="2075292"/>
            <a:ext cx="3278141" cy="460191"/>
          </a:xfrm>
          <a:prstGeom prst="rect">
            <a:avLst/>
          </a:prstGeom>
        </p:spPr>
        <p:txBody>
          <a:bodyPr wrap="none">
            <a:spAutoFit/>
          </a:bodyPr>
          <a:lstStyle/>
          <a:p>
            <a:pPr>
              <a:lnSpc>
                <a:spcPct val="130000"/>
              </a:lnSpc>
            </a:pPr>
            <a:r>
              <a:rPr lang="en-US" sz="2000" b="1" i="1" dirty="0">
                <a:latin typeface="Source Sans Pro Light" panose="020B0403030403020204" pitchFamily="34" charset="0"/>
              </a:rPr>
              <a:t>3.2. Implementing the Buzzer</a:t>
            </a:r>
          </a:p>
        </p:txBody>
      </p:sp>
      <p:pic>
        <p:nvPicPr>
          <p:cNvPr id="15" name="Picture 14">
            <a:extLst>
              <a:ext uri="{FF2B5EF4-FFF2-40B4-BE49-F238E27FC236}">
                <a16:creationId xmlns:a16="http://schemas.microsoft.com/office/drawing/2014/main" id="{C2ED7508-5588-C10B-EE8B-7FD684C2A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960" y="2915859"/>
            <a:ext cx="4102100" cy="3076575"/>
          </a:xfrm>
          <a:prstGeom prst="rect">
            <a:avLst/>
          </a:prstGeom>
        </p:spPr>
      </p:pic>
    </p:spTree>
    <p:extLst>
      <p:ext uri="{BB962C8B-B14F-4D97-AF65-F5344CB8AC3E}">
        <p14:creationId xmlns:p14="http://schemas.microsoft.com/office/powerpoint/2010/main" val="28973556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PC - Color 02 Green">
      <a:dk1>
        <a:srgbClr val="656D78"/>
      </a:dk1>
      <a:lt1>
        <a:srgbClr val="FFFFFF"/>
      </a:lt1>
      <a:dk2>
        <a:srgbClr val="44546A"/>
      </a:dk2>
      <a:lt2>
        <a:srgbClr val="E7E6E6"/>
      </a:lt2>
      <a:accent1>
        <a:srgbClr val="66BB6A"/>
      </a:accent1>
      <a:accent2>
        <a:srgbClr val="4CAF50"/>
      </a:accent2>
      <a:accent3>
        <a:srgbClr val="43A047"/>
      </a:accent3>
      <a:accent4>
        <a:srgbClr val="388E3C"/>
      </a:accent4>
      <a:accent5>
        <a:srgbClr val="2E7D32"/>
      </a:accent5>
      <a:accent6>
        <a:srgbClr val="1B5E20"/>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904</Words>
  <Application>Microsoft Office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Roboto</vt:lpstr>
      <vt:lpstr>Roboto Black</vt:lpstr>
      <vt:lpstr>Source Sans Pro</vt:lpstr>
      <vt:lpstr>Source Sans Pro Black</vt:lpstr>
      <vt:lpstr>Source Sans Pro Light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 neghina</dc:creator>
  <cp:lastModifiedBy>vlad neghina</cp:lastModifiedBy>
  <cp:revision>4</cp:revision>
  <dcterms:created xsi:type="dcterms:W3CDTF">2024-01-11T20:16:52Z</dcterms:created>
  <dcterms:modified xsi:type="dcterms:W3CDTF">2024-01-11T23:16:54Z</dcterms:modified>
</cp:coreProperties>
</file>