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5327650" cy="3600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66400" y="143280"/>
            <a:ext cx="4790520" cy="27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Multithreading în Java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Biblioteca java.util.concurrent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66400" y="143280"/>
            <a:ext cx="479052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48640" y="822960"/>
            <a:ext cx="127584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48640" y="1196280"/>
            <a:ext cx="1275840" cy="3693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4"/>
          <p:cNvSpPr/>
          <p:nvPr/>
        </p:nvSpPr>
        <p:spPr>
          <a:xfrm>
            <a:off x="54864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548640" y="1569960"/>
            <a:ext cx="127584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474720" y="822960"/>
            <a:ext cx="127584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3474720" y="1196280"/>
            <a:ext cx="1275840" cy="36936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Line 8"/>
          <p:cNvSpPr/>
          <p:nvPr/>
        </p:nvSpPr>
        <p:spPr>
          <a:xfrm>
            <a:off x="347472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3474720" y="1569960"/>
            <a:ext cx="1275840" cy="369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354240" y="2011680"/>
            <a:ext cx="467064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class 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DeadlockThread(String reply) { this.reply = reply; 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invoke(DeadlockThread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1828800" y="1371600"/>
            <a:ext cx="1642320" cy="36216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0" y="0"/>
                </a:moveTo>
                <a:lnTo>
                  <a:pt x="4572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12"/>
          <p:cNvGrpSpPr/>
          <p:nvPr/>
        </p:nvGrpSpPr>
        <p:grpSpPr>
          <a:xfrm>
            <a:off x="365760" y="1737360"/>
            <a:ext cx="361440" cy="270000"/>
            <a:chOff x="365760" y="1737360"/>
            <a:chExt cx="361440" cy="270000"/>
          </a:xfrm>
        </p:grpSpPr>
        <p:sp>
          <p:nvSpPr>
            <p:cNvPr id="181" name="CustomShape 13"/>
            <p:cNvSpPr/>
            <p:nvPr/>
          </p:nvSpPr>
          <p:spPr>
            <a:xfrm>
              <a:off x="45720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4"/>
            <p:cNvSpPr/>
            <p:nvPr/>
          </p:nvSpPr>
          <p:spPr>
            <a:xfrm>
              <a:off x="36576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roup 15"/>
          <p:cNvGrpSpPr/>
          <p:nvPr/>
        </p:nvGrpSpPr>
        <p:grpSpPr>
          <a:xfrm>
            <a:off x="365760" y="1371600"/>
            <a:ext cx="361440" cy="270000"/>
            <a:chOff x="365760" y="1371600"/>
            <a:chExt cx="361440" cy="270000"/>
          </a:xfrm>
        </p:grpSpPr>
        <p:sp>
          <p:nvSpPr>
            <p:cNvPr id="184" name="CustomShape 16"/>
            <p:cNvSpPr/>
            <p:nvPr/>
          </p:nvSpPr>
          <p:spPr>
            <a:xfrm>
              <a:off x="45720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7"/>
            <p:cNvSpPr/>
            <p:nvPr/>
          </p:nvSpPr>
          <p:spPr>
            <a:xfrm>
              <a:off x="36576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"/>
            <p:cNvSpPr/>
            <p:nvPr/>
          </p:nvSpPr>
          <p:spPr>
            <a:xfrm>
              <a:off x="45720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9"/>
            <p:cNvSpPr/>
            <p:nvPr/>
          </p:nvSpPr>
          <p:spPr>
            <a:xfrm>
              <a:off x="36576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" name="Group 20"/>
          <p:cNvGrpSpPr/>
          <p:nvPr/>
        </p:nvGrpSpPr>
        <p:grpSpPr>
          <a:xfrm>
            <a:off x="4572000" y="1371600"/>
            <a:ext cx="361440" cy="270000"/>
            <a:chOff x="4572000" y="1371600"/>
            <a:chExt cx="361440" cy="270000"/>
          </a:xfrm>
        </p:grpSpPr>
        <p:sp>
          <p:nvSpPr>
            <p:cNvPr id="189" name="CustomShape 21"/>
            <p:cNvSpPr/>
            <p:nvPr/>
          </p:nvSpPr>
          <p:spPr>
            <a:xfrm>
              <a:off x="466344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2"/>
            <p:cNvSpPr/>
            <p:nvPr/>
          </p:nvSpPr>
          <p:spPr>
            <a:xfrm>
              <a:off x="457200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3"/>
            <p:cNvSpPr/>
            <p:nvPr/>
          </p:nvSpPr>
          <p:spPr>
            <a:xfrm>
              <a:off x="466344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4"/>
            <p:cNvSpPr/>
            <p:nvPr/>
          </p:nvSpPr>
          <p:spPr>
            <a:xfrm>
              <a:off x="457200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" name="Group 25"/>
          <p:cNvGrpSpPr/>
          <p:nvPr/>
        </p:nvGrpSpPr>
        <p:grpSpPr>
          <a:xfrm>
            <a:off x="4572000" y="1737360"/>
            <a:ext cx="361440" cy="270000"/>
            <a:chOff x="4572000" y="1737360"/>
            <a:chExt cx="361440" cy="270000"/>
          </a:xfrm>
        </p:grpSpPr>
        <p:sp>
          <p:nvSpPr>
            <p:cNvPr id="194" name="CustomShape 26"/>
            <p:cNvSpPr/>
            <p:nvPr/>
          </p:nvSpPr>
          <p:spPr>
            <a:xfrm>
              <a:off x="466344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7"/>
            <p:cNvSpPr/>
            <p:nvPr/>
          </p:nvSpPr>
          <p:spPr>
            <a:xfrm>
              <a:off x="457200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8"/>
            <p:cNvSpPr/>
            <p:nvPr/>
          </p:nvSpPr>
          <p:spPr>
            <a:xfrm>
              <a:off x="466344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29"/>
            <p:cNvSpPr/>
            <p:nvPr/>
          </p:nvSpPr>
          <p:spPr>
            <a:xfrm>
              <a:off x="457200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CustomShape 30"/>
          <p:cNvSpPr/>
          <p:nvPr/>
        </p:nvSpPr>
        <p:spPr>
          <a:xfrm>
            <a:off x="2103120" y="836280"/>
            <a:ext cx="118080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Efect anticipat: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66400" y="143280"/>
            <a:ext cx="479052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48640" y="822960"/>
            <a:ext cx="127584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48640" y="1196280"/>
            <a:ext cx="1275840" cy="3693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Line 4"/>
          <p:cNvSpPr/>
          <p:nvPr/>
        </p:nvSpPr>
        <p:spPr>
          <a:xfrm>
            <a:off x="54864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548640" y="1569960"/>
            <a:ext cx="1275840" cy="36900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3474720" y="822960"/>
            <a:ext cx="127584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474720" y="1196280"/>
            <a:ext cx="1275840" cy="36936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Line 8"/>
          <p:cNvSpPr/>
          <p:nvPr/>
        </p:nvSpPr>
        <p:spPr>
          <a:xfrm>
            <a:off x="347472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3474720" y="1569960"/>
            <a:ext cx="1275840" cy="36900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54240" y="2011680"/>
            <a:ext cx="467064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class 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DeadlockThread(String reply) { this.reply = reply; 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invoke(DeadlockThread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1828800" y="1371600"/>
            <a:ext cx="1642320" cy="36216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0" y="0"/>
                </a:moveTo>
                <a:lnTo>
                  <a:pt x="4572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1828800" y="1371600"/>
            <a:ext cx="1642320" cy="36216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4572" y="0"/>
                </a:moveTo>
                <a:lnTo>
                  <a:pt x="0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Group 13"/>
          <p:cNvGrpSpPr/>
          <p:nvPr/>
        </p:nvGrpSpPr>
        <p:grpSpPr>
          <a:xfrm>
            <a:off x="365760" y="1737360"/>
            <a:ext cx="361440" cy="270000"/>
            <a:chOff x="365760" y="1737360"/>
            <a:chExt cx="361440" cy="270000"/>
          </a:xfrm>
        </p:grpSpPr>
        <p:sp>
          <p:nvSpPr>
            <p:cNvPr id="212" name="CustomShape 14"/>
            <p:cNvSpPr/>
            <p:nvPr/>
          </p:nvSpPr>
          <p:spPr>
            <a:xfrm>
              <a:off x="45720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36576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" name="Group 16"/>
          <p:cNvGrpSpPr/>
          <p:nvPr/>
        </p:nvGrpSpPr>
        <p:grpSpPr>
          <a:xfrm>
            <a:off x="365760" y="1371600"/>
            <a:ext cx="361440" cy="270000"/>
            <a:chOff x="365760" y="1371600"/>
            <a:chExt cx="361440" cy="270000"/>
          </a:xfrm>
        </p:grpSpPr>
        <p:sp>
          <p:nvSpPr>
            <p:cNvPr id="215" name="CustomShape 17"/>
            <p:cNvSpPr/>
            <p:nvPr/>
          </p:nvSpPr>
          <p:spPr>
            <a:xfrm>
              <a:off x="45720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36576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5720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36576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21"/>
          <p:cNvGrpSpPr/>
          <p:nvPr/>
        </p:nvGrpSpPr>
        <p:grpSpPr>
          <a:xfrm>
            <a:off x="4572000" y="1371600"/>
            <a:ext cx="361440" cy="270000"/>
            <a:chOff x="4572000" y="1371600"/>
            <a:chExt cx="361440" cy="270000"/>
          </a:xfrm>
        </p:grpSpPr>
        <p:sp>
          <p:nvSpPr>
            <p:cNvPr id="220" name="CustomShape 22"/>
            <p:cNvSpPr/>
            <p:nvPr/>
          </p:nvSpPr>
          <p:spPr>
            <a:xfrm>
              <a:off x="466344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457200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4663440" y="137160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4572000" y="146304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26"/>
          <p:cNvGrpSpPr/>
          <p:nvPr/>
        </p:nvGrpSpPr>
        <p:grpSpPr>
          <a:xfrm>
            <a:off x="4572000" y="1737360"/>
            <a:ext cx="361440" cy="270000"/>
            <a:chOff x="4572000" y="1737360"/>
            <a:chExt cx="361440" cy="270000"/>
          </a:xfrm>
        </p:grpSpPr>
        <p:sp>
          <p:nvSpPr>
            <p:cNvPr id="225" name="CustomShape 27"/>
            <p:cNvSpPr/>
            <p:nvPr/>
          </p:nvSpPr>
          <p:spPr>
            <a:xfrm>
              <a:off x="466344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8"/>
            <p:cNvSpPr/>
            <p:nvPr/>
          </p:nvSpPr>
          <p:spPr>
            <a:xfrm>
              <a:off x="457200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9"/>
            <p:cNvSpPr/>
            <p:nvPr/>
          </p:nvSpPr>
          <p:spPr>
            <a:xfrm>
              <a:off x="4663440" y="1737360"/>
              <a:ext cx="178560" cy="17856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0"/>
            <p:cNvSpPr/>
            <p:nvPr/>
          </p:nvSpPr>
          <p:spPr>
            <a:xfrm>
              <a:off x="4572000" y="1828800"/>
              <a:ext cx="361440" cy="17856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ustomShape 31"/>
          <p:cNvSpPr/>
          <p:nvPr/>
        </p:nvSpPr>
        <p:spPr>
          <a:xfrm>
            <a:off x="2103120" y="836280"/>
            <a:ext cx="118080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Situația deadlock: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08800" y="1293480"/>
            <a:ext cx="4933800" cy="103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NonDeadlockThread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final Lock lock = new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ReentrantLock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NonDeadlockThread(String reply) { this.reply = reply;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Lock getLock() { return lock;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38120" y="659520"/>
            <a:ext cx="41094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Soluție: lacăte comune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java.util.concurrent.lock.ReentrantLock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boolean preAction(NonDeadlockThread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boolean ownLock = false;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boolean otherLock = false;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ownLock = 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tryLock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otherLock = other.getLock().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tryLock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(! (ownLock &amp;&amp; otherLock))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(ownLock)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else if (otherLock)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other.getLock().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ownLock &amp;&amp; otherLock;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invoke(NonDeadlockThread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(preAction(other))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InvokeLoop implements Runnable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NonDeadlockThread thread1;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NonDeadlockThread thread2;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InvokeLoop(NonDeadlockThread thread1, NonDeadlockThread thread2)         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this.thread1 = thread1;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this.thread2 = thread2;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Random rand = new Random();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Thread.sleep(rand.nextInt(10));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e) {}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thread1.invoke(thread2);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NonDeadlockThread thread1 = new NonDeadlockThread("test1");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NonDeadlockThread thread2 = new NonDeadlockThread("test2");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Thread(new InvokeLoop(thread1, thread2)).start();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Thread(new InvokeLoop(thread2, thread1)).start();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java.util.concurrent.Semaphore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Counting semaphores: stochează un număr de permisiuni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Când numărul ajunge la zero, încercarea de a lua o permisiune blochează thread-ul până ce o permisiune devine accesibilă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class SemaphoredData&lt;T&gt;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Semaphore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semaphore;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SemaphoredData(int limit, T data)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this.semaphore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Semaphore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(limit);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this.data =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T get()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acquire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null;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release()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release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94400" y="365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SemaphoredData&lt;ArrayList&gt; semaphoredArray =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SemaphoredData&lt;&gt;(10, new ArrayList());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appendTask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semaphoredArray.get().add("test");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semaphoredArray.release();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Executors.newFixedThreadPool(1000);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100;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exec.submit(appendTask);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66400" y="131040"/>
            <a:ext cx="47905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66400" y="842040"/>
            <a:ext cx="479052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Întoarce o valoare dintr-un thread</a:t>
            </a:r>
            <a:endParaRPr b="0" lang="en-US" sz="1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 oprește thread-ul</a:t>
            </a:r>
            <a:endParaRPr b="0" lang="en-US" sz="1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Folosește metoda Call()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java.util.concurrent.Exchanger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Blochează thread-uri până când un anumit număr de thread-uri a accesat bariera, apoi se resetează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 declanșa un runnable de fiecare dată când acest lucru se întâmplă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&lt;LinkedList&lt;Integer&gt;&gt; excng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&lt;&gt;();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writer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 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LinkedList&lt;Integer&gt; writerArray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(i &lt; 3)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writerArray.add(i);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writerArray = excng.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(writerArray);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reader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LinkedList&lt;Integer&gt; readerArray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readerArray = excng.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(readerArray);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(readerArray.size() &gt; 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System.out.println(readerArray.pollFirst());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exec.submit(writer);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exec.submit(reader);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java.util.concurrent.CountDownLatch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Decrementează un counter intern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Până ce counter-ul ajunge la zero, thread-urile care accesează CountDownLatch-ul se blochează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LatchTask implements Runnable, Callable&lt;Integer&gt;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Integer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LatchTask(int i,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this.i = new Integer(i);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this.latch = latch;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getCount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&gt; 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Integer call()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(10);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LatchTask latchTask = new LatchTask(0, latch);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waitingTask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await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System.out.println("waitingTask done");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exec.submit((Runnable) latchTask);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exec.submit(waitingTask);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getCount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&gt; 0) {};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System.out.println(latchTask.call());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java.util.concurrent.CyclicBarrier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Blochează thread-uri până când un anumit număr de thread-uri a accesat bariera, apoi se resetează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 declanșa un runnable de fiecare dată când acest lucru se întâmplă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List&lt;Integer&gt; array = Collections.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synchronizedList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(new ArrayList&lt;Integer&gt;());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barrierRunnable = () -&gt; { array.add(3); 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CyclicBarrier barrier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CyclicBarrier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(2, barrierRunnable);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array.add(1);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barrier.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await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|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BrokenBarrierException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while(array.size() &lt; 6) {};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exec.shutdown();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System.out.println(array.toString());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66040" y="842400"/>
            <a:ext cx="46717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java.util.concurrent.Phaser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Bariere flexibile, permit traversarea unor anumite thread-uri când un număr de thread-uri a ajuns la barieră sau a traversat-o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 simula de asemenea CyclicBarriers și CountDownLatches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82880" y="822960"/>
            <a:ext cx="5025240" cy="23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class CountTask implements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Callable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&lt;Integer&gt;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Integer 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CountTask(int n) { this.n = new Integer(n); 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+= 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Integer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call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ChunkedTask implements Runnable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String name;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Phaser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phaser;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ChunkedTask(String name,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Phaser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phaser)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this.name = name;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this.phaser = phaser;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register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void task1()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name + " task 1 phase " + 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arriveAndAwaitAdvance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void task2()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name + " task 2 phase " + 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arriveAndAwaitAdvance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&lt; 5)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task1();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task2();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 phaser = new Phaser();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ChunkedTask task1 = new ChunkedTask("1", phaser);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ChunkedTask task2 = new ChunkedTask("2", phaser);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exec.submit(task1);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66040" y="842400"/>
            <a:ext cx="46717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java.util.concurrent.SynchronousQueue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Implementează java.util.concurrent.BlockingQueue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 are capacitate internă, nu stochează nimic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Fiecare citire urmează unei scrieri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SynchronousQueue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&lt;String&gt; queue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SynchronousQueue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producer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 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queue.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put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("message " + 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194400" y="644760"/>
            <a:ext cx="4933800" cy="23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consumer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System.out.println(queue.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take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exec.submit(producer);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exec.submit(consumer);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Colecții multithreading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ConcurrentHashMap 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ConcurrentSkipListMap 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ConcurrentSkipListSet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ConcurrentLinkedQueue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ConcurrentLinkedDequeue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Colecții multithreading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Asigură integritatea memoriei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Operațiile de adăugare, eliminare sau modificare a datelor blochează thread-urile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Operațiile de citire pot fi asincrone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Variabile atomice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În pachetul java.util.concurrent.atomic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Wrappers ce conțin variabile obișnuite și array-uri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Oferă metode ce reprezintă serii atomice de operațiuni: getAndSet, getAndIncrement, addAndGet etc.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Executor: pornește un thread într-un mod specificat în implementare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ExecutorService: pornește și gestionează un grup de thread-uri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Exemple de ExecutorService:</a:t>
            </a:r>
            <a:endParaRPr b="0" lang="en-US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ThreadPoolExecutor,</a:t>
            </a:r>
            <a:endParaRPr b="0" lang="en-US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Executors.NewFixedThreadPool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66040" y="842400"/>
            <a:ext cx="4790520" cy="20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Futures: stochează statutul și eventual rezultatul unei operațiuni asincrone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RunnableFutures: clasa FutureTask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2880" y="791640"/>
            <a:ext cx="493380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ExecutorService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exec = Executors.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newFixedThreadPool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(3);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8;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submit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(()-&gt;{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Thread.currentThread().getId());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shutdown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82880" y="731520"/>
            <a:ext cx="493380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throws InterruptedException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Executors.newFixedThreadPool(3);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LinkedList&lt;CountTask&gt; taskList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1000; i += 100)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taskList.add(new CountTask(i));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List&lt;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&lt;Integer&gt;&gt; futureList = null;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futureList = 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invokeAll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(taskList);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exec.shutdown();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(Future&lt;Integer&gt; f : futureList)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 System.out.println(f.get()); } catch (ExecutionException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84320" y="640080"/>
            <a:ext cx="493380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execCounter = Executors.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newSingleThreadExecutor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Callable&lt;Long&gt; computeTask = new Callable&lt;Long&gt;()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Long call()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Long val = (long) 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2; i &lt; 10;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val *=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System.out.println(val);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val;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future = execCounter.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submit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(computeTask);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66040" y="143640"/>
            <a:ext cx="47905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84320" y="640080"/>
            <a:ext cx="493380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checkTask = new Runnable()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(!future.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isDone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System.out.println("result: " + future.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get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                       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execChecker = Executors.newSingleThreadExecutor();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execChecker.submit(checkTask);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2018-11-15T15:05:02Z</dcterms:created>
  <dc:creator/>
  <dc:description/>
  <dc:language>en-US</dc:language>
  <cp:lastModifiedBy/>
  <dcterms:modified xsi:type="dcterms:W3CDTF">2018-11-20T16:26:40Z</dcterms:modified>
  <cp:revision>45</cp:revision>
  <dc:subject/>
  <dc:title/>
</cp:coreProperties>
</file>