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1" r:id="rId3"/>
    <p:sldId id="259" r:id="rId4"/>
    <p:sldId id="258" r:id="rId5"/>
    <p:sldId id="263" r:id="rId6"/>
    <p:sldId id="262" r:id="rId7"/>
    <p:sldId id="260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64542" autoAdjust="0"/>
  </p:normalViewPr>
  <p:slideViewPr>
    <p:cSldViewPr snapToGrid="0">
      <p:cViewPr varScale="1">
        <p:scale>
          <a:sx n="52" d="100"/>
          <a:sy n="52" d="100"/>
        </p:scale>
        <p:origin x="178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CBBD-EAB1-4428-98C8-CD4059990712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A06F2-BF53-4137-A18E-E64C1214F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8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presentation dedicated to problem of clocks synchronization using network.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It was prepared by Andrei Punko using materials from Rod Stephens book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396D62-EE03-4005-8EB5-FD3329E308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2944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server B has an estimate of E, so it can adjust its clock accordingly.</a:t>
            </a:r>
          </a:p>
          <a:p>
            <a:endParaRPr lang="en-US" dirty="0"/>
          </a:p>
          <a:p>
            <a:r>
              <a:rPr lang="en-US" dirty="0"/>
              <a:t>This algorithm assumes that the delay remains roughly constant during the time it takes to pass the messages back and forth. It also assumes that a message from A to B takes about the same amount of time as a message from B to 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06F2-BF53-4137-A18E-E64C1214F87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87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Exact clock synchronization can be tricky due to inconsistent message transmission times that occur in a shared network. The problem becomes much easier if</a:t>
            </a:r>
            <a:r>
              <a:rPr lang="ru-RU" dirty="0"/>
              <a:t> </a:t>
            </a:r>
            <a:r>
              <a:rPr lang="en-US" dirty="0"/>
              <a:t>servers communicate directly without using a network. For example, if two</a:t>
            </a:r>
            <a:r>
              <a:rPr lang="ru-RU" dirty="0"/>
              <a:t> </a:t>
            </a:r>
            <a:r>
              <a:rPr lang="en-US" dirty="0"/>
              <a:t>computers are in the same room and you connect them with a wire, you can</a:t>
            </a:r>
            <a:r>
              <a:rPr lang="ru-RU" dirty="0"/>
              <a:t> </a:t>
            </a:r>
            <a:r>
              <a:rPr lang="en-US" dirty="0"/>
              <a:t>measure the wire’s length, calculate the time it takes for a signal to travel across</a:t>
            </a:r>
            <a:r>
              <a:rPr lang="ru-RU" dirty="0"/>
              <a:t> </a:t>
            </a:r>
            <a:r>
              <a:rPr lang="en-US" dirty="0"/>
              <a:t>the wire, and then use it to synchronize the computers’ clocks.</a:t>
            </a:r>
            <a:endParaRPr lang="ru-RU" dirty="0"/>
          </a:p>
          <a:p>
            <a:endParaRPr lang="en-US" dirty="0"/>
          </a:p>
          <a:p>
            <a:r>
              <a:rPr lang="en-US" dirty="0"/>
              <a:t>This works, but it is cumbersome and may not be possible between computers</a:t>
            </a:r>
            <a:r>
              <a:rPr lang="ru-RU" dirty="0"/>
              <a:t> </a:t>
            </a:r>
            <a:r>
              <a:rPr lang="en-US" dirty="0"/>
              <a:t>that are far apart. Fortunately, you can synchronize two servers' clocks fairly</a:t>
            </a:r>
            <a:r>
              <a:rPr lang="ru-RU" dirty="0"/>
              <a:t> </a:t>
            </a:r>
            <a:r>
              <a:rPr lang="en-US" dirty="0"/>
              <a:t>well by using a network if you assume that a network’s message transmission</a:t>
            </a:r>
            <a:r>
              <a:rPr lang="ru-RU" dirty="0"/>
              <a:t> </a:t>
            </a:r>
            <a:r>
              <a:rPr lang="en-US" dirty="0"/>
              <a:t>time doesn’t vary too much over a short period of time.</a:t>
            </a:r>
            <a:endParaRPr lang="ru-RU" dirty="0"/>
          </a:p>
          <a:p>
            <a:endParaRPr lang="en-US" dirty="0"/>
          </a:p>
          <a:p>
            <a:r>
              <a:rPr lang="en-US" dirty="0"/>
              <a:t>Suppose you want server B to synchronize its clock to the clock used by server A. Call the time according to server A the “true” time.</a:t>
            </a:r>
          </a:p>
          <a:p>
            <a:endParaRPr lang="en-US" dirty="0"/>
          </a:p>
          <a:p>
            <a:r>
              <a:rPr lang="en-US" dirty="0"/>
              <a:t>Suppose E is the error between the two clocks, so TB = TA + E at any given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06F2-BF53-4137-A18E-E64C1214F8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82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 suppose D is the delay required to send a message between the two servers.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Considered algorithm assumes that the delay remains roughly constant during the time it takes to pass the messages back and forth. It also assumes that a message from A to B takes about the same amount of time as a message from B to 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06F2-BF53-4137-A18E-E64C1214F8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8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following steps describe the messages the servers should exchange:</a:t>
            </a:r>
          </a:p>
          <a:p>
            <a:r>
              <a:rPr lang="en-US" dirty="0"/>
              <a:t>0. Server B initiate communication by asking time of server A</a:t>
            </a:r>
          </a:p>
          <a:p>
            <a:endParaRPr lang="en-US" dirty="0"/>
          </a:p>
          <a:p>
            <a:r>
              <a:rPr lang="en-US" dirty="0"/>
              <a:t>1. Server A sends server B a message containing TA1 (the current time according to server A).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06F2-BF53-4137-A18E-E64C1214F8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05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Server B receives the message and sends server A a reply containing TA1 and TB1 (the current time according to server B).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06F2-BF53-4137-A18E-E64C1214F8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000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 Server A receives the reply and sends server B a new message containing TA1, TB1, and TA2 (the new current time according to server A).</a:t>
            </a:r>
          </a:p>
          <a:p>
            <a:endParaRPr lang="en-US" dirty="0"/>
          </a:p>
          <a:p>
            <a:r>
              <a:rPr lang="en-US" dirty="0"/>
              <a:t>Now server B can perform some calculations to synchronize its clock with server 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06F2-BF53-4137-A18E-E64C1214F8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273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we said, suppose E is the error between the two clocks, so TB = TA + E at any given time. Also suppose D is the delay required to send a message between the two servers.</a:t>
            </a:r>
          </a:p>
          <a:p>
            <a:endParaRPr lang="en-US" dirty="0"/>
          </a:p>
          <a:p>
            <a:r>
              <a:rPr lang="en-US" dirty="0"/>
              <a:t>When server B records time TB1, the initial message took time D to get from server A to server B, so:</a:t>
            </a:r>
          </a:p>
          <a:p>
            <a:r>
              <a:rPr lang="en-US" dirty="0"/>
              <a:t>TB1 = (TA1 + E) + D</a:t>
            </a:r>
          </a:p>
          <a:p>
            <a:endParaRPr lang="en-US" dirty="0"/>
          </a:p>
          <a:p>
            <a:r>
              <a:rPr lang="en-US" dirty="0"/>
              <a:t>Similarly, when server A records time TA2, the reply took time D to get from server B to server A, so: </a:t>
            </a:r>
          </a:p>
          <a:p>
            <a:r>
              <a:rPr lang="en-US" dirty="0"/>
              <a:t>TA2 = (TB1 – E) + 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06F2-BF53-4137-A18E-E64C1214F8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866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subtract the second equation from the first, you get:</a:t>
            </a:r>
          </a:p>
          <a:p>
            <a:r>
              <a:rPr lang="en-US" dirty="0"/>
              <a:t>TB1 – TA2 = (TA1 + E + D) – (TB1 – E + D) = TA1 – TB1 + 2 × 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06F2-BF53-4137-A18E-E64C1214F8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82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Solving this equation for E gives:</a:t>
            </a:r>
          </a:p>
          <a:p>
            <a:r>
              <a:rPr lang="en-US" dirty="0"/>
              <a:t>E = (2 × TB1 – TA2 – TA1) / 2 = TB1 – (TA1 + TA2) /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5A06F2-BF53-4137-A18E-E64C1214F8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7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4BF3-C0D2-4154-BFE3-80C0FE059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BB7EC1-494B-4FD6-964A-4234E91E0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7EE69-A68A-4816-9D91-A80630F0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97A-CF3D-4BF5-AF91-C141EE15AC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0487EB-9198-42BB-9A4C-0C4A70B8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67315-EFBA-418C-9847-C0DC1B82C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82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D0B8-09B2-4B52-9AA5-046586E62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89FA9-67FB-48F8-B0A4-0CE775C20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FFE93-D652-4EEE-BE07-CF03BFAE2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97A-CF3D-4BF5-AF91-C141EE15AC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002FC-1F76-481D-B719-5E82F5954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A77BD-90CA-420F-8869-86493067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5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0A85AE-1989-4C0F-AE1E-418EFD71B6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43EB19-6985-4249-A4E9-02A8ED5D0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67155-93D6-465A-867D-6553530FB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97A-CF3D-4BF5-AF91-C141EE15AC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5EE628-C51F-49FB-BB24-46BB214F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1CE26-EFA0-4498-B0B6-1D1F3BE3D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9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F5F9-1AC6-41CE-A9B0-0A052FF85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58944-75E0-4C42-ADE9-F3F07D27E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72CCD-ACCD-49A1-92A4-063BBF826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97A-CF3D-4BF5-AF91-C141EE15AC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09DFE-4776-4B77-A47A-9D05C675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B275-2A35-4DEA-B946-0A133B10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6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2130-DAA8-407C-B3DC-D91F7CC8B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E292C-CE63-41CF-A90F-FD9EBC80B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73E95-16F9-42D0-B233-DB257A2D5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97A-CF3D-4BF5-AF91-C141EE15AC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491F6-A92F-4818-A5B9-FDE88CB3A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E0E55-D504-4609-A885-E974BF132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01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926E-D217-4C03-9BB6-5FA885984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55289-0316-4F46-8EA4-D4BAD0629A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B9F9FE-6254-4AAA-B3A3-17BE7F10A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6A707-F5B8-441F-BD91-49EEFCD8A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97A-CF3D-4BF5-AF91-C141EE15AC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B7AEB9-D0F4-499A-A7A0-702C2C70B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0FFE16-EC0F-42EF-9553-5534AB6B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2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3749-69D6-4BB1-9D82-584AAD3E7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C978C-364C-424F-A1A1-A1D8AE8ED5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579431-BD44-4406-B446-07054E1F7B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6902B-83EF-4D7E-81FB-0E32FE838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F3DB9-6985-4CDE-85DA-06615DB172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687DB8-C575-4E69-835B-AB57C521A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97A-CF3D-4BF5-AF91-C141EE15AC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BF88F-976B-44E0-8B63-1E4125D2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DFDC11-02AB-43B1-8B50-DBB88F588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3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7747-479C-4A55-A256-4036E5370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D8A199-6E2A-4DCA-ABEA-30F4B6021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97A-CF3D-4BF5-AF91-C141EE15AC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C19F5-E879-453E-B722-B3D5638DE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09A1C-2CEF-4EEE-A8F5-21E55391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821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147A5-02EF-4B8B-9D82-66CE0FB2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97A-CF3D-4BF5-AF91-C141EE15AC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BE886-C735-45C3-9D94-A9A9361ED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540472-766A-45C7-BEBC-1CFAE7CBA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85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559A-8093-4931-B67A-F9446EDD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29104-E832-4D69-A446-DB7ADBB53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50524-5021-4E54-A083-B193F6566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5984A0-DF94-45EF-9CC5-DBDD84D7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97A-CF3D-4BF5-AF91-C141EE15AC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5561D-1BAC-4FF6-B006-99401EC8E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59D1C-99EE-40D2-A94E-CE5C0E142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61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08FC-6707-4830-9CD3-83B1258EA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3F46A-5D07-4FAA-8683-721994FD57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5F216-7BE4-4D6D-9E0A-74EF9C3D7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E216C-6202-42A2-B268-F31868FC2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1A97A-CF3D-4BF5-AF91-C141EE15AC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5D6C6-651A-4F75-9BCC-F86507410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DD2302-68DD-419D-A556-99C61396F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621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CAB23F-905C-4D9C-947F-82906440C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44FDBD-0095-4E07-A79C-DA7EB815A0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72F2-8BF5-4E19-952D-B40FC1BAA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1A97A-CF3D-4BF5-AF91-C141EE15AC35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C4E6B-ABE5-40C5-B22E-4F9ED9E82D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5A4CA-6DE8-4E85-8B0A-464BC89A9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93D018-7F5D-469D-934F-0FB0F325D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2033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86612-F3E8-161E-28D1-93107A4A9C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Clocks synchronization</a:t>
            </a:r>
            <a:br>
              <a:rPr lang="en-US" dirty="0"/>
            </a:br>
            <a:r>
              <a:rPr lang="en-US" dirty="0"/>
              <a:t>by network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5806F5-3AA1-E8E4-86BC-CA8E4FB9D0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Andrei Punko</a:t>
            </a:r>
          </a:p>
          <a:p>
            <a:r>
              <a:rPr lang="en-US" dirty="0">
                <a:solidFill>
                  <a:srgbClr val="0070C0"/>
                </a:solidFill>
              </a:rPr>
              <a:t>by materials from Rod Stephens book</a:t>
            </a:r>
          </a:p>
        </p:txBody>
      </p:sp>
    </p:spTree>
    <p:extLst>
      <p:ext uri="{BB962C8B-B14F-4D97-AF65-F5344CB8AC3E}">
        <p14:creationId xmlns:p14="http://schemas.microsoft.com/office/powerpoint/2010/main" val="1402710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8D385C-DDD5-4C09-B4AE-8BE70247D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6636" y="5863609"/>
            <a:ext cx="5086350" cy="619125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BD1B1E-595B-70F0-D3B0-863EBA4B6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309014" y="464554"/>
            <a:ext cx="11573972" cy="535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97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773574-968C-451F-861E-8B5F95E115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10253" y="1720010"/>
            <a:ext cx="7371494" cy="3417979"/>
          </a:xfrm>
        </p:spPr>
      </p:pic>
    </p:spTree>
    <p:extLst>
      <p:ext uri="{BB962C8B-B14F-4D97-AF65-F5344CB8AC3E}">
        <p14:creationId xmlns:p14="http://schemas.microsoft.com/office/powerpoint/2010/main" val="79824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622AE7-9317-42D1-8EB2-B1DA96EE41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8939" y="817934"/>
            <a:ext cx="8914121" cy="5222131"/>
          </a:xfrm>
        </p:spPr>
      </p:pic>
    </p:spTree>
    <p:extLst>
      <p:ext uri="{BB962C8B-B14F-4D97-AF65-F5344CB8AC3E}">
        <p14:creationId xmlns:p14="http://schemas.microsoft.com/office/powerpoint/2010/main" val="306597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9CD256C-7A5D-523B-B4B6-A2F77BEA9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149480" y="669528"/>
            <a:ext cx="9819810" cy="55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6672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7FED564-662E-7295-8E04-24A8C983EF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181" y="800100"/>
            <a:ext cx="11867638" cy="548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89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83E0DF-9B62-2794-094B-FED26D5960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5685" y="756766"/>
            <a:ext cx="11560629" cy="534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40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28A89-C45D-4F48-80D9-0BB7FBDDD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58190" y="2357804"/>
            <a:ext cx="6908460" cy="2072540"/>
          </a:xfrm>
        </p:spPr>
      </p:pic>
    </p:spTree>
    <p:extLst>
      <p:ext uri="{BB962C8B-B14F-4D97-AF65-F5344CB8AC3E}">
        <p14:creationId xmlns:p14="http://schemas.microsoft.com/office/powerpoint/2010/main" val="192785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28A89-C45D-4F48-80D9-0BB7FBDDD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59070" y="742806"/>
            <a:ext cx="5713569" cy="1714072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37C60A-6B5A-4D06-A1FB-4A9B597FAE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11" y="4286022"/>
            <a:ext cx="11752289" cy="1539773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706F12F5-C512-B167-9B6D-DC1435770FAB}"/>
              </a:ext>
            </a:extLst>
          </p:cNvPr>
          <p:cNvSpPr/>
          <p:nvPr/>
        </p:nvSpPr>
        <p:spPr>
          <a:xfrm>
            <a:off x="5277463" y="2954023"/>
            <a:ext cx="1637071" cy="8348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2D264FE-63A6-4AF6-954A-492473269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947" y="4097081"/>
            <a:ext cx="8826102" cy="1897468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C052B89A-933B-FA59-5310-88B6E9B8A3F2}"/>
              </a:ext>
            </a:extLst>
          </p:cNvPr>
          <p:cNvSpPr/>
          <p:nvPr/>
        </p:nvSpPr>
        <p:spPr>
          <a:xfrm>
            <a:off x="5277463" y="2843902"/>
            <a:ext cx="1637071" cy="83485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EAC5E1B-5570-385E-F3D6-31D91FD54B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711" y="863451"/>
            <a:ext cx="11752289" cy="153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819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655</Words>
  <Application>Microsoft Office PowerPoint</Application>
  <PresentationFormat>Widescreen</PresentationFormat>
  <Paragraphs>49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Clocks synchronization by network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Clock synchronization by network</dc:title>
  <dc:creator>Andrei Punko</dc:creator>
  <cp:lastModifiedBy>Andrei Punko</cp:lastModifiedBy>
  <cp:revision>21</cp:revision>
  <dcterms:created xsi:type="dcterms:W3CDTF">2025-08-12T10:01:42Z</dcterms:created>
  <dcterms:modified xsi:type="dcterms:W3CDTF">2025-08-22T11:47:14Z</dcterms:modified>
</cp:coreProperties>
</file>