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3.xml"/><Relationship Id="rId19" Type="http://schemas.openxmlformats.org/officeDocument/2006/relationships/slide" Target="slides/slide11.xml"/><Relationship Id="rId6" Type="http://schemas.openxmlformats.org/officeDocument/2006/relationships/slideMaster" Target="slideMasters/slideMaster4.xml"/><Relationship Id="rId18" Type="http://schemas.openxmlformats.org/officeDocument/2006/relationships/slide" Target="slides/slide10.xml"/><Relationship Id="rId7" Type="http://schemas.openxmlformats.org/officeDocument/2006/relationships/slideMaster" Target="slideMasters/slideMaster5.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0" name="Shape 60"/>
        <p:cNvGrpSpPr/>
        <p:nvPr/>
      </p:nvGrpSpPr>
      <p:grpSpPr>
        <a:xfrm>
          <a:off x="0" y="0"/>
          <a:ext cx="0" cy="0"/>
          <a:chOff x="0" y="0"/>
          <a:chExt cx="0" cy="0"/>
        </a:xfrm>
      </p:grpSpPr>
      <p:sp>
        <p:nvSpPr>
          <p:cNvPr id="61" name="Google Shape;61;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4" name="Shape 64"/>
        <p:cNvGrpSpPr/>
        <p:nvPr/>
      </p:nvGrpSpPr>
      <p:grpSpPr>
        <a:xfrm>
          <a:off x="0" y="0"/>
          <a:ext cx="0" cy="0"/>
          <a:chOff x="0" y="0"/>
          <a:chExt cx="0" cy="0"/>
        </a:xfrm>
      </p:grpSpPr>
      <p:sp>
        <p:nvSpPr>
          <p:cNvPr id="65" name="Google Shape;65;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8" name="Google Shape;68;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0" name="Shape 70"/>
        <p:cNvGrpSpPr/>
        <p:nvPr/>
      </p:nvGrpSpPr>
      <p:grpSpPr>
        <a:xfrm>
          <a:off x="0" y="0"/>
          <a:ext cx="0" cy="0"/>
          <a:chOff x="0" y="0"/>
          <a:chExt cx="0" cy="0"/>
        </a:xfrm>
      </p:grpSpPr>
      <p:sp>
        <p:nvSpPr>
          <p:cNvPr id="71" name="Google Shape;71;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6" name="Shape 96"/>
        <p:cNvGrpSpPr/>
        <p:nvPr/>
      </p:nvGrpSpPr>
      <p:grpSpPr>
        <a:xfrm>
          <a:off x="0" y="0"/>
          <a:ext cx="0" cy="0"/>
          <a:chOff x="0" y="0"/>
          <a:chExt cx="0" cy="0"/>
        </a:xfrm>
      </p:grpSpPr>
      <p:sp>
        <p:nvSpPr>
          <p:cNvPr id="97" name="Google Shape;97;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9" name="Shape 99"/>
        <p:cNvGrpSpPr/>
        <p:nvPr/>
      </p:nvGrpSpPr>
      <p:grpSpPr>
        <a:xfrm>
          <a:off x="0" y="0"/>
          <a:ext cx="0" cy="0"/>
          <a:chOff x="0" y="0"/>
          <a:chExt cx="0" cy="0"/>
        </a:xfrm>
      </p:grpSpPr>
      <p:sp>
        <p:nvSpPr>
          <p:cNvPr id="100" name="Google Shape;100;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5" name="Shape 105"/>
        <p:cNvGrpSpPr/>
        <p:nvPr/>
      </p:nvGrpSpPr>
      <p:grpSpPr>
        <a:xfrm>
          <a:off x="0" y="0"/>
          <a:ext cx="0" cy="0"/>
          <a:chOff x="0" y="0"/>
          <a:chExt cx="0" cy="0"/>
        </a:xfrm>
      </p:grpSpPr>
      <p:sp>
        <p:nvSpPr>
          <p:cNvPr id="106" name="Google Shape;106;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7" name="Shape 107"/>
        <p:cNvGrpSpPr/>
        <p:nvPr/>
      </p:nvGrpSpPr>
      <p:grpSpPr>
        <a:xfrm>
          <a:off x="0" y="0"/>
          <a:ext cx="0" cy="0"/>
          <a:chOff x="0" y="0"/>
          <a:chExt cx="0" cy="0"/>
        </a:xfrm>
      </p:grpSpPr>
      <p:sp>
        <p:nvSpPr>
          <p:cNvPr id="108" name="Google Shape;108;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1" name="Shape 31"/>
        <p:cNvGrpSpPr/>
        <p:nvPr/>
      </p:nvGrpSpPr>
      <p:grpSpPr>
        <a:xfrm>
          <a:off x="0" y="0"/>
          <a:ext cx="0" cy="0"/>
          <a:chOff x="0" y="0"/>
          <a:chExt cx="0" cy="0"/>
        </a:xfrm>
      </p:grpSpPr>
      <p:sp>
        <p:nvSpPr>
          <p:cNvPr id="32" name="Google Shape;32;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2" name="Shape 112"/>
        <p:cNvGrpSpPr/>
        <p:nvPr/>
      </p:nvGrpSpPr>
      <p:grpSpPr>
        <a:xfrm>
          <a:off x="0" y="0"/>
          <a:ext cx="0" cy="0"/>
          <a:chOff x="0" y="0"/>
          <a:chExt cx="0" cy="0"/>
        </a:xfrm>
      </p:grpSpPr>
      <p:sp>
        <p:nvSpPr>
          <p:cNvPr id="113" name="Google Shape;113;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5" name="Google Shape;115;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7" name="Shape 117"/>
        <p:cNvGrpSpPr/>
        <p:nvPr/>
      </p:nvGrpSpPr>
      <p:grpSpPr>
        <a:xfrm>
          <a:off x="0" y="0"/>
          <a:ext cx="0" cy="0"/>
          <a:chOff x="0" y="0"/>
          <a:chExt cx="0" cy="0"/>
        </a:xfrm>
      </p:grpSpPr>
      <p:sp>
        <p:nvSpPr>
          <p:cNvPr id="118" name="Google Shape;118;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0" name="Google Shape;120;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1" name="Google Shape;121;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2" name="Shape 122"/>
        <p:cNvGrpSpPr/>
        <p:nvPr/>
      </p:nvGrpSpPr>
      <p:grpSpPr>
        <a:xfrm>
          <a:off x="0" y="0"/>
          <a:ext cx="0" cy="0"/>
          <a:chOff x="0" y="0"/>
          <a:chExt cx="0" cy="0"/>
        </a:xfrm>
      </p:grpSpPr>
      <p:sp>
        <p:nvSpPr>
          <p:cNvPr id="123" name="Google Shape;12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5" name="Google Shape;12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6" name="Shape 126"/>
        <p:cNvGrpSpPr/>
        <p:nvPr/>
      </p:nvGrpSpPr>
      <p:grpSpPr>
        <a:xfrm>
          <a:off x="0" y="0"/>
          <a:ext cx="0" cy="0"/>
          <a:chOff x="0" y="0"/>
          <a:chExt cx="0" cy="0"/>
        </a:xfrm>
      </p:grpSpPr>
      <p:sp>
        <p:nvSpPr>
          <p:cNvPr id="127" name="Google Shape;127;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9" name="Google Shape;129;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0" name="Google Shape;130;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2" name="Shape 132"/>
        <p:cNvGrpSpPr/>
        <p:nvPr/>
      </p:nvGrpSpPr>
      <p:grpSpPr>
        <a:xfrm>
          <a:off x="0" y="0"/>
          <a:ext cx="0" cy="0"/>
          <a:chOff x="0" y="0"/>
          <a:chExt cx="0" cy="0"/>
        </a:xfrm>
      </p:grpSpPr>
      <p:sp>
        <p:nvSpPr>
          <p:cNvPr id="133" name="Google Shape;133;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5" name="Google Shape;135;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7" name="Google Shape;137;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8" name="Google Shape;138;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4" name="Shape 15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5" name="Shape 155"/>
        <p:cNvGrpSpPr/>
        <p:nvPr/>
      </p:nvGrpSpPr>
      <p:grpSpPr>
        <a:xfrm>
          <a:off x="0" y="0"/>
          <a:ext cx="0" cy="0"/>
          <a:chOff x="0" y="0"/>
          <a:chExt cx="0" cy="0"/>
        </a:xfrm>
      </p:grpSpPr>
      <p:sp>
        <p:nvSpPr>
          <p:cNvPr id="156" name="Google Shape;156;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8" name="Shape 158"/>
        <p:cNvGrpSpPr/>
        <p:nvPr/>
      </p:nvGrpSpPr>
      <p:grpSpPr>
        <a:xfrm>
          <a:off x="0" y="0"/>
          <a:ext cx="0" cy="0"/>
          <a:chOff x="0" y="0"/>
          <a:chExt cx="0" cy="0"/>
        </a:xfrm>
      </p:grpSpPr>
      <p:sp>
        <p:nvSpPr>
          <p:cNvPr id="159" name="Google Shape;159;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1" name="Shape 161"/>
        <p:cNvGrpSpPr/>
        <p:nvPr/>
      </p:nvGrpSpPr>
      <p:grpSpPr>
        <a:xfrm>
          <a:off x="0" y="0"/>
          <a:ext cx="0" cy="0"/>
          <a:chOff x="0" y="0"/>
          <a:chExt cx="0" cy="0"/>
        </a:xfrm>
      </p:grpSpPr>
      <p:sp>
        <p:nvSpPr>
          <p:cNvPr id="162" name="Google Shape;162;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4" name="Google Shape;164;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7" name="Shape 167"/>
        <p:cNvGrpSpPr/>
        <p:nvPr/>
      </p:nvGrpSpPr>
      <p:grpSpPr>
        <a:xfrm>
          <a:off x="0" y="0"/>
          <a:ext cx="0" cy="0"/>
          <a:chOff x="0" y="0"/>
          <a:chExt cx="0" cy="0"/>
        </a:xfrm>
      </p:grpSpPr>
      <p:sp>
        <p:nvSpPr>
          <p:cNvPr id="168" name="Google Shape;168;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9" name="Shape 169"/>
        <p:cNvGrpSpPr/>
        <p:nvPr/>
      </p:nvGrpSpPr>
      <p:grpSpPr>
        <a:xfrm>
          <a:off x="0" y="0"/>
          <a:ext cx="0" cy="0"/>
          <a:chOff x="0" y="0"/>
          <a:chExt cx="0" cy="0"/>
        </a:xfrm>
      </p:grpSpPr>
      <p:sp>
        <p:nvSpPr>
          <p:cNvPr id="170" name="Google Shape;170;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2" name="Google Shape;172;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3" name="Google Shape;173;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4" name="Shape 174"/>
        <p:cNvGrpSpPr/>
        <p:nvPr/>
      </p:nvGrpSpPr>
      <p:grpSpPr>
        <a:xfrm>
          <a:off x="0" y="0"/>
          <a:ext cx="0" cy="0"/>
          <a:chOff x="0" y="0"/>
          <a:chExt cx="0" cy="0"/>
        </a:xfrm>
      </p:grpSpPr>
      <p:sp>
        <p:nvSpPr>
          <p:cNvPr id="175" name="Google Shape;175;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7" name="Google Shape;177;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8" name="Google Shape;178;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9" name="Shape 179"/>
        <p:cNvGrpSpPr/>
        <p:nvPr/>
      </p:nvGrpSpPr>
      <p:grpSpPr>
        <a:xfrm>
          <a:off x="0" y="0"/>
          <a:ext cx="0" cy="0"/>
          <a:chOff x="0" y="0"/>
          <a:chExt cx="0" cy="0"/>
        </a:xfrm>
      </p:grpSpPr>
      <p:sp>
        <p:nvSpPr>
          <p:cNvPr id="180" name="Google Shape;180;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2" name="Google Shape;182;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3" name="Google Shape;183;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4" name="Shape 184"/>
        <p:cNvGrpSpPr/>
        <p:nvPr/>
      </p:nvGrpSpPr>
      <p:grpSpPr>
        <a:xfrm>
          <a:off x="0" y="0"/>
          <a:ext cx="0" cy="0"/>
          <a:chOff x="0" y="0"/>
          <a:chExt cx="0" cy="0"/>
        </a:xfrm>
      </p:grpSpPr>
      <p:sp>
        <p:nvSpPr>
          <p:cNvPr id="185" name="Google Shape;185;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7" name="Google Shape;187;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8" name="Shape 188"/>
        <p:cNvGrpSpPr/>
        <p:nvPr/>
      </p:nvGrpSpPr>
      <p:grpSpPr>
        <a:xfrm>
          <a:off x="0" y="0"/>
          <a:ext cx="0" cy="0"/>
          <a:chOff x="0" y="0"/>
          <a:chExt cx="0" cy="0"/>
        </a:xfrm>
      </p:grpSpPr>
      <p:sp>
        <p:nvSpPr>
          <p:cNvPr id="189" name="Google Shape;189;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1" name="Google Shape;191;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2" name="Google Shape;192;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3" name="Google Shape;193;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4" name="Shape 194"/>
        <p:cNvGrpSpPr/>
        <p:nvPr/>
      </p:nvGrpSpPr>
      <p:grpSpPr>
        <a:xfrm>
          <a:off x="0" y="0"/>
          <a:ext cx="0" cy="0"/>
          <a:chOff x="0" y="0"/>
          <a:chExt cx="0" cy="0"/>
        </a:xfrm>
      </p:grpSpPr>
      <p:sp>
        <p:nvSpPr>
          <p:cNvPr id="195" name="Google Shape;195;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7" name="Google Shape;197;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8" name="Google Shape;198;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9" name="Google Shape;199;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0" name="Google Shape;200;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1" name="Google Shape;201;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6" name="Shape 21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7" name="Shape 217"/>
        <p:cNvGrpSpPr/>
        <p:nvPr/>
      </p:nvGrpSpPr>
      <p:grpSpPr>
        <a:xfrm>
          <a:off x="0" y="0"/>
          <a:ext cx="0" cy="0"/>
          <a:chOff x="0" y="0"/>
          <a:chExt cx="0" cy="0"/>
        </a:xfrm>
      </p:grpSpPr>
      <p:sp>
        <p:nvSpPr>
          <p:cNvPr id="218" name="Google Shape;218;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0" name="Shape 220"/>
        <p:cNvGrpSpPr/>
        <p:nvPr/>
      </p:nvGrpSpPr>
      <p:grpSpPr>
        <a:xfrm>
          <a:off x="0" y="0"/>
          <a:ext cx="0" cy="0"/>
          <a:chOff x="0" y="0"/>
          <a:chExt cx="0" cy="0"/>
        </a:xfrm>
      </p:grpSpPr>
      <p:sp>
        <p:nvSpPr>
          <p:cNvPr id="221" name="Google Shape;221;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3" name="Shape 223"/>
        <p:cNvGrpSpPr/>
        <p:nvPr/>
      </p:nvGrpSpPr>
      <p:grpSpPr>
        <a:xfrm>
          <a:off x="0" y="0"/>
          <a:ext cx="0" cy="0"/>
          <a:chOff x="0" y="0"/>
          <a:chExt cx="0" cy="0"/>
        </a:xfrm>
      </p:grpSpPr>
      <p:sp>
        <p:nvSpPr>
          <p:cNvPr id="224" name="Google Shape;224;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6" name="Google Shape;226;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sp>
        <p:nvSpPr>
          <p:cNvPr id="228" name="Google Shape;228;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9" name="Shape 229"/>
        <p:cNvGrpSpPr/>
        <p:nvPr/>
      </p:nvGrpSpPr>
      <p:grpSpPr>
        <a:xfrm>
          <a:off x="0" y="0"/>
          <a:ext cx="0" cy="0"/>
          <a:chOff x="0" y="0"/>
          <a:chExt cx="0" cy="0"/>
        </a:xfrm>
      </p:grpSpPr>
      <p:sp>
        <p:nvSpPr>
          <p:cNvPr id="230" name="Google Shape;230;p4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1" name="Shape 231"/>
        <p:cNvGrpSpPr/>
        <p:nvPr/>
      </p:nvGrpSpPr>
      <p:grpSpPr>
        <a:xfrm>
          <a:off x="0" y="0"/>
          <a:ext cx="0" cy="0"/>
          <a:chOff x="0" y="0"/>
          <a:chExt cx="0" cy="0"/>
        </a:xfrm>
      </p:grpSpPr>
      <p:sp>
        <p:nvSpPr>
          <p:cNvPr id="232" name="Google Shape;232;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4" name="Google Shape;234;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5" name="Google Shape;235;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6" name="Shape 236"/>
        <p:cNvGrpSpPr/>
        <p:nvPr/>
      </p:nvGrpSpPr>
      <p:grpSpPr>
        <a:xfrm>
          <a:off x="0" y="0"/>
          <a:ext cx="0" cy="0"/>
          <a:chOff x="0" y="0"/>
          <a:chExt cx="0" cy="0"/>
        </a:xfrm>
      </p:grpSpPr>
      <p:sp>
        <p:nvSpPr>
          <p:cNvPr id="237" name="Google Shape;237;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9" name="Google Shape;239;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0" name="Google Shape;240;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1" name="Shape 241"/>
        <p:cNvGrpSpPr/>
        <p:nvPr/>
      </p:nvGrpSpPr>
      <p:grpSpPr>
        <a:xfrm>
          <a:off x="0" y="0"/>
          <a:ext cx="0" cy="0"/>
          <a:chOff x="0" y="0"/>
          <a:chExt cx="0" cy="0"/>
        </a:xfrm>
      </p:grpSpPr>
      <p:sp>
        <p:nvSpPr>
          <p:cNvPr id="242" name="Google Shape;242;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4" name="Google Shape;244;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5" name="Google Shape;245;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6" name="Shape 246"/>
        <p:cNvGrpSpPr/>
        <p:nvPr/>
      </p:nvGrpSpPr>
      <p:grpSpPr>
        <a:xfrm>
          <a:off x="0" y="0"/>
          <a:ext cx="0" cy="0"/>
          <a:chOff x="0" y="0"/>
          <a:chExt cx="0" cy="0"/>
        </a:xfrm>
      </p:grpSpPr>
      <p:sp>
        <p:nvSpPr>
          <p:cNvPr id="247" name="Google Shape;247;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9" name="Google Shape;249;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0" name="Shape 250"/>
        <p:cNvGrpSpPr/>
        <p:nvPr/>
      </p:nvGrpSpPr>
      <p:grpSpPr>
        <a:xfrm>
          <a:off x="0" y="0"/>
          <a:ext cx="0" cy="0"/>
          <a:chOff x="0" y="0"/>
          <a:chExt cx="0" cy="0"/>
        </a:xfrm>
      </p:grpSpPr>
      <p:sp>
        <p:nvSpPr>
          <p:cNvPr id="251" name="Google Shape;251;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3" name="Google Shape;253;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4" name="Google Shape;254;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5" name="Google Shape;255;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6" name="Shape 256"/>
        <p:cNvGrpSpPr/>
        <p:nvPr/>
      </p:nvGrpSpPr>
      <p:grpSpPr>
        <a:xfrm>
          <a:off x="0" y="0"/>
          <a:ext cx="0" cy="0"/>
          <a:chOff x="0" y="0"/>
          <a:chExt cx="0" cy="0"/>
        </a:xfrm>
      </p:grpSpPr>
      <p:sp>
        <p:nvSpPr>
          <p:cNvPr id="257" name="Google Shape;257;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9" name="Google Shape;259;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0" name="Google Shape;260;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1" name="Google Shape;261;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2" name="Google Shape;262;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3" name="Google Shape;263;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78" name="Shape 2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9" name="Shape 279"/>
        <p:cNvGrpSpPr/>
        <p:nvPr/>
      </p:nvGrpSpPr>
      <p:grpSpPr>
        <a:xfrm>
          <a:off x="0" y="0"/>
          <a:ext cx="0" cy="0"/>
          <a:chOff x="0" y="0"/>
          <a:chExt cx="0" cy="0"/>
        </a:xfrm>
      </p:grpSpPr>
      <p:sp>
        <p:nvSpPr>
          <p:cNvPr id="280" name="Google Shape;280;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82" name="Shape 282"/>
        <p:cNvGrpSpPr/>
        <p:nvPr/>
      </p:nvGrpSpPr>
      <p:grpSpPr>
        <a:xfrm>
          <a:off x="0" y="0"/>
          <a:ext cx="0" cy="0"/>
          <a:chOff x="0" y="0"/>
          <a:chExt cx="0" cy="0"/>
        </a:xfrm>
      </p:grpSpPr>
      <p:sp>
        <p:nvSpPr>
          <p:cNvPr id="283" name="Google Shape;283;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85" name="Shape 285"/>
        <p:cNvGrpSpPr/>
        <p:nvPr/>
      </p:nvGrpSpPr>
      <p:grpSpPr>
        <a:xfrm>
          <a:off x="0" y="0"/>
          <a:ext cx="0" cy="0"/>
          <a:chOff x="0" y="0"/>
          <a:chExt cx="0" cy="0"/>
        </a:xfrm>
      </p:grpSpPr>
      <p:sp>
        <p:nvSpPr>
          <p:cNvPr id="286" name="Google Shape;286;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8" name="Google Shape;288;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9" name="Shape 289"/>
        <p:cNvGrpSpPr/>
        <p:nvPr/>
      </p:nvGrpSpPr>
      <p:grpSpPr>
        <a:xfrm>
          <a:off x="0" y="0"/>
          <a:ext cx="0" cy="0"/>
          <a:chOff x="0" y="0"/>
          <a:chExt cx="0" cy="0"/>
        </a:xfrm>
      </p:grpSpPr>
      <p:sp>
        <p:nvSpPr>
          <p:cNvPr id="290" name="Google Shape;290;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1" name="Shape 291"/>
        <p:cNvGrpSpPr/>
        <p:nvPr/>
      </p:nvGrpSpPr>
      <p:grpSpPr>
        <a:xfrm>
          <a:off x="0" y="0"/>
          <a:ext cx="0" cy="0"/>
          <a:chOff x="0" y="0"/>
          <a:chExt cx="0" cy="0"/>
        </a:xfrm>
      </p:grpSpPr>
      <p:sp>
        <p:nvSpPr>
          <p:cNvPr id="292" name="Google Shape;292;p5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3" name="Shape 293"/>
        <p:cNvGrpSpPr/>
        <p:nvPr/>
      </p:nvGrpSpPr>
      <p:grpSpPr>
        <a:xfrm>
          <a:off x="0" y="0"/>
          <a:ext cx="0" cy="0"/>
          <a:chOff x="0" y="0"/>
          <a:chExt cx="0" cy="0"/>
        </a:xfrm>
      </p:grpSpPr>
      <p:sp>
        <p:nvSpPr>
          <p:cNvPr id="294" name="Google Shape;294;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6" name="Google Shape;296;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7" name="Google Shape;297;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8" name="Shape 298"/>
        <p:cNvGrpSpPr/>
        <p:nvPr/>
      </p:nvGrpSpPr>
      <p:grpSpPr>
        <a:xfrm>
          <a:off x="0" y="0"/>
          <a:ext cx="0" cy="0"/>
          <a:chOff x="0" y="0"/>
          <a:chExt cx="0" cy="0"/>
        </a:xfrm>
      </p:grpSpPr>
      <p:sp>
        <p:nvSpPr>
          <p:cNvPr id="299" name="Google Shape;299;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1" name="Google Shape;301;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2" name="Google Shape;302;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03" name="Shape 303"/>
        <p:cNvGrpSpPr/>
        <p:nvPr/>
      </p:nvGrpSpPr>
      <p:grpSpPr>
        <a:xfrm>
          <a:off x="0" y="0"/>
          <a:ext cx="0" cy="0"/>
          <a:chOff x="0" y="0"/>
          <a:chExt cx="0" cy="0"/>
        </a:xfrm>
      </p:grpSpPr>
      <p:sp>
        <p:nvSpPr>
          <p:cNvPr id="304" name="Google Shape;304;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6" name="Google Shape;306;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7" name="Google Shape;307;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08" name="Shape 308"/>
        <p:cNvGrpSpPr/>
        <p:nvPr/>
      </p:nvGrpSpPr>
      <p:grpSpPr>
        <a:xfrm>
          <a:off x="0" y="0"/>
          <a:ext cx="0" cy="0"/>
          <a:chOff x="0" y="0"/>
          <a:chExt cx="0" cy="0"/>
        </a:xfrm>
      </p:grpSpPr>
      <p:sp>
        <p:nvSpPr>
          <p:cNvPr id="309" name="Google Shape;309;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1" name="Google Shape;311;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12" name="Shape 312"/>
        <p:cNvGrpSpPr/>
        <p:nvPr/>
      </p:nvGrpSpPr>
      <p:grpSpPr>
        <a:xfrm>
          <a:off x="0" y="0"/>
          <a:ext cx="0" cy="0"/>
          <a:chOff x="0" y="0"/>
          <a:chExt cx="0" cy="0"/>
        </a:xfrm>
      </p:grpSpPr>
      <p:sp>
        <p:nvSpPr>
          <p:cNvPr id="313" name="Google Shape;313;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5" name="Google Shape;315;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6" name="Google Shape;316;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7" name="Google Shape;317;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18" name="Shape 318"/>
        <p:cNvGrpSpPr/>
        <p:nvPr/>
      </p:nvGrpSpPr>
      <p:grpSpPr>
        <a:xfrm>
          <a:off x="0" y="0"/>
          <a:ext cx="0" cy="0"/>
          <a:chOff x="0" y="0"/>
          <a:chExt cx="0" cy="0"/>
        </a:xfrm>
      </p:grpSpPr>
      <p:sp>
        <p:nvSpPr>
          <p:cNvPr id="319" name="Google Shape;319;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1" name="Google Shape;321;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2" name="Google Shape;322;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3" name="Google Shape;323;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4" name="Google Shape;324;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5" name="Google Shape;325;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5" name="Shape 45"/>
        <p:cNvGrpSpPr/>
        <p:nvPr/>
      </p:nvGrpSpPr>
      <p:grpSpPr>
        <a:xfrm>
          <a:off x="0" y="0"/>
          <a:ext cx="0" cy="0"/>
          <a:chOff x="0" y="0"/>
          <a:chExt cx="0" cy="0"/>
        </a:xfrm>
      </p:grpSpPr>
      <p:sp>
        <p:nvSpPr>
          <p:cNvPr id="46" name="Google Shape;46;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0" name="Shape 50"/>
        <p:cNvGrpSpPr/>
        <p:nvPr/>
      </p:nvGrpSpPr>
      <p:grpSpPr>
        <a:xfrm>
          <a:off x="0" y="0"/>
          <a:ext cx="0" cy="0"/>
          <a:chOff x="0" y="0"/>
          <a:chExt cx="0" cy="0"/>
        </a:xfrm>
      </p:grpSpPr>
      <p:sp>
        <p:nvSpPr>
          <p:cNvPr id="51" name="Google Shape;51;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5.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grpSp>
        <p:nvGrpSpPr>
          <p:cNvPr id="6" name="Google Shape;6;p1"/>
          <p:cNvGrpSpPr/>
          <p:nvPr/>
        </p:nvGrpSpPr>
        <p:grpSpPr>
          <a:xfrm>
            <a:off x="0" y="-8640"/>
            <a:ext cx="12191040" cy="6866640"/>
            <a:chOff x="0" y="-8640"/>
            <a:chExt cx="12191040" cy="6866640"/>
          </a:xfrm>
        </p:grpSpPr>
        <p:cxnSp>
          <p:nvCxnSpPr>
            <p:cNvPr id="7" name="Google Shape;7;p1"/>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8" name="Google Shape;8;p1"/>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9" name="Google Shape;9;p1"/>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10" name="Google Shape;10;p1"/>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11" name="Google Shape;11;p1"/>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13" name="Google Shape;13;p1"/>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14" name="Google Shape;14;p1"/>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15" name="Google Shape;15;p1"/>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80"/>
              <a:ext cx="447480" cy="2843640"/>
            </a:xfrm>
            <a:prstGeom prst="triangle">
              <a:avLst>
                <a:gd fmla="val 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 name="Google Shape;17;p1"/>
          <p:cNvGrpSpPr/>
          <p:nvPr/>
        </p:nvGrpSpPr>
        <p:grpSpPr>
          <a:xfrm>
            <a:off x="1080" y="-8640"/>
            <a:ext cx="12189960" cy="6866640"/>
            <a:chOff x="1080" y="-8640"/>
            <a:chExt cx="12189960" cy="6866640"/>
          </a:xfrm>
        </p:grpSpPr>
        <p:cxnSp>
          <p:nvCxnSpPr>
            <p:cNvPr id="18" name="Google Shape;18;p1"/>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19" name="Google Shape;19;p1"/>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20" name="Google Shape;20;p1"/>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21" name="Google Shape;21;p1"/>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22" name="Google Shape;22;p1"/>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24" name="Google Shape;24;p1"/>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25" name="Google Shape;25;p1"/>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26" name="Google Shape;26;p1"/>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rot="10800000">
              <a:off x="1080" y="1080"/>
              <a:ext cx="841680" cy="5664960"/>
            </a:xfrm>
            <a:prstGeom prst="triangle">
              <a:avLst>
                <a:gd fmla="val 10000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1"/>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grpSp>
        <p:nvGrpSpPr>
          <p:cNvPr id="79" name="Google Shape;79;p14"/>
          <p:cNvGrpSpPr/>
          <p:nvPr/>
        </p:nvGrpSpPr>
        <p:grpSpPr>
          <a:xfrm>
            <a:off x="0" y="-8640"/>
            <a:ext cx="12191040" cy="6866640"/>
            <a:chOff x="0" y="-8640"/>
            <a:chExt cx="12191040" cy="6866640"/>
          </a:xfrm>
        </p:grpSpPr>
        <p:cxnSp>
          <p:nvCxnSpPr>
            <p:cNvPr id="80" name="Google Shape;80;p14"/>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81" name="Google Shape;81;p14"/>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82" name="Google Shape;82;p14"/>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83" name="Google Shape;83;p14"/>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84" name="Google Shape;84;p14"/>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86" name="Google Shape;86;p14"/>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87" name="Google Shape;87;p14"/>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88" name="Google Shape;88;p14"/>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0" y="4013280"/>
              <a:ext cx="447480" cy="2843640"/>
            </a:xfrm>
            <a:prstGeom prst="triangle">
              <a:avLst>
                <a:gd fmla="val 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grpSp>
        <p:nvGrpSpPr>
          <p:cNvPr id="141" name="Google Shape;141;p27"/>
          <p:cNvGrpSpPr/>
          <p:nvPr/>
        </p:nvGrpSpPr>
        <p:grpSpPr>
          <a:xfrm>
            <a:off x="0" y="-8640"/>
            <a:ext cx="12191040" cy="6866640"/>
            <a:chOff x="0" y="-8640"/>
            <a:chExt cx="12191040" cy="6866640"/>
          </a:xfrm>
        </p:grpSpPr>
        <p:cxnSp>
          <p:nvCxnSpPr>
            <p:cNvPr id="142" name="Google Shape;142;p27"/>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143" name="Google Shape;143;p27"/>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144" name="Google Shape;144;p27"/>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145" name="Google Shape;145;p27"/>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146" name="Google Shape;146;p27"/>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7"/>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148" name="Google Shape;148;p27"/>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149" name="Google Shape;149;p27"/>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150" name="Google Shape;150;p27"/>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7"/>
            <p:cNvSpPr/>
            <p:nvPr/>
          </p:nvSpPr>
          <p:spPr>
            <a:xfrm>
              <a:off x="0" y="4013280"/>
              <a:ext cx="447480" cy="2843640"/>
            </a:xfrm>
            <a:prstGeom prst="triangle">
              <a:avLst>
                <a:gd fmla="val 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3" name="Google Shape;153;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grpSp>
        <p:nvGrpSpPr>
          <p:cNvPr id="203" name="Google Shape;203;p40"/>
          <p:cNvGrpSpPr/>
          <p:nvPr/>
        </p:nvGrpSpPr>
        <p:grpSpPr>
          <a:xfrm>
            <a:off x="0" y="-8640"/>
            <a:ext cx="12191040" cy="6866640"/>
            <a:chOff x="0" y="-8640"/>
            <a:chExt cx="12191040" cy="6866640"/>
          </a:xfrm>
        </p:grpSpPr>
        <p:cxnSp>
          <p:nvCxnSpPr>
            <p:cNvPr id="204" name="Google Shape;204;p40"/>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205" name="Google Shape;205;p40"/>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206" name="Google Shape;206;p40"/>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207" name="Google Shape;207;p40"/>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208" name="Google Shape;208;p40"/>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0"/>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210" name="Google Shape;210;p40"/>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211" name="Google Shape;211;p40"/>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212" name="Google Shape;212;p40"/>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0"/>
            <p:cNvSpPr/>
            <p:nvPr/>
          </p:nvSpPr>
          <p:spPr>
            <a:xfrm>
              <a:off x="0" y="4013280"/>
              <a:ext cx="447480" cy="2843640"/>
            </a:xfrm>
            <a:prstGeom prst="triangle">
              <a:avLst>
                <a:gd fmla="val 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5" name="Google Shape;215;p4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grpSp>
        <p:nvGrpSpPr>
          <p:cNvPr id="265" name="Google Shape;265;p53"/>
          <p:cNvGrpSpPr/>
          <p:nvPr/>
        </p:nvGrpSpPr>
        <p:grpSpPr>
          <a:xfrm>
            <a:off x="0" y="-8640"/>
            <a:ext cx="12191040" cy="6866640"/>
            <a:chOff x="0" y="-8640"/>
            <a:chExt cx="12191040" cy="6866640"/>
          </a:xfrm>
        </p:grpSpPr>
        <p:cxnSp>
          <p:nvCxnSpPr>
            <p:cNvPr id="266" name="Google Shape;266;p53"/>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254"/>
                </a:srgbClr>
              </a:outerShdw>
            </a:effectLst>
          </p:spPr>
        </p:cxnSp>
        <p:cxnSp>
          <p:nvCxnSpPr>
            <p:cNvPr id="267" name="Google Shape;267;p53"/>
            <p:cNvCxnSpPr/>
            <p:nvPr/>
          </p:nvCxnSpPr>
          <p:spPr>
            <a:xfrm flipH="1">
              <a:off x="7425000" y="3681360"/>
              <a:ext cx="4763520" cy="3176640"/>
            </a:xfrm>
            <a:prstGeom prst="straightConnector1">
              <a:avLst/>
            </a:prstGeom>
            <a:noFill/>
            <a:ln cap="rnd" cmpd="sng" w="9525">
              <a:solidFill>
                <a:srgbClr val="D8D8D8"/>
              </a:solidFill>
              <a:prstDash val="solid"/>
              <a:round/>
              <a:headEnd len="sm" w="sm" type="none"/>
              <a:tailEnd len="sm" w="sm" type="none"/>
            </a:ln>
            <a:effectLst>
              <a:outerShdw blurRad="40000" rotWithShape="0" dir="5400000" dist="20000">
                <a:srgbClr val="000000">
                  <a:alpha val="37254"/>
                </a:srgbClr>
              </a:outerShdw>
            </a:effectLst>
          </p:spPr>
        </p:cxnSp>
        <p:sp>
          <p:nvSpPr>
            <p:cNvPr id="268" name="Google Shape;268;p53"/>
            <p:cNvSpPr/>
            <p:nvPr/>
          </p:nvSpPr>
          <p:spPr>
            <a:xfrm>
              <a:off x="9181440" y="-8640"/>
              <a:ext cx="3006360" cy="686556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a:effectLst>
              <a:outerShdw blurRad="38100" rotWithShape="0" dir="5400000" dist="25560">
                <a:srgbClr val="000000">
                  <a:alpha val="34509"/>
                </a:srgbClr>
              </a:outerShdw>
            </a:effectLst>
          </p:spPr>
        </p:sp>
        <p:sp>
          <p:nvSpPr>
            <p:cNvPr id="269" name="Google Shape;269;p53"/>
            <p:cNvSpPr/>
            <p:nvPr/>
          </p:nvSpPr>
          <p:spPr>
            <a:xfrm>
              <a:off x="9603360" y="-8640"/>
              <a:ext cx="2587320" cy="686556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rotWithShape="0" dir="5400000" dist="25560">
                <a:srgbClr val="000000">
                  <a:alpha val="34509"/>
                </a:srgbClr>
              </a:outerShdw>
            </a:effectLst>
          </p:spPr>
        </p:sp>
        <p:sp>
          <p:nvSpPr>
            <p:cNvPr id="270" name="Google Shape;270;p53"/>
            <p:cNvSpPr/>
            <p:nvPr/>
          </p:nvSpPr>
          <p:spPr>
            <a:xfrm>
              <a:off x="8932320" y="3048120"/>
              <a:ext cx="3258720" cy="3808800"/>
            </a:xfrm>
            <a:prstGeom prst="triangle">
              <a:avLst>
                <a:gd fmla="val 100000" name="adj"/>
              </a:avLst>
            </a:prstGeom>
            <a:solidFill>
              <a:schemeClr val="accent2">
                <a:alpha val="71372"/>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3"/>
            <p:cNvSpPr/>
            <p:nvPr/>
          </p:nvSpPr>
          <p:spPr>
            <a:xfrm>
              <a:off x="9334440" y="-8640"/>
              <a:ext cx="2853360" cy="686556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075A2">
                <a:alpha val="69411"/>
              </a:srgbClr>
            </a:solidFill>
            <a:ln>
              <a:noFill/>
            </a:ln>
            <a:effectLst>
              <a:outerShdw blurRad="38100" rotWithShape="0" dir="5400000" dist="25560">
                <a:srgbClr val="000000">
                  <a:alpha val="34509"/>
                </a:srgbClr>
              </a:outerShdw>
            </a:effectLst>
          </p:spPr>
        </p:sp>
        <p:sp>
          <p:nvSpPr>
            <p:cNvPr id="272" name="Google Shape;272;p53"/>
            <p:cNvSpPr/>
            <p:nvPr/>
          </p:nvSpPr>
          <p:spPr>
            <a:xfrm>
              <a:off x="10898640" y="-8640"/>
              <a:ext cx="1289160" cy="686556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56A9F3">
                <a:alpha val="69411"/>
              </a:srgbClr>
            </a:solidFill>
            <a:ln>
              <a:noFill/>
            </a:ln>
            <a:effectLst>
              <a:outerShdw blurRad="38100" rotWithShape="0" dir="5400000" dist="25560">
                <a:srgbClr val="000000">
                  <a:alpha val="34509"/>
                </a:srgbClr>
              </a:outerShdw>
            </a:effectLst>
          </p:spPr>
        </p:sp>
        <p:sp>
          <p:nvSpPr>
            <p:cNvPr id="273" name="Google Shape;273;p53"/>
            <p:cNvSpPr/>
            <p:nvPr/>
          </p:nvSpPr>
          <p:spPr>
            <a:xfrm>
              <a:off x="10938960" y="-8640"/>
              <a:ext cx="1248840" cy="686556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a:effectLst>
              <a:outerShdw blurRad="38100" rotWithShape="0" dir="5400000" dist="25560">
                <a:srgbClr val="000000">
                  <a:alpha val="34509"/>
                </a:srgbClr>
              </a:outerShdw>
            </a:effectLst>
          </p:spPr>
        </p:sp>
        <p:sp>
          <p:nvSpPr>
            <p:cNvPr id="274" name="Google Shape;274;p53"/>
            <p:cNvSpPr/>
            <p:nvPr/>
          </p:nvSpPr>
          <p:spPr>
            <a:xfrm>
              <a:off x="10371600" y="3589920"/>
              <a:ext cx="1816200" cy="3267000"/>
            </a:xfrm>
            <a:prstGeom prst="triangle">
              <a:avLst>
                <a:gd fmla="val 100000" name="adj"/>
              </a:avLst>
            </a:prstGeom>
            <a:solidFill>
              <a:schemeClr val="accent1">
                <a:alpha val="80000"/>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3"/>
            <p:cNvSpPr/>
            <p:nvPr/>
          </p:nvSpPr>
          <p:spPr>
            <a:xfrm>
              <a:off x="0" y="4013280"/>
              <a:ext cx="447480" cy="2843640"/>
            </a:xfrm>
            <a:prstGeom prst="triangle">
              <a:avLst>
                <a:gd fmla="val 0" name="adj"/>
              </a:avLst>
            </a:prstGeom>
            <a:solidFill>
              <a:schemeClr val="accent1">
                <a:alpha val="84313"/>
              </a:schemeClr>
            </a:solidFill>
            <a:ln>
              <a:noFill/>
            </a:ln>
            <a:effectLst>
              <a:outerShdw blurRad="38100" rotWithShape="0" dir="5400000" dist="2556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7" name="Google Shape;277;p5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 Id="rId3" Type="http://schemas.openxmlformats.org/officeDocument/2006/relationships/hyperlink" Target="http://drive.google.com/file/d/1cAZPNj-9Rt_GQeHPJ4tl4K8Jeh31mbmX/view" TargetMode="External"/><Relationship Id="rId4" Type="http://schemas.openxmlformats.org/officeDocument/2006/relationships/image" Target="../media/image1.jpg"/><Relationship Id="rId5" Type="http://schemas.openxmlformats.org/officeDocument/2006/relationships/hyperlink" Target="http://drive.google.com/file/d/1nlOFpbwMa-Ci1AnwBKjeQl7cSzucykcp/view" TargetMode="External"/><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2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6"/>
          <p:cNvSpPr/>
          <p:nvPr/>
        </p:nvSpPr>
        <p:spPr>
          <a:xfrm>
            <a:off x="1506960" y="2404440"/>
            <a:ext cx="7765920" cy="1645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0F6FC6"/>
                </a:solidFill>
                <a:latin typeface="Times New Roman"/>
                <a:ea typeface="Times New Roman"/>
                <a:cs typeface="Times New Roman"/>
                <a:sym typeface="Times New Roman"/>
              </a:rPr>
              <a:t>Soft Body Dynamics</a:t>
            </a:r>
            <a:endParaRPr b="0" i="0" sz="5400" u="none" cap="none" strike="noStrike">
              <a:solidFill>
                <a:srgbClr val="000000"/>
              </a:solidFill>
              <a:latin typeface="Arial"/>
              <a:ea typeface="Arial"/>
              <a:cs typeface="Arial"/>
              <a:sym typeface="Arial"/>
            </a:endParaRPr>
          </a:p>
        </p:txBody>
      </p:sp>
      <p:sp>
        <p:nvSpPr>
          <p:cNvPr id="331" name="Google Shape;331;p66"/>
          <p:cNvSpPr/>
          <p:nvPr/>
        </p:nvSpPr>
        <p:spPr>
          <a:xfrm>
            <a:off x="1506960" y="4050720"/>
            <a:ext cx="7765920" cy="10958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Rope Simulation</a:t>
            </a:r>
            <a:endParaRPr b="0" i="0" sz="1800" u="none" cap="none" strike="noStrike">
              <a:solidFill>
                <a:srgbClr val="80808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331CB</a:t>
            </a:r>
            <a:endParaRPr b="0" i="0" sz="1800" u="none" cap="none" strike="noStrike">
              <a:solidFill>
                <a:srgbClr val="8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Săceleanu Andrei Iulian</a:t>
            </a:r>
            <a:endParaRPr b="0" i="0" sz="1800" u="none" cap="none" strike="noStrike">
              <a:solidFill>
                <a:srgbClr val="8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Toader Petru Cătălin</a:t>
            </a:r>
            <a:endParaRPr b="0" i="0" sz="1800" u="none" cap="none" strike="noStrike">
              <a:solidFill>
                <a:srgbClr val="80808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5"/>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Verlet + Jakobsen Constraints</a:t>
            </a:r>
            <a:endParaRPr b="0" i="0" sz="3600" u="none" cap="none" strike="noStrike">
              <a:solidFill>
                <a:srgbClr val="000000"/>
              </a:solidFill>
              <a:latin typeface="Arial"/>
              <a:ea typeface="Arial"/>
              <a:cs typeface="Arial"/>
              <a:sym typeface="Arial"/>
            </a:endParaRPr>
          </a:p>
        </p:txBody>
      </p:sp>
      <p:sp>
        <p:nvSpPr>
          <p:cNvPr id="403" name="Google Shape;403;p75"/>
          <p:cNvSpPr/>
          <p:nvPr/>
        </p:nvSpPr>
        <p:spPr>
          <a:xfrm>
            <a:off x="677160" y="1342440"/>
            <a:ext cx="8595720" cy="1617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In order to maintain the general shape of the rope and to prevent unstable behavior due to inaccuracies,the endpoint particles need to be constrained to stay close to one another.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After applying all the forces on the particles and updating positions and velocities using Verlet,we can do several relaxation passes in order to make as many pairwise consecutive distances as possible closer to the desired distance.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04" name="Google Shape;404;p75"/>
          <p:cNvPicPr preferRelativeResize="0"/>
          <p:nvPr/>
        </p:nvPicPr>
        <p:blipFill rotWithShape="1">
          <a:blip r:embed="rId3">
            <a:alphaModFix/>
          </a:blip>
          <a:srcRect b="0" l="0" r="0" t="0"/>
          <a:stretch/>
        </p:blipFill>
        <p:spPr>
          <a:xfrm>
            <a:off x="2758320" y="3030840"/>
            <a:ext cx="4827960" cy="656280"/>
          </a:xfrm>
          <a:prstGeom prst="rect">
            <a:avLst/>
          </a:prstGeom>
          <a:noFill/>
          <a:ln>
            <a:noFill/>
          </a:ln>
        </p:spPr>
      </p:pic>
      <p:pic>
        <p:nvPicPr>
          <p:cNvPr id="405" name="Google Shape;405;p75"/>
          <p:cNvPicPr preferRelativeResize="0"/>
          <p:nvPr/>
        </p:nvPicPr>
        <p:blipFill rotWithShape="1">
          <a:blip r:embed="rId4">
            <a:alphaModFix/>
          </a:blip>
          <a:srcRect b="0" l="0" r="0" t="0"/>
          <a:stretch/>
        </p:blipFill>
        <p:spPr>
          <a:xfrm>
            <a:off x="3043800" y="3995280"/>
            <a:ext cx="4647240" cy="722880"/>
          </a:xfrm>
          <a:prstGeom prst="rect">
            <a:avLst/>
          </a:prstGeom>
          <a:noFill/>
          <a:ln>
            <a:noFill/>
          </a:ln>
        </p:spPr>
      </p:pic>
      <p:pic>
        <p:nvPicPr>
          <p:cNvPr id="406" name="Google Shape;406;p75"/>
          <p:cNvPicPr preferRelativeResize="0"/>
          <p:nvPr/>
        </p:nvPicPr>
        <p:blipFill rotWithShape="1">
          <a:blip r:embed="rId5">
            <a:alphaModFix/>
          </a:blip>
          <a:srcRect b="0" l="0" r="0" t="0"/>
          <a:stretch/>
        </p:blipFill>
        <p:spPr>
          <a:xfrm>
            <a:off x="1719000" y="4718880"/>
            <a:ext cx="7133040" cy="1761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6"/>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Collision Detection</a:t>
            </a:r>
            <a:endParaRPr b="0" i="0" sz="3600" u="none" cap="none" strike="noStrike">
              <a:solidFill>
                <a:srgbClr val="000000"/>
              </a:solidFill>
              <a:latin typeface="Arial"/>
              <a:ea typeface="Arial"/>
              <a:cs typeface="Arial"/>
              <a:sym typeface="Arial"/>
            </a:endParaRPr>
          </a:p>
        </p:txBody>
      </p:sp>
      <p:sp>
        <p:nvSpPr>
          <p:cNvPr id="412" name="Google Shape;412;p76"/>
          <p:cNvSpPr/>
          <p:nvPr/>
        </p:nvSpPr>
        <p:spPr>
          <a:xfrm>
            <a:off x="677160" y="1491120"/>
            <a:ext cx="8595720" cy="240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404040"/>
                </a:solidFill>
                <a:latin typeface="Trebuchet MS"/>
                <a:ea typeface="Trebuchet MS"/>
                <a:cs typeface="Trebuchet MS"/>
                <a:sym typeface="Trebuchet MS"/>
              </a:rPr>
              <a:t>For our simulated rope,we detect collisions with different obstacles/rigid bodies by checking every endpoint particle(assumed as a circle with a certain small radius).</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350"/>
              <a:buFont typeface="Arial"/>
              <a:buNone/>
            </a:pPr>
            <a:r>
              <a:rPr b="0" i="0" lang="en-US" sz="1350" u="none" cap="none" strike="noStrike">
                <a:solidFill>
                  <a:srgbClr val="404040"/>
                </a:solidFill>
                <a:latin typeface="Trebuchet MS"/>
                <a:ea typeface="Trebuchet MS"/>
                <a:cs typeface="Trebuchet MS"/>
                <a:sym typeface="Trebuchet MS"/>
              </a:rPr>
              <a:t>Collisions with other soft bodies can be approached differently,depending on the type of the other object:</a:t>
            </a:r>
            <a:endParaRPr b="0" i="0" sz="1350" u="none" cap="none" strike="noStrike">
              <a:solidFill>
                <a:srgbClr val="000000"/>
              </a:solidFill>
              <a:latin typeface="Arial"/>
              <a:ea typeface="Arial"/>
              <a:cs typeface="Arial"/>
              <a:sym typeface="Arial"/>
            </a:endParaRPr>
          </a:p>
          <a:p>
            <a:pPr indent="-342000" lvl="0" marL="343080" marR="0" rtl="0" algn="l">
              <a:lnSpc>
                <a:spcPct val="100000"/>
              </a:lnSpc>
              <a:spcBef>
                <a:spcPts val="1001"/>
              </a:spcBef>
              <a:spcAft>
                <a:spcPts val="0"/>
              </a:spcAft>
              <a:buClr>
                <a:srgbClr val="0F6FC6"/>
              </a:buClr>
              <a:buSzPts val="1080"/>
              <a:buFont typeface="Noto Sans Symbols"/>
              <a:buChar char="⭶"/>
            </a:pPr>
            <a:r>
              <a:rPr b="0" i="0" lang="en-US" sz="1350" u="none" cap="none" strike="noStrike">
                <a:solidFill>
                  <a:srgbClr val="404040"/>
                </a:solidFill>
                <a:latin typeface="Trebuchet MS"/>
                <a:ea typeface="Trebuchet MS"/>
                <a:cs typeface="Trebuchet MS"/>
                <a:sym typeface="Trebuchet MS"/>
              </a:rPr>
              <a:t>A soft body with a convex hull could be dealt with in a similar way as the rigid variants.</a:t>
            </a:r>
            <a:endParaRPr b="0" i="0" sz="1350" u="none" cap="none" strike="noStrike">
              <a:solidFill>
                <a:srgbClr val="000000"/>
              </a:solidFill>
              <a:latin typeface="Arial"/>
              <a:ea typeface="Arial"/>
              <a:cs typeface="Arial"/>
              <a:sym typeface="Arial"/>
            </a:endParaRPr>
          </a:p>
          <a:p>
            <a:pPr indent="-342000" lvl="0" marL="343080" marR="0" rtl="0" algn="l">
              <a:lnSpc>
                <a:spcPct val="100000"/>
              </a:lnSpc>
              <a:spcBef>
                <a:spcPts val="1001"/>
              </a:spcBef>
              <a:spcAft>
                <a:spcPts val="0"/>
              </a:spcAft>
              <a:buClr>
                <a:srgbClr val="0F6FC6"/>
              </a:buClr>
              <a:buSzPts val="1080"/>
              <a:buFont typeface="Noto Sans Symbols"/>
              <a:buChar char="⭶"/>
            </a:pPr>
            <a:r>
              <a:rPr b="0" i="0" lang="en-US" sz="1350" u="none" cap="none" strike="noStrike">
                <a:solidFill>
                  <a:srgbClr val="404040"/>
                </a:solidFill>
                <a:latin typeface="Trebuchet MS"/>
                <a:ea typeface="Trebuchet MS"/>
                <a:cs typeface="Trebuchet MS"/>
                <a:sym typeface="Trebuchet MS"/>
              </a:rPr>
              <a:t>Otherwise, all pairwise combinations with particles and springs could be checked for collision</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pic>
        <p:nvPicPr>
          <p:cNvPr id="413" name="Google Shape;413;p76"/>
          <p:cNvPicPr preferRelativeResize="0"/>
          <p:nvPr/>
        </p:nvPicPr>
        <p:blipFill rotWithShape="1">
          <a:blip r:embed="rId3">
            <a:alphaModFix/>
          </a:blip>
          <a:srcRect b="0" l="0" r="0" t="0"/>
          <a:stretch/>
        </p:blipFill>
        <p:spPr>
          <a:xfrm>
            <a:off x="1098360" y="4397040"/>
            <a:ext cx="3028320" cy="1914480"/>
          </a:xfrm>
          <a:prstGeom prst="rect">
            <a:avLst/>
          </a:prstGeom>
          <a:noFill/>
          <a:ln>
            <a:noFill/>
          </a:ln>
        </p:spPr>
      </p:pic>
      <p:pic>
        <p:nvPicPr>
          <p:cNvPr id="414" name="Google Shape;414;p76"/>
          <p:cNvPicPr preferRelativeResize="0"/>
          <p:nvPr/>
        </p:nvPicPr>
        <p:blipFill rotWithShape="1">
          <a:blip r:embed="rId4">
            <a:alphaModFix/>
          </a:blip>
          <a:srcRect b="0" l="0" r="0" t="0"/>
          <a:stretch/>
        </p:blipFill>
        <p:spPr>
          <a:xfrm>
            <a:off x="5081400" y="4397040"/>
            <a:ext cx="4717800" cy="2157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7"/>
          <p:cNvSpPr/>
          <p:nvPr/>
        </p:nvSpPr>
        <p:spPr>
          <a:xfrm>
            <a:off x="677160" y="418320"/>
            <a:ext cx="8595720" cy="69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Collision Resolution</a:t>
            </a:r>
            <a:endParaRPr b="0" i="0" sz="3600" u="none" cap="none" strike="noStrike">
              <a:solidFill>
                <a:srgbClr val="000000"/>
              </a:solidFill>
              <a:latin typeface="Arial"/>
              <a:ea typeface="Arial"/>
              <a:cs typeface="Arial"/>
              <a:sym typeface="Arial"/>
            </a:endParaRPr>
          </a:p>
        </p:txBody>
      </p:sp>
      <p:sp>
        <p:nvSpPr>
          <p:cNvPr id="420" name="Google Shape;420;p77"/>
          <p:cNvSpPr/>
          <p:nvPr/>
        </p:nvSpPr>
        <p:spPr>
          <a:xfrm>
            <a:off x="677160" y="2160720"/>
            <a:ext cx="8595720" cy="3879720"/>
          </a:xfrm>
          <a:prstGeom prst="rect">
            <a:avLst/>
          </a:prstGeom>
          <a:noFill/>
          <a:ln>
            <a:noFill/>
          </a:ln>
        </p:spPr>
        <p:txBody>
          <a:bodyPr anchorCtr="0" anchor="t" bIns="45000" lIns="90000" spcFirstLastPara="1" rIns="90000" wrap="square" tIns="45000">
            <a:noAutofit/>
          </a:bodyPr>
          <a:lstStyle/>
          <a:p>
            <a:pPr indent="-342000" lvl="0" marL="343080" marR="0" rtl="0" algn="l">
              <a:lnSpc>
                <a:spcPct val="100000"/>
              </a:lnSpc>
              <a:spcBef>
                <a:spcPts val="0"/>
              </a:spcBef>
              <a:spcAft>
                <a:spcPts val="0"/>
              </a:spcAft>
              <a:buClr>
                <a:srgbClr val="0F6FC6"/>
              </a:buClr>
              <a:buSzPts val="1440"/>
              <a:buFont typeface="Noto Sans Symbols"/>
              <a:buChar char="►"/>
            </a:pPr>
            <a:r>
              <a:rPr b="0" i="0" lang="en-US" sz="1800" u="none" cap="none" strike="noStrike">
                <a:solidFill>
                  <a:srgbClr val="404040"/>
                </a:solidFill>
                <a:latin typeface="Times New Roman"/>
                <a:ea typeface="Times New Roman"/>
                <a:cs typeface="Times New Roman"/>
                <a:sym typeface="Times New Roman"/>
              </a:rPr>
              <a:t>Projection-based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	For a particle colliding with an obstacle,project its new position at the surface of the obstacle(move it in the direction of the vector V,pointing from the center of the obstacle to the one of the particle) and assign a new velocity(direction given by V,variable magnitude depending on the „bounciness” of the obstacle)</a:t>
            </a:r>
            <a:endParaRPr b="0" i="0" sz="1800" u="none" cap="none" strike="noStrike">
              <a:solidFill>
                <a:srgbClr val="000000"/>
              </a:solidFill>
              <a:latin typeface="Arial"/>
              <a:ea typeface="Arial"/>
              <a:cs typeface="Arial"/>
              <a:sym typeface="Arial"/>
            </a:endParaRPr>
          </a:p>
          <a:p>
            <a:pPr indent="-342000" lvl="0" marL="343080" marR="0" rtl="0" algn="l">
              <a:lnSpc>
                <a:spcPct val="100000"/>
              </a:lnSpc>
              <a:spcBef>
                <a:spcPts val="1001"/>
              </a:spcBef>
              <a:spcAft>
                <a:spcPts val="0"/>
              </a:spcAft>
              <a:buClr>
                <a:srgbClr val="0F6FC6"/>
              </a:buClr>
              <a:buSzPts val="1440"/>
              <a:buFont typeface="Noto Sans Symbols"/>
              <a:buChar char="►"/>
            </a:pPr>
            <a:r>
              <a:rPr b="0" i="0" lang="en-US" sz="1800" u="none" cap="none" strike="noStrike">
                <a:solidFill>
                  <a:srgbClr val="404040"/>
                </a:solidFill>
                <a:latin typeface="Times New Roman"/>
                <a:ea typeface="Times New Roman"/>
                <a:cs typeface="Times New Roman"/>
                <a:sym typeface="Times New Roman"/>
              </a:rPr>
              <a:t>Penalty-based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	The boundary of an obstacle could be assumed to be filled with several elastic strings which would thrust outwards any particle which collides(it compresses some string and the elastic will accelerate it outwards)</a:t>
            </a:r>
            <a:endParaRPr b="0" i="0" sz="1800" u="none" cap="none" strike="noStrike">
              <a:solidFill>
                <a:srgbClr val="000000"/>
              </a:solidFill>
              <a:latin typeface="Arial"/>
              <a:ea typeface="Arial"/>
              <a:cs typeface="Arial"/>
              <a:sym typeface="Arial"/>
            </a:endParaRPr>
          </a:p>
        </p:txBody>
      </p:sp>
      <p:sp>
        <p:nvSpPr>
          <p:cNvPr id="421" name="Google Shape;421;p77"/>
          <p:cNvSpPr/>
          <p:nvPr/>
        </p:nvSpPr>
        <p:spPr>
          <a:xfrm>
            <a:off x="5956200" y="1009800"/>
            <a:ext cx="3317040" cy="1428120"/>
          </a:xfrm>
          <a:prstGeom prst="rect">
            <a:avLst/>
          </a:prstGeom>
          <a:solidFill>
            <a:schemeClr val="accent1"/>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7"/>
          <p:cNvSpPr/>
          <p:nvPr/>
        </p:nvSpPr>
        <p:spPr>
          <a:xfrm>
            <a:off x="6737040" y="1207080"/>
            <a:ext cx="286200" cy="303840"/>
          </a:xfrm>
          <a:prstGeom prst="ellipse">
            <a:avLst/>
          </a:prstGeom>
          <a:solidFill>
            <a:srgbClr val="FF0000"/>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7"/>
          <p:cNvSpPr/>
          <p:nvPr/>
        </p:nvSpPr>
        <p:spPr>
          <a:xfrm rot="10800000">
            <a:off x="6848640" y="1357920"/>
            <a:ext cx="764640" cy="403560"/>
          </a:xfrm>
          <a:custGeom>
            <a:rect b="b" l="l" r="r" t="t"/>
            <a:pathLst>
              <a:path extrusionOk="0" h="21600" w="21600">
                <a:moveTo>
                  <a:pt x="0" y="0"/>
                </a:moveTo>
                <a:lnTo>
                  <a:pt x="21600" y="21600"/>
                </a:lnTo>
              </a:path>
            </a:pathLst>
          </a:custGeom>
          <a:noFill/>
          <a:ln cap="rnd" cmpd="sng" w="57225">
            <a:solidFill>
              <a:srgbClr val="00B050"/>
            </a:solidFill>
            <a:prstDash val="solid"/>
            <a:round/>
            <a:headEnd len="sm" w="sm" type="none"/>
            <a:tailEnd len="med" w="med" type="triangle"/>
          </a:ln>
        </p:spPr>
      </p:sp>
      <p:sp>
        <p:nvSpPr>
          <p:cNvPr id="424" name="Google Shape;424;p77"/>
          <p:cNvSpPr/>
          <p:nvPr/>
        </p:nvSpPr>
        <p:spPr>
          <a:xfrm rot="10800000">
            <a:off x="6114240" y="961200"/>
            <a:ext cx="764640" cy="403560"/>
          </a:xfrm>
          <a:custGeom>
            <a:rect b="b" l="l" r="r" t="t"/>
            <a:pathLst>
              <a:path extrusionOk="0" h="21600" w="21600">
                <a:moveTo>
                  <a:pt x="0" y="0"/>
                </a:moveTo>
                <a:lnTo>
                  <a:pt x="21600" y="21600"/>
                </a:lnTo>
              </a:path>
            </a:pathLst>
          </a:custGeom>
          <a:noFill/>
          <a:ln cap="rnd" cmpd="sng" w="57225">
            <a:solidFill>
              <a:srgbClr val="FFFF00"/>
            </a:solidFill>
            <a:prstDash val="solid"/>
            <a:round/>
            <a:headEnd len="sm" w="sm" type="none"/>
            <a:tailEnd len="med" w="med" type="triangle"/>
          </a:ln>
        </p:spPr>
      </p:sp>
      <p:sp>
        <p:nvSpPr>
          <p:cNvPr id="425" name="Google Shape;425;p77"/>
          <p:cNvSpPr/>
          <p:nvPr/>
        </p:nvSpPr>
        <p:spPr>
          <a:xfrm>
            <a:off x="5891760" y="789480"/>
            <a:ext cx="286200" cy="303840"/>
          </a:xfrm>
          <a:prstGeom prst="ellipse">
            <a:avLst/>
          </a:prstGeom>
          <a:solidFill>
            <a:srgbClr val="FF0000"/>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7"/>
          <p:cNvSpPr/>
          <p:nvPr/>
        </p:nvSpPr>
        <p:spPr>
          <a:xfrm>
            <a:off x="5716440" y="5093640"/>
            <a:ext cx="3317040" cy="1428120"/>
          </a:xfrm>
          <a:prstGeom prst="rect">
            <a:avLst/>
          </a:prstGeom>
          <a:solidFill>
            <a:schemeClr val="accent1"/>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4,022 Elastic Spring Stock Photos and Images - 123RF" id="427" name="Google Shape;427;p77"/>
          <p:cNvPicPr preferRelativeResize="0"/>
          <p:nvPr/>
        </p:nvPicPr>
        <p:blipFill rotWithShape="1">
          <a:blip r:embed="rId3">
            <a:alphaModFix/>
          </a:blip>
          <a:srcRect b="0" l="0" r="0" t="0"/>
          <a:stretch/>
        </p:blipFill>
        <p:spPr>
          <a:xfrm rot="-3386400">
            <a:off x="6289560" y="4709520"/>
            <a:ext cx="775080" cy="1476000"/>
          </a:xfrm>
          <a:prstGeom prst="rect">
            <a:avLst/>
          </a:prstGeom>
          <a:noFill/>
          <a:ln>
            <a:noFill/>
          </a:ln>
        </p:spPr>
      </p:pic>
      <p:pic>
        <p:nvPicPr>
          <p:cNvPr descr="4,022 Elastic Spring Stock Photos and Images - 123RF" id="428" name="Google Shape;428;p77"/>
          <p:cNvPicPr preferRelativeResize="0"/>
          <p:nvPr/>
        </p:nvPicPr>
        <p:blipFill rotWithShape="1">
          <a:blip r:embed="rId4">
            <a:alphaModFix/>
          </a:blip>
          <a:srcRect b="0" l="0" r="0" t="0"/>
          <a:stretch/>
        </p:blipFill>
        <p:spPr>
          <a:xfrm>
            <a:off x="6977520" y="5834520"/>
            <a:ext cx="775080" cy="775080"/>
          </a:xfrm>
          <a:prstGeom prst="rect">
            <a:avLst/>
          </a:prstGeom>
          <a:noFill/>
          <a:ln>
            <a:noFill/>
          </a:ln>
        </p:spPr>
      </p:pic>
      <p:pic>
        <p:nvPicPr>
          <p:cNvPr descr="4,022 Elastic Spring Stock Photos and Images - 123RF" id="429" name="Google Shape;429;p77"/>
          <p:cNvPicPr preferRelativeResize="0"/>
          <p:nvPr/>
        </p:nvPicPr>
        <p:blipFill rotWithShape="1">
          <a:blip r:embed="rId5">
            <a:alphaModFix/>
          </a:blip>
          <a:srcRect b="0" l="0" r="0" t="0"/>
          <a:stretch/>
        </p:blipFill>
        <p:spPr>
          <a:xfrm>
            <a:off x="6959880" y="5006520"/>
            <a:ext cx="775080" cy="775080"/>
          </a:xfrm>
          <a:prstGeom prst="rect">
            <a:avLst/>
          </a:prstGeom>
          <a:noFill/>
          <a:ln>
            <a:noFill/>
          </a:ln>
        </p:spPr>
      </p:pic>
      <p:pic>
        <p:nvPicPr>
          <p:cNvPr descr="4,022 Elastic Spring Stock Photos and Images - 123RF" id="430" name="Google Shape;430;p77"/>
          <p:cNvPicPr preferRelativeResize="0"/>
          <p:nvPr/>
        </p:nvPicPr>
        <p:blipFill rotWithShape="1">
          <a:blip r:embed="rId6">
            <a:alphaModFix/>
          </a:blip>
          <a:srcRect b="0" l="0" r="0" t="0"/>
          <a:stretch/>
        </p:blipFill>
        <p:spPr>
          <a:xfrm flipH="1" rot="3386400">
            <a:off x="7774920" y="4709520"/>
            <a:ext cx="775080" cy="147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8"/>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Collision Resolution</a:t>
            </a:r>
            <a:endParaRPr b="0" i="0" sz="3600" u="none" cap="none" strike="noStrike">
              <a:solidFill>
                <a:srgbClr val="000000"/>
              </a:solidFill>
              <a:latin typeface="Arial"/>
              <a:ea typeface="Arial"/>
              <a:cs typeface="Arial"/>
              <a:sym typeface="Arial"/>
            </a:endParaRPr>
          </a:p>
        </p:txBody>
      </p:sp>
      <p:sp>
        <p:nvSpPr>
          <p:cNvPr id="436" name="Google Shape;436;p78"/>
          <p:cNvSpPr/>
          <p:nvPr/>
        </p:nvSpPr>
        <p:spPr>
          <a:xfrm>
            <a:off x="677160" y="2160720"/>
            <a:ext cx="8595720" cy="4334760"/>
          </a:xfrm>
          <a:prstGeom prst="rect">
            <a:avLst/>
          </a:prstGeom>
          <a:noFill/>
          <a:ln>
            <a:noFill/>
          </a:ln>
        </p:spPr>
        <p:txBody>
          <a:bodyPr anchorCtr="0" anchor="t" bIns="45000" lIns="90000" spcFirstLastPara="1" rIns="90000" wrap="square" tIns="45000">
            <a:noAutofit/>
          </a:bodyPr>
          <a:lstStyle/>
          <a:p>
            <a:pPr indent="-342000" lvl="0" marL="343080" marR="0" rtl="0" algn="l">
              <a:lnSpc>
                <a:spcPct val="100000"/>
              </a:lnSpc>
              <a:spcBef>
                <a:spcPts val="0"/>
              </a:spcBef>
              <a:spcAft>
                <a:spcPts val="0"/>
              </a:spcAft>
              <a:buClr>
                <a:srgbClr val="0F6FC6"/>
              </a:buClr>
              <a:buSzPts val="1440"/>
              <a:buFont typeface="Noto Sans Symbols"/>
              <a:buChar char="►"/>
            </a:pPr>
            <a:r>
              <a:rPr b="0" i="0" lang="en-US" sz="1800" u="none" cap="none" strike="noStrike">
                <a:solidFill>
                  <a:srgbClr val="404040"/>
                </a:solidFill>
                <a:latin typeface="Times New Roman"/>
                <a:ea typeface="Times New Roman"/>
                <a:cs typeface="Times New Roman"/>
                <a:sym typeface="Times New Roman"/>
              </a:rPr>
              <a:t>Momentum-based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	A force given by the change in momentum is applied to the colliding particle in order to resolve the intersection.In this approach,the obstacle should have a bounding strip where the change in momentum is checked and applied as a force.This should avoid the situation in which the particle has a high speed and ,because of a timestep not small enough,it avoids the surface of the obstacle. </a:t>
            </a:r>
            <a:endParaRPr b="0" i="0" sz="1800" u="none" cap="none" strike="noStrike">
              <a:solidFill>
                <a:srgbClr val="000000"/>
              </a:solidFill>
              <a:latin typeface="Arial"/>
              <a:ea typeface="Arial"/>
              <a:cs typeface="Arial"/>
              <a:sym typeface="Arial"/>
            </a:endParaRPr>
          </a:p>
        </p:txBody>
      </p:sp>
      <p:sp>
        <p:nvSpPr>
          <p:cNvPr id="437" name="Google Shape;437;p78"/>
          <p:cNvSpPr/>
          <p:nvPr/>
        </p:nvSpPr>
        <p:spPr>
          <a:xfrm>
            <a:off x="5625720" y="4467240"/>
            <a:ext cx="3317040" cy="1428120"/>
          </a:xfrm>
          <a:prstGeom prst="rect">
            <a:avLst/>
          </a:prstGeom>
          <a:solidFill>
            <a:schemeClr val="accent1"/>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8"/>
          <p:cNvSpPr/>
          <p:nvPr/>
        </p:nvSpPr>
        <p:spPr>
          <a:xfrm>
            <a:off x="5825880" y="4606920"/>
            <a:ext cx="2933640" cy="1148400"/>
          </a:xfrm>
          <a:prstGeom prst="rect">
            <a:avLst/>
          </a:prstGeom>
          <a:solidFill>
            <a:schemeClr val="accent6"/>
          </a:solidFill>
          <a:ln cap="rnd" cmpd="sng" w="9525">
            <a:solidFill>
              <a:srgbClr val="788D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8"/>
          <p:cNvSpPr/>
          <p:nvPr/>
        </p:nvSpPr>
        <p:spPr>
          <a:xfrm>
            <a:off x="5438520" y="5286240"/>
            <a:ext cx="286200" cy="303840"/>
          </a:xfrm>
          <a:prstGeom prst="ellipse">
            <a:avLst/>
          </a:prstGeom>
          <a:solidFill>
            <a:srgbClr val="FF0000"/>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8"/>
          <p:cNvSpPr/>
          <p:nvPr/>
        </p:nvSpPr>
        <p:spPr>
          <a:xfrm>
            <a:off x="4668840" y="4807440"/>
            <a:ext cx="286200" cy="303840"/>
          </a:xfrm>
          <a:prstGeom prst="ellipse">
            <a:avLst/>
          </a:prstGeom>
          <a:solidFill>
            <a:srgbClr val="FF0000"/>
          </a:solidFill>
          <a:ln cap="rnd" cmpd="sng" w="9525">
            <a:solidFill>
              <a:srgbClr val="0A51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8"/>
          <p:cNvSpPr/>
          <p:nvPr/>
        </p:nvSpPr>
        <p:spPr>
          <a:xfrm rot="10800000">
            <a:off x="3473280" y="4527720"/>
            <a:ext cx="1009080" cy="277920"/>
          </a:xfrm>
          <a:custGeom>
            <a:rect b="b" l="l" r="r" t="t"/>
            <a:pathLst>
              <a:path extrusionOk="0" h="21600" w="21600">
                <a:moveTo>
                  <a:pt x="0" y="0"/>
                </a:moveTo>
                <a:lnTo>
                  <a:pt x="21600" y="21600"/>
                </a:lnTo>
              </a:path>
            </a:pathLst>
          </a:custGeom>
          <a:noFill/>
          <a:ln cap="rnd" cmpd="sng" w="9525">
            <a:solidFill>
              <a:srgbClr val="0A6CC5"/>
            </a:solidFill>
            <a:prstDash val="solid"/>
            <a:round/>
            <a:headEnd len="sm" w="sm" type="none"/>
            <a:tailEnd len="med" w="med" type="triangle"/>
          </a:ln>
        </p:spPr>
      </p:sp>
      <p:sp>
        <p:nvSpPr>
          <p:cNvPr id="442" name="Google Shape;442;p78"/>
          <p:cNvSpPr/>
          <p:nvPr/>
        </p:nvSpPr>
        <p:spPr>
          <a:xfrm flipH="1" rot="10800000">
            <a:off x="4812480" y="5590080"/>
            <a:ext cx="482040" cy="331200"/>
          </a:xfrm>
          <a:custGeom>
            <a:rect b="b" l="l" r="r" t="t"/>
            <a:pathLst>
              <a:path extrusionOk="0" h="21600" w="21600">
                <a:moveTo>
                  <a:pt x="0" y="0"/>
                </a:moveTo>
                <a:lnTo>
                  <a:pt x="21600" y="21600"/>
                </a:lnTo>
              </a:path>
            </a:pathLst>
          </a:custGeom>
          <a:noFill/>
          <a:ln cap="rnd" cmpd="sng" w="9525">
            <a:solidFill>
              <a:srgbClr val="0A6CC5"/>
            </a:solidFill>
            <a:prstDash val="solid"/>
            <a:round/>
            <a:headEnd len="sm" w="sm" type="none"/>
            <a:tailEnd len="med" w="med" type="triangle"/>
          </a:ln>
        </p:spPr>
      </p:sp>
      <p:sp>
        <p:nvSpPr>
          <p:cNvPr id="443" name="Google Shape;443;p78"/>
          <p:cNvSpPr/>
          <p:nvPr/>
        </p:nvSpPr>
        <p:spPr>
          <a:xfrm>
            <a:off x="4484880" y="6043680"/>
            <a:ext cx="1239840" cy="3682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8"/>
          <p:cNvSpPr/>
          <p:nvPr/>
        </p:nvSpPr>
        <p:spPr>
          <a:xfrm>
            <a:off x="3474720" y="4807440"/>
            <a:ext cx="887040" cy="39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7"/>
          <p:cNvSpPr/>
          <p:nvPr/>
        </p:nvSpPr>
        <p:spPr>
          <a:xfrm>
            <a:off x="677160" y="609480"/>
            <a:ext cx="8595720" cy="96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Rigid Bodies vs Soft Bodies</a:t>
            </a:r>
            <a:endParaRPr b="0" i="0" sz="3600" u="none" cap="none" strike="noStrike">
              <a:solidFill>
                <a:srgbClr val="000000"/>
              </a:solidFill>
              <a:latin typeface="Arial"/>
              <a:ea typeface="Arial"/>
              <a:cs typeface="Arial"/>
              <a:sym typeface="Arial"/>
            </a:endParaRPr>
          </a:p>
        </p:txBody>
      </p:sp>
      <p:sp>
        <p:nvSpPr>
          <p:cNvPr id="337" name="Google Shape;337;p67"/>
          <p:cNvSpPr/>
          <p:nvPr/>
        </p:nvSpPr>
        <p:spPr>
          <a:xfrm>
            <a:off x="677160" y="2160720"/>
            <a:ext cx="7277400" cy="1221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In physics, a rigid body (also known as a rigid object) is a solid body in which deformation is zero or so small it can be neglected. The distance between any two given points on a rigid body remains constant in time regardless of external forces or moments exerted on it.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38" name="Google Shape;338;p67"/>
          <p:cNvPicPr preferRelativeResize="0"/>
          <p:nvPr/>
        </p:nvPicPr>
        <p:blipFill rotWithShape="1">
          <a:blip r:embed="rId3">
            <a:alphaModFix/>
          </a:blip>
          <a:srcRect b="0" l="0" r="0" t="0"/>
          <a:stretch/>
        </p:blipFill>
        <p:spPr>
          <a:xfrm>
            <a:off x="5852160" y="3108960"/>
            <a:ext cx="4435560" cy="2246760"/>
          </a:xfrm>
          <a:prstGeom prst="rect">
            <a:avLst/>
          </a:prstGeom>
          <a:noFill/>
          <a:ln>
            <a:noFill/>
          </a:ln>
        </p:spPr>
      </p:pic>
      <p:sp>
        <p:nvSpPr>
          <p:cNvPr id="339" name="Google Shape;339;p67"/>
          <p:cNvSpPr/>
          <p:nvPr/>
        </p:nvSpPr>
        <p:spPr>
          <a:xfrm>
            <a:off x="721440" y="3560400"/>
            <a:ext cx="5221440" cy="1518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In contrast, a soft body (or a deformable object) is a body in which deformation can happen and the relative distance of two points on the object is not fixed. While the  distances of points are not fixed, the body is expected to retain its shape to some degree (unlike a fluid).</a:t>
            </a:r>
            <a:endParaRPr b="0" i="0" sz="1800" u="none" cap="none" strike="noStrike">
              <a:solidFill>
                <a:srgbClr val="000000"/>
              </a:solidFill>
              <a:latin typeface="Arial"/>
              <a:ea typeface="Arial"/>
              <a:cs typeface="Arial"/>
              <a:sym typeface="Arial"/>
            </a:endParaRPr>
          </a:p>
        </p:txBody>
      </p:sp>
      <p:sp>
        <p:nvSpPr>
          <p:cNvPr id="340" name="Google Shape;340;p67"/>
          <p:cNvSpPr/>
          <p:nvPr/>
        </p:nvSpPr>
        <p:spPr>
          <a:xfrm>
            <a:off x="6858000" y="5432760"/>
            <a:ext cx="2376720" cy="505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A soft body bending around a rigid body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8"/>
          <p:cNvSpPr/>
          <p:nvPr/>
        </p:nvSpPr>
        <p:spPr>
          <a:xfrm>
            <a:off x="677160" y="609480"/>
            <a:ext cx="8595720" cy="96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Soft Body Simulation Approaches</a:t>
            </a:r>
            <a:endParaRPr b="0" i="0" sz="3600" u="none" cap="none" strike="noStrike">
              <a:solidFill>
                <a:srgbClr val="000000"/>
              </a:solidFill>
              <a:latin typeface="Arial"/>
              <a:ea typeface="Arial"/>
              <a:cs typeface="Arial"/>
              <a:sym typeface="Arial"/>
            </a:endParaRPr>
          </a:p>
        </p:txBody>
      </p:sp>
      <p:sp>
        <p:nvSpPr>
          <p:cNvPr id="346" name="Google Shape;346;p68"/>
          <p:cNvSpPr/>
          <p:nvPr/>
        </p:nvSpPr>
        <p:spPr>
          <a:xfrm>
            <a:off x="677160" y="2160720"/>
            <a:ext cx="8595720" cy="38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There are multiple ways to simulate a soft body:</a:t>
            </a:r>
            <a:endParaRPr b="0" i="0" sz="1800" u="none" cap="none" strike="noStrike">
              <a:solidFill>
                <a:srgbClr val="000000"/>
              </a:solidFill>
              <a:latin typeface="Arial"/>
              <a:ea typeface="Arial"/>
              <a:cs typeface="Arial"/>
              <a:sym typeface="Arial"/>
            </a:endParaRPr>
          </a:p>
          <a:p>
            <a:pPr indent="-215278" lvl="0" marL="216000" marR="0" rtl="0" algn="l">
              <a:lnSpc>
                <a:spcPct val="100000"/>
              </a:lnSpc>
              <a:spcBef>
                <a:spcPts val="1001"/>
              </a:spcBef>
              <a:spcAft>
                <a:spcPts val="0"/>
              </a:spcAft>
              <a:buClr>
                <a:srgbClr val="000000"/>
              </a:buClr>
              <a:buSzPts val="810"/>
              <a:buFont typeface="Noto Sans Symbols"/>
              <a:buChar char="●"/>
            </a:pPr>
            <a:r>
              <a:rPr b="0" i="0" lang="en-US" sz="1800" u="none" cap="none" strike="noStrike">
                <a:solidFill>
                  <a:srgbClr val="404040"/>
                </a:solidFill>
                <a:latin typeface="Times New Roman"/>
                <a:ea typeface="Times New Roman"/>
                <a:cs typeface="Times New Roman"/>
                <a:sym typeface="Times New Roman"/>
              </a:rPr>
              <a:t>Spring/mass models</a:t>
            </a:r>
            <a:endParaRPr b="0" i="0" sz="1800" u="none" cap="none" strike="noStrike">
              <a:solidFill>
                <a:srgbClr val="000000"/>
              </a:solidFill>
              <a:latin typeface="Arial"/>
              <a:ea typeface="Arial"/>
              <a:cs typeface="Arial"/>
              <a:sym typeface="Arial"/>
            </a:endParaRPr>
          </a:p>
          <a:p>
            <a:pPr indent="-215278" lvl="0" marL="216000" marR="0" rtl="0" algn="l">
              <a:lnSpc>
                <a:spcPct val="100000"/>
              </a:lnSpc>
              <a:spcBef>
                <a:spcPts val="1001"/>
              </a:spcBef>
              <a:spcAft>
                <a:spcPts val="0"/>
              </a:spcAft>
              <a:buClr>
                <a:srgbClr val="000000"/>
              </a:buClr>
              <a:buSzPts val="810"/>
              <a:buFont typeface="Noto Sans Symbols"/>
              <a:buChar char="●"/>
            </a:pPr>
            <a:r>
              <a:rPr b="0" i="0" lang="en-US" sz="1800" u="none" cap="none" strike="noStrike">
                <a:solidFill>
                  <a:srgbClr val="404040"/>
                </a:solidFill>
                <a:latin typeface="Times New Roman"/>
                <a:ea typeface="Times New Roman"/>
                <a:cs typeface="Times New Roman"/>
                <a:sym typeface="Times New Roman"/>
              </a:rPr>
              <a:t>Finite element simulation</a:t>
            </a:r>
            <a:endParaRPr b="0" i="0" sz="1800" u="none" cap="none" strike="noStrike">
              <a:solidFill>
                <a:srgbClr val="000000"/>
              </a:solidFill>
              <a:latin typeface="Arial"/>
              <a:ea typeface="Arial"/>
              <a:cs typeface="Arial"/>
              <a:sym typeface="Arial"/>
            </a:endParaRPr>
          </a:p>
          <a:p>
            <a:pPr indent="-215278" lvl="0" marL="216000" marR="0" rtl="0" algn="l">
              <a:lnSpc>
                <a:spcPct val="100000"/>
              </a:lnSpc>
              <a:spcBef>
                <a:spcPts val="1001"/>
              </a:spcBef>
              <a:spcAft>
                <a:spcPts val="0"/>
              </a:spcAft>
              <a:buClr>
                <a:srgbClr val="000000"/>
              </a:buClr>
              <a:buSzPts val="810"/>
              <a:buFont typeface="Noto Sans Symbols"/>
              <a:buChar char="●"/>
            </a:pPr>
            <a:r>
              <a:rPr b="0" i="0" lang="en-US" sz="1800" u="none" cap="none" strike="noStrike">
                <a:solidFill>
                  <a:srgbClr val="404040"/>
                </a:solidFill>
                <a:latin typeface="Times New Roman"/>
                <a:ea typeface="Times New Roman"/>
                <a:cs typeface="Times New Roman"/>
                <a:sym typeface="Times New Roman"/>
              </a:rPr>
              <a:t>Energy minimization</a:t>
            </a:r>
            <a:endParaRPr b="0" i="0" sz="1800" u="none" cap="none" strike="noStrike">
              <a:solidFill>
                <a:srgbClr val="000000"/>
              </a:solidFill>
              <a:latin typeface="Arial"/>
              <a:ea typeface="Arial"/>
              <a:cs typeface="Arial"/>
              <a:sym typeface="Arial"/>
            </a:endParaRPr>
          </a:p>
          <a:p>
            <a:pPr indent="-215278" lvl="0" marL="216000" marR="0" rtl="0" algn="l">
              <a:lnSpc>
                <a:spcPct val="100000"/>
              </a:lnSpc>
              <a:spcBef>
                <a:spcPts val="1001"/>
              </a:spcBef>
              <a:spcAft>
                <a:spcPts val="0"/>
              </a:spcAft>
              <a:buClr>
                <a:srgbClr val="000000"/>
              </a:buClr>
              <a:buSzPts val="810"/>
              <a:buFont typeface="Noto Sans Symbols"/>
              <a:buChar char="●"/>
            </a:pPr>
            <a:r>
              <a:rPr b="0" i="0" lang="en-US" sz="1800" u="none" cap="none" strike="noStrike">
                <a:solidFill>
                  <a:srgbClr val="404040"/>
                </a:solidFill>
                <a:latin typeface="Times New Roman"/>
                <a:ea typeface="Times New Roman"/>
                <a:cs typeface="Times New Roman"/>
                <a:sym typeface="Times New Roman"/>
              </a:rPr>
              <a:t>Shape matching</a:t>
            </a:r>
            <a:endParaRPr b="0" i="0" sz="1800" u="none" cap="none" strike="noStrike">
              <a:solidFill>
                <a:srgbClr val="000000"/>
              </a:solidFill>
              <a:latin typeface="Arial"/>
              <a:ea typeface="Arial"/>
              <a:cs typeface="Arial"/>
              <a:sym typeface="Arial"/>
            </a:endParaRPr>
          </a:p>
          <a:p>
            <a:pPr indent="-215278" lvl="0" marL="216000" marR="0" rtl="0" algn="l">
              <a:lnSpc>
                <a:spcPct val="100000"/>
              </a:lnSpc>
              <a:spcBef>
                <a:spcPts val="1001"/>
              </a:spcBef>
              <a:spcAft>
                <a:spcPts val="0"/>
              </a:spcAft>
              <a:buClr>
                <a:srgbClr val="000000"/>
              </a:buClr>
              <a:buSzPts val="810"/>
              <a:buFont typeface="Noto Sans Symbols"/>
              <a:buChar char="●"/>
            </a:pPr>
            <a:r>
              <a:rPr b="0" i="0" lang="en-US" sz="1800" u="none" cap="none" strike="noStrike">
                <a:solidFill>
                  <a:srgbClr val="404040"/>
                </a:solidFill>
                <a:latin typeface="Times New Roman"/>
                <a:ea typeface="Times New Roman"/>
                <a:cs typeface="Times New Roman"/>
                <a:sym typeface="Times New Roman"/>
              </a:rPr>
              <a:t>Rigid body based deformation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The last method is used in Havok Destruction (which can be found in the Unity engine) for deformable objects and the second method is used in Digital Molecular Matter (which has plugins for Autodesk Maya and Autodesk 3ds Max).</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Let’s discuss the spring/mass model.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9"/>
          <p:cNvSpPr/>
          <p:nvPr/>
        </p:nvSpPr>
        <p:spPr>
          <a:xfrm>
            <a:off x="677160" y="609480"/>
            <a:ext cx="8595720" cy="96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Spring/Mass models</a:t>
            </a:r>
            <a:br>
              <a:rPr b="0" i="0" lang="en-US" sz="1800" u="none" cap="none" strike="noStrike">
                <a:solidFill>
                  <a:srgbClr val="000000"/>
                </a:solidFill>
                <a:latin typeface="Arial"/>
                <a:ea typeface="Arial"/>
                <a:cs typeface="Arial"/>
                <a:sym typeface="Arial"/>
              </a:rPr>
            </a:br>
            <a:endParaRPr b="0" i="0" sz="3600" u="none" cap="none" strike="noStrike">
              <a:solidFill>
                <a:srgbClr val="000000"/>
              </a:solidFill>
              <a:latin typeface="Arial"/>
              <a:ea typeface="Arial"/>
              <a:cs typeface="Arial"/>
              <a:sym typeface="Arial"/>
            </a:endParaRPr>
          </a:p>
        </p:txBody>
      </p:sp>
      <p:sp>
        <p:nvSpPr>
          <p:cNvPr id="352" name="Google Shape;352;p69"/>
          <p:cNvSpPr/>
          <p:nvPr/>
        </p:nvSpPr>
        <p:spPr>
          <a:xfrm>
            <a:off x="677160" y="2160720"/>
            <a:ext cx="8595720" cy="764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In this approach, the body is modeled as a set of point masses (nodes) connected by ideal weightless elastic springs obeying some variant of Hooke's law.</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53" name="Google Shape;353;p69"/>
          <p:cNvPicPr preferRelativeResize="0"/>
          <p:nvPr/>
        </p:nvPicPr>
        <p:blipFill rotWithShape="1">
          <a:blip r:embed="rId3">
            <a:alphaModFix/>
          </a:blip>
          <a:srcRect b="0" l="0" r="0" t="0"/>
          <a:stretch/>
        </p:blipFill>
        <p:spPr>
          <a:xfrm>
            <a:off x="6816240" y="2743200"/>
            <a:ext cx="2418480" cy="2407680"/>
          </a:xfrm>
          <a:prstGeom prst="rect">
            <a:avLst/>
          </a:prstGeom>
          <a:noFill/>
          <a:ln>
            <a:noFill/>
          </a:ln>
        </p:spPr>
      </p:pic>
      <p:sp>
        <p:nvSpPr>
          <p:cNvPr id="354" name="Google Shape;354;p69"/>
          <p:cNvSpPr/>
          <p:nvPr/>
        </p:nvSpPr>
        <p:spPr>
          <a:xfrm>
            <a:off x="686520" y="2899080"/>
            <a:ext cx="5987880" cy="340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Applying Newton's second law to the point masses including the forces applied by the springs and any external forces (due to contact, gravity, air resistance, wind, and so on) gives a system of differential equations for the motion of the nodes, which is solved by standard numerical schemes for solving ODEs.</a:t>
            </a:r>
            <a:endParaRPr b="0" i="0" sz="1800" u="none" cap="none" strike="noStrike">
              <a:solidFill>
                <a:srgbClr val="000000"/>
              </a:solidFill>
              <a:latin typeface="Arial"/>
              <a:ea typeface="Arial"/>
              <a:cs typeface="Arial"/>
              <a:sym typeface="Arial"/>
            </a:endParaRPr>
          </a:p>
        </p:txBody>
      </p:sp>
      <p:sp>
        <p:nvSpPr>
          <p:cNvPr id="355" name="Google Shape;355;p69"/>
          <p:cNvSpPr/>
          <p:nvPr/>
        </p:nvSpPr>
        <p:spPr>
          <a:xfrm>
            <a:off x="6816240" y="5051160"/>
            <a:ext cx="2491920" cy="595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A soft body circle using a spring/mass model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0"/>
          <p:cNvSpPr/>
          <p:nvPr/>
        </p:nvSpPr>
        <p:spPr>
          <a:xfrm>
            <a:off x="677160" y="609480"/>
            <a:ext cx="8595720" cy="96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Cloth simulation</a:t>
            </a:r>
            <a:endParaRPr b="0" i="0" sz="3600" u="none" cap="none" strike="noStrike">
              <a:solidFill>
                <a:srgbClr val="000000"/>
              </a:solidFill>
              <a:latin typeface="Arial"/>
              <a:ea typeface="Arial"/>
              <a:cs typeface="Arial"/>
              <a:sym typeface="Arial"/>
            </a:endParaRPr>
          </a:p>
        </p:txBody>
      </p:sp>
      <p:sp>
        <p:nvSpPr>
          <p:cNvPr id="361" name="Google Shape;361;p70"/>
          <p:cNvSpPr/>
          <p:nvPr/>
        </p:nvSpPr>
        <p:spPr>
          <a:xfrm>
            <a:off x="677160" y="2160720"/>
            <a:ext cx="5448600" cy="158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Cloth simulators are generally based on mass-spring models. By creating a grid of 2D points connected with springs, you can create fairly realistic simulation of cloth behavior.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70"/>
          <p:cNvSpPr/>
          <p:nvPr/>
        </p:nvSpPr>
        <p:spPr>
          <a:xfrm>
            <a:off x="678960" y="4411080"/>
            <a:ext cx="3892320" cy="59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This approach can be used with a single line of points to create a rope.</a:t>
            </a:r>
            <a:endParaRPr b="0" i="0" sz="1800" u="none" cap="none" strike="noStrike">
              <a:solidFill>
                <a:srgbClr val="000000"/>
              </a:solidFill>
              <a:latin typeface="Arial"/>
              <a:ea typeface="Arial"/>
              <a:cs typeface="Arial"/>
              <a:sym typeface="Arial"/>
            </a:endParaRPr>
          </a:p>
        </p:txBody>
      </p:sp>
      <p:pic>
        <p:nvPicPr>
          <p:cNvPr id="363" name="Google Shape;363;p70" title="WhatsApp Video 2022-01-11 at 10.02.44.mp4">
            <a:hlinkClick r:id="rId3"/>
          </p:cNvPr>
          <p:cNvPicPr preferRelativeResize="0"/>
          <p:nvPr/>
        </p:nvPicPr>
        <p:blipFill>
          <a:blip r:embed="rId4">
            <a:alphaModFix/>
          </a:blip>
          <a:stretch>
            <a:fillRect/>
          </a:stretch>
        </p:blipFill>
        <p:spPr>
          <a:xfrm>
            <a:off x="6491200" y="162300"/>
            <a:ext cx="2825700" cy="3775950"/>
          </a:xfrm>
          <a:prstGeom prst="rect">
            <a:avLst/>
          </a:prstGeom>
          <a:noFill/>
          <a:ln>
            <a:noFill/>
          </a:ln>
        </p:spPr>
      </p:pic>
      <p:pic>
        <p:nvPicPr>
          <p:cNvPr id="364" name="Google Shape;364;p70" title="WhatsApp Video 2022-01-11 at 10.02.49.mp4">
            <a:hlinkClick r:id="rId5"/>
          </p:cNvPr>
          <p:cNvPicPr preferRelativeResize="0"/>
          <p:nvPr/>
        </p:nvPicPr>
        <p:blipFill>
          <a:blip r:embed="rId6">
            <a:alphaModFix/>
          </a:blip>
          <a:stretch>
            <a:fillRect/>
          </a:stretch>
        </p:blipFill>
        <p:spPr>
          <a:xfrm>
            <a:off x="4723680" y="4090650"/>
            <a:ext cx="3636885" cy="26149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1"/>
          <p:cNvSpPr txBox="1"/>
          <p:nvPr/>
        </p:nvSpPr>
        <p:spPr>
          <a:xfrm>
            <a:off x="514675" y="797725"/>
            <a:ext cx="10036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Arial"/>
                <a:ea typeface="Arial"/>
                <a:cs typeface="Arial"/>
                <a:sym typeface="Arial"/>
              </a:rPr>
              <a:t>Equations of motion</a:t>
            </a:r>
            <a:endParaRPr b="0" i="0" sz="1400" u="none" cap="none" strike="noStrike">
              <a:solidFill>
                <a:srgbClr val="000000"/>
              </a:solidFill>
              <a:latin typeface="Arial"/>
              <a:ea typeface="Arial"/>
              <a:cs typeface="Arial"/>
              <a:sym typeface="Arial"/>
            </a:endParaRPr>
          </a:p>
        </p:txBody>
      </p:sp>
      <p:pic>
        <p:nvPicPr>
          <p:cNvPr id="370" name="Google Shape;370;p71"/>
          <p:cNvPicPr preferRelativeResize="0"/>
          <p:nvPr/>
        </p:nvPicPr>
        <p:blipFill rotWithShape="1">
          <a:blip r:embed="rId3">
            <a:alphaModFix/>
          </a:blip>
          <a:srcRect b="0" l="0" r="0" t="0"/>
          <a:stretch/>
        </p:blipFill>
        <p:spPr>
          <a:xfrm>
            <a:off x="321675" y="1536625"/>
            <a:ext cx="9534299" cy="501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2"/>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Equations of motion</a:t>
            </a:r>
            <a:endParaRPr b="0" i="0" sz="3600" u="none" cap="none" strike="noStrike">
              <a:solidFill>
                <a:srgbClr val="000000"/>
              </a:solidFill>
              <a:latin typeface="Arial"/>
              <a:ea typeface="Arial"/>
              <a:cs typeface="Arial"/>
              <a:sym typeface="Arial"/>
            </a:endParaRPr>
          </a:p>
        </p:txBody>
      </p:sp>
      <p:sp>
        <p:nvSpPr>
          <p:cNvPr id="376" name="Google Shape;376;p72"/>
          <p:cNvSpPr/>
          <p:nvPr/>
        </p:nvSpPr>
        <p:spPr>
          <a:xfrm>
            <a:off x="677160" y="2160720"/>
            <a:ext cx="8595720" cy="38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If we know the acceleration to be constant(ie. a(t) = a0,where a0 is a constant),our previous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integration steps would yield:</a:t>
            </a:r>
            <a:endParaRPr b="0" i="0" sz="1800" u="none" cap="none" strike="noStrike">
              <a:solidFill>
                <a:srgbClr val="404040"/>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s(t)=s0+v0∗t+a0 ∗t^2/2</a:t>
            </a:r>
            <a:endParaRPr b="0" i="0" sz="1800" u="none" cap="none" strike="noStrike">
              <a:solidFill>
                <a:srgbClr val="404040"/>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 where s0 is an initial offset and v0 is the initial speed.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However,in our situation,we cannot assert that ,at every timestep,the acceleration will be constant and,because of this,we won’t be able to obtain an analytic solution(ie position s = f(t),for some function 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1800"/>
              <a:buFont typeface="Arial"/>
              <a:buNone/>
            </a:pPr>
            <a:r>
              <a:rPr b="0" i="0" lang="en-US" sz="1800" u="none" cap="none" strike="noStrike">
                <a:solidFill>
                  <a:srgbClr val="404040"/>
                </a:solidFill>
                <a:latin typeface="Times New Roman"/>
                <a:ea typeface="Times New Roman"/>
                <a:cs typeface="Times New Roman"/>
                <a:sym typeface="Times New Roman"/>
              </a:rPr>
              <a:t>So,the equations need to be solved numerically,by using numerical solvers/integrators.Unlike the analytical solution,the result produced by these solvers will involve a certain error.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3"/>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Euler Method</a:t>
            </a:r>
            <a:endParaRPr b="0" i="0" sz="3600" u="none" cap="none" strike="noStrike">
              <a:solidFill>
                <a:srgbClr val="000000"/>
              </a:solidFill>
              <a:latin typeface="Arial"/>
              <a:ea typeface="Arial"/>
              <a:cs typeface="Arial"/>
              <a:sym typeface="Arial"/>
            </a:endParaRPr>
          </a:p>
        </p:txBody>
      </p:sp>
      <p:pic>
        <p:nvPicPr>
          <p:cNvPr id="382" name="Google Shape;382;p73"/>
          <p:cNvPicPr preferRelativeResize="0"/>
          <p:nvPr/>
        </p:nvPicPr>
        <p:blipFill rotWithShape="1">
          <a:blip r:embed="rId3">
            <a:alphaModFix/>
          </a:blip>
          <a:srcRect b="0" l="0" r="1265" t="0"/>
          <a:stretch/>
        </p:blipFill>
        <p:spPr>
          <a:xfrm>
            <a:off x="4167360" y="1068840"/>
            <a:ext cx="5105520" cy="2558160"/>
          </a:xfrm>
          <a:prstGeom prst="rect">
            <a:avLst/>
          </a:prstGeom>
          <a:noFill/>
          <a:ln>
            <a:noFill/>
          </a:ln>
        </p:spPr>
      </p:pic>
      <p:pic>
        <p:nvPicPr>
          <p:cNvPr id="383" name="Google Shape;383;p73"/>
          <p:cNvPicPr preferRelativeResize="0"/>
          <p:nvPr/>
        </p:nvPicPr>
        <p:blipFill rotWithShape="1">
          <a:blip r:embed="rId4">
            <a:alphaModFix/>
          </a:blip>
          <a:srcRect b="0" l="0" r="0" t="0"/>
          <a:stretch/>
        </p:blipFill>
        <p:spPr>
          <a:xfrm>
            <a:off x="1201710" y="4089375"/>
            <a:ext cx="1219200" cy="352425"/>
          </a:xfrm>
          <a:prstGeom prst="rect">
            <a:avLst/>
          </a:prstGeom>
          <a:noFill/>
          <a:ln>
            <a:noFill/>
          </a:ln>
        </p:spPr>
      </p:pic>
      <p:pic>
        <p:nvPicPr>
          <p:cNvPr id="384" name="Google Shape;384;p73"/>
          <p:cNvPicPr preferRelativeResize="0"/>
          <p:nvPr/>
        </p:nvPicPr>
        <p:blipFill rotWithShape="1">
          <a:blip r:embed="rId5">
            <a:alphaModFix/>
          </a:blip>
          <a:srcRect b="0" l="0" r="0" t="0"/>
          <a:stretch/>
        </p:blipFill>
        <p:spPr>
          <a:xfrm>
            <a:off x="1196947" y="4593050"/>
            <a:ext cx="1228725" cy="542925"/>
          </a:xfrm>
          <a:prstGeom prst="rect">
            <a:avLst/>
          </a:prstGeom>
          <a:noFill/>
          <a:ln>
            <a:noFill/>
          </a:ln>
        </p:spPr>
      </p:pic>
      <p:pic>
        <p:nvPicPr>
          <p:cNvPr id="385" name="Google Shape;385;p73"/>
          <p:cNvPicPr preferRelativeResize="0"/>
          <p:nvPr/>
        </p:nvPicPr>
        <p:blipFill rotWithShape="1">
          <a:blip r:embed="rId6">
            <a:alphaModFix/>
          </a:blip>
          <a:srcRect b="0" l="0" r="0" t="0"/>
          <a:stretch/>
        </p:blipFill>
        <p:spPr>
          <a:xfrm>
            <a:off x="1201697" y="5287225"/>
            <a:ext cx="2628900" cy="54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4"/>
          <p:cNvSpPr/>
          <p:nvPr/>
        </p:nvSpPr>
        <p:spPr>
          <a:xfrm>
            <a:off x="677160" y="609480"/>
            <a:ext cx="8595720" cy="1319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F6FC6"/>
                </a:solidFill>
                <a:latin typeface="Times New Roman"/>
                <a:ea typeface="Times New Roman"/>
                <a:cs typeface="Times New Roman"/>
                <a:sym typeface="Times New Roman"/>
              </a:rPr>
              <a:t>Verlet Integration</a:t>
            </a:r>
            <a:endParaRPr b="0" i="0" sz="3600" u="none" cap="none" strike="noStrike">
              <a:solidFill>
                <a:srgbClr val="000000"/>
              </a:solidFill>
              <a:latin typeface="Arial"/>
              <a:ea typeface="Arial"/>
              <a:cs typeface="Arial"/>
              <a:sym typeface="Arial"/>
            </a:endParaRPr>
          </a:p>
        </p:txBody>
      </p:sp>
      <p:pic>
        <p:nvPicPr>
          <p:cNvPr id="391" name="Google Shape;391;p74"/>
          <p:cNvPicPr preferRelativeResize="0"/>
          <p:nvPr/>
        </p:nvPicPr>
        <p:blipFill rotWithShape="1">
          <a:blip r:embed="rId3">
            <a:alphaModFix/>
          </a:blip>
          <a:srcRect b="0" l="0" r="0" t="0"/>
          <a:stretch/>
        </p:blipFill>
        <p:spPr>
          <a:xfrm>
            <a:off x="590040" y="1676160"/>
            <a:ext cx="6447240" cy="770400"/>
          </a:xfrm>
          <a:prstGeom prst="rect">
            <a:avLst/>
          </a:prstGeom>
          <a:noFill/>
          <a:ln>
            <a:noFill/>
          </a:ln>
        </p:spPr>
      </p:pic>
      <p:pic>
        <p:nvPicPr>
          <p:cNvPr id="392" name="Google Shape;392;p74"/>
          <p:cNvPicPr preferRelativeResize="0"/>
          <p:nvPr/>
        </p:nvPicPr>
        <p:blipFill rotWithShape="1">
          <a:blip r:embed="rId4">
            <a:alphaModFix/>
          </a:blip>
          <a:srcRect b="0" l="0" r="0" t="0"/>
          <a:stretch/>
        </p:blipFill>
        <p:spPr>
          <a:xfrm>
            <a:off x="590040" y="2447640"/>
            <a:ext cx="6599880" cy="817920"/>
          </a:xfrm>
          <a:prstGeom prst="rect">
            <a:avLst/>
          </a:prstGeom>
          <a:noFill/>
          <a:ln>
            <a:noFill/>
          </a:ln>
        </p:spPr>
      </p:pic>
      <p:pic>
        <p:nvPicPr>
          <p:cNvPr id="393" name="Google Shape;393;p74"/>
          <p:cNvPicPr preferRelativeResize="0"/>
          <p:nvPr/>
        </p:nvPicPr>
        <p:blipFill rotWithShape="1">
          <a:blip r:embed="rId5">
            <a:alphaModFix/>
          </a:blip>
          <a:srcRect b="0" l="0" r="0" t="0"/>
          <a:stretch/>
        </p:blipFill>
        <p:spPr>
          <a:xfrm>
            <a:off x="194760" y="3099600"/>
            <a:ext cx="7390440" cy="827640"/>
          </a:xfrm>
          <a:prstGeom prst="rect">
            <a:avLst/>
          </a:prstGeom>
          <a:noFill/>
          <a:ln>
            <a:noFill/>
          </a:ln>
        </p:spPr>
      </p:pic>
      <p:pic>
        <p:nvPicPr>
          <p:cNvPr id="394" name="Google Shape;394;p74"/>
          <p:cNvPicPr preferRelativeResize="0"/>
          <p:nvPr/>
        </p:nvPicPr>
        <p:blipFill rotWithShape="1">
          <a:blip r:embed="rId6">
            <a:alphaModFix/>
          </a:blip>
          <a:srcRect b="0" l="0" r="0" t="0"/>
          <a:stretch/>
        </p:blipFill>
        <p:spPr>
          <a:xfrm>
            <a:off x="481320" y="3968640"/>
            <a:ext cx="5028120" cy="494280"/>
          </a:xfrm>
          <a:prstGeom prst="rect">
            <a:avLst/>
          </a:prstGeom>
          <a:noFill/>
          <a:ln>
            <a:noFill/>
          </a:ln>
        </p:spPr>
      </p:pic>
      <p:sp>
        <p:nvSpPr>
          <p:cNvPr id="395" name="Google Shape;395;p74"/>
          <p:cNvSpPr/>
          <p:nvPr/>
        </p:nvSpPr>
        <p:spPr>
          <a:xfrm>
            <a:off x="590040" y="5097240"/>
            <a:ext cx="9118800" cy="1461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next position of the particle can be computed from the current and previous positions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acceleration at the current timestep t (f’’(t) = a(t) = F(t)/m).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Unlike Euler Method,where our global error was O(𝛥t),Verlet Method has O(</a:t>
            </a:r>
            <a:r>
              <a:rPr b="0" i="0" lang="en-US" sz="1800" u="none" cap="none" strike="noStrike">
                <a:solidFill>
                  <a:schemeClr val="dk1"/>
                </a:solidFill>
                <a:latin typeface="Times New Roman"/>
                <a:ea typeface="Times New Roman"/>
                <a:cs typeface="Times New Roman"/>
                <a:sym typeface="Times New Roman"/>
              </a:rPr>
              <a:t>𝛥t^2)</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Higher order of the error means that this second approach yields better accuracy.Moreover,Verlet is more stable at steep changes in velocity.</a:t>
            </a:r>
            <a:endParaRPr b="0" i="0" sz="1800" u="none" cap="none" strike="noStrike">
              <a:solidFill>
                <a:srgbClr val="000000"/>
              </a:solidFill>
              <a:latin typeface="Arial"/>
              <a:ea typeface="Arial"/>
              <a:cs typeface="Arial"/>
              <a:sym typeface="Arial"/>
            </a:endParaRPr>
          </a:p>
        </p:txBody>
      </p:sp>
      <p:pic>
        <p:nvPicPr>
          <p:cNvPr id="396" name="Google Shape;396;p74"/>
          <p:cNvPicPr preferRelativeResize="0"/>
          <p:nvPr/>
        </p:nvPicPr>
        <p:blipFill rotWithShape="1">
          <a:blip r:embed="rId7">
            <a:alphaModFix/>
          </a:blip>
          <a:srcRect b="0" l="0" r="0" t="0"/>
          <a:stretch/>
        </p:blipFill>
        <p:spPr>
          <a:xfrm>
            <a:off x="481320" y="4504320"/>
            <a:ext cx="4066200" cy="675360"/>
          </a:xfrm>
          <a:prstGeom prst="rect">
            <a:avLst/>
          </a:prstGeom>
          <a:noFill/>
          <a:ln>
            <a:noFill/>
          </a:ln>
        </p:spPr>
      </p:pic>
      <p:pic>
        <p:nvPicPr>
          <p:cNvPr id="397" name="Google Shape;397;p74"/>
          <p:cNvPicPr preferRelativeResize="0"/>
          <p:nvPr/>
        </p:nvPicPr>
        <p:blipFill rotWithShape="1">
          <a:blip r:embed="rId8">
            <a:alphaModFix/>
          </a:blip>
          <a:srcRect b="0" l="0" r="0" t="0"/>
          <a:stretch/>
        </p:blipFill>
        <p:spPr>
          <a:xfrm>
            <a:off x="4548240" y="4386600"/>
            <a:ext cx="3799440" cy="8276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