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622FF2-FDF4-4B68-89A1-BBCF738B9A4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F00-D344-66B2-1B7F-E828FB3C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Airbnb: European City Comparison</a:t>
            </a:r>
            <a:br>
              <a:rPr lang="en-US" dirty="0"/>
            </a:br>
            <a:r>
              <a:rPr lang="en-US" sz="1600" dirty="0"/>
              <a:t>(Amsterdam, London and Paris)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6523-F505-4B65-EF09-E21881AE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 </a:t>
            </a:r>
            <a:r>
              <a:rPr lang="en-US" dirty="0" err="1"/>
              <a:t>Iciano</a:t>
            </a:r>
            <a:r>
              <a:rPr lang="en-US" dirty="0"/>
              <a:t>, Rina </a:t>
            </a:r>
            <a:r>
              <a:rPr lang="en-US" dirty="0" err="1"/>
              <a:t>Bitas</a:t>
            </a:r>
            <a:r>
              <a:rPr lang="en-US" dirty="0"/>
              <a:t> and Andrei Tabatchouk</a:t>
            </a:r>
          </a:p>
        </p:txBody>
      </p:sp>
    </p:spTree>
    <p:extLst>
      <p:ext uri="{BB962C8B-B14F-4D97-AF65-F5344CB8AC3E}">
        <p14:creationId xmlns:p14="http://schemas.microsoft.com/office/powerpoint/2010/main" val="381378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184D-2134-733E-3F73-BB629D4E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26" y="1998383"/>
            <a:ext cx="2901193" cy="1887523"/>
          </a:xfrm>
        </p:spPr>
        <p:txBody>
          <a:bodyPr>
            <a:normAutofit/>
          </a:bodyPr>
          <a:lstStyle/>
          <a:p>
            <a:r>
              <a:rPr lang="en-US" sz="6600" dirty="0"/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05DE2-C704-6BEF-5C8D-7CD0ACF71667}"/>
              </a:ext>
            </a:extLst>
          </p:cNvPr>
          <p:cNvSpPr txBox="1"/>
          <p:nvPr/>
        </p:nvSpPr>
        <p:spPr>
          <a:xfrm>
            <a:off x="6795082" y="1057014"/>
            <a:ext cx="21140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96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C2D-4DCA-923D-C83B-F0406DE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EC9-D5DC-B10A-372E-EBB6AC4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and Data Sourcing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Dayana input</a:t>
            </a:r>
          </a:p>
          <a:p>
            <a:pPr lvl="1"/>
            <a:r>
              <a:rPr lang="en-US" dirty="0"/>
              <a:t>Distance to City Center</a:t>
            </a:r>
          </a:p>
          <a:p>
            <a:pPr lvl="1"/>
            <a:r>
              <a:rPr lang="en-US" dirty="0"/>
              <a:t>Distance to Nearest Metro</a:t>
            </a:r>
          </a:p>
          <a:p>
            <a:pPr lvl="1"/>
            <a:r>
              <a:rPr lang="en-US" dirty="0"/>
              <a:t>Average Price per Room Type </a:t>
            </a:r>
          </a:p>
          <a:p>
            <a:pPr lvl="1"/>
            <a:r>
              <a:rPr lang="en-US" dirty="0"/>
              <a:t>Listings by Room Type</a:t>
            </a:r>
          </a:p>
          <a:p>
            <a:pPr lvl="1"/>
            <a:r>
              <a:rPr lang="en-US" dirty="0"/>
              <a:t>Cleanliness vs Guest Satisfaction Correlation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2" descr="Airbnb logo in transparent PNG and vectorized SVG formats">
            <a:extLst>
              <a:ext uri="{FF2B5EF4-FFF2-40B4-BE49-F238E27FC236}">
                <a16:creationId xmlns:a16="http://schemas.microsoft.com/office/drawing/2014/main" id="{EEDB60BC-6AE8-83C5-FAC1-51BCA69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81" y="509795"/>
            <a:ext cx="1394007" cy="15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7CE-8792-03F5-8EAF-36BB460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A4BA-3430-0A7B-2E62-79D49E5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and contrast cities based on location, accessibility and accommodations</a:t>
            </a:r>
          </a:p>
          <a:p>
            <a:pPr lvl="1"/>
            <a:r>
              <a:rPr lang="en-US" dirty="0"/>
              <a:t>Price comparison between Weekdays and Weekends for each city</a:t>
            </a:r>
          </a:p>
          <a:p>
            <a:pPr lvl="1"/>
            <a:r>
              <a:rPr lang="en-US" dirty="0"/>
              <a:t>Cost comparison between number of bedrooms and price</a:t>
            </a:r>
          </a:p>
          <a:p>
            <a:pPr lvl="1"/>
            <a:r>
              <a:rPr lang="en-US" dirty="0"/>
              <a:t>Does price and distance to city center correlate </a:t>
            </a:r>
          </a:p>
          <a:p>
            <a:pPr lvl="1"/>
            <a:r>
              <a:rPr lang="en-US" dirty="0"/>
              <a:t>Accessibility to metro in each City</a:t>
            </a:r>
          </a:p>
          <a:p>
            <a:pPr lvl="1"/>
            <a:r>
              <a:rPr lang="en-US" dirty="0"/>
              <a:t>Comparison of room type options between Amsterdam, London, and Paris</a:t>
            </a:r>
          </a:p>
          <a:p>
            <a:pPr lvl="1"/>
            <a:r>
              <a:rPr lang="en-US" dirty="0"/>
              <a:t>In General, does cleanliness and guest satisfaction have a correlation for Airbnb's</a:t>
            </a:r>
          </a:p>
          <a:p>
            <a:endParaRPr lang="en-US" dirty="0"/>
          </a:p>
          <a:p>
            <a:r>
              <a:rPr lang="en-US" dirty="0"/>
              <a:t>Data sourcing</a:t>
            </a:r>
          </a:p>
          <a:p>
            <a:pPr lvl="1"/>
            <a:r>
              <a:rPr lang="en-US" dirty="0"/>
              <a:t>Kaggle.com</a:t>
            </a:r>
          </a:p>
          <a:p>
            <a:pPr lvl="1"/>
            <a:r>
              <a:rPr lang="en-US" dirty="0"/>
              <a:t>6 different CSV files looking at weekend and weekday rates/availability </a:t>
            </a:r>
          </a:p>
          <a:p>
            <a:pPr lvl="1"/>
            <a:r>
              <a:rPr lang="en-US" dirty="0"/>
              <a:t>Leveraging price, bedroom count, distance to city center, nearest metro, cleanliness, guest satisfaction, and Airbnb type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0"/>
            <a:ext cx="3899483" cy="4300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Amsterdam average price per night is 573.11, far exceeding the average price to London (362.47) and Paris (392.53)</a:t>
            </a:r>
          </a:p>
          <a:p>
            <a:pPr lvl="1"/>
            <a:r>
              <a:rPr lang="en-US" dirty="0"/>
              <a:t>The average distance to city center is the lowest in AMS (2.83km)</a:t>
            </a:r>
          </a:p>
          <a:p>
            <a:pPr lvl="1"/>
            <a:r>
              <a:rPr lang="en-US" dirty="0"/>
              <a:t>The Amsterdam scatter plot shows a higher concentration on the left closer to the y-axis</a:t>
            </a:r>
          </a:p>
          <a:p>
            <a:r>
              <a:rPr lang="en-US" dirty="0"/>
              <a:t>Paris has a symmetrical distribution when it comes to distance to city center (2.99km average and median)</a:t>
            </a:r>
          </a:p>
          <a:p>
            <a:pPr lvl="1"/>
            <a:r>
              <a:rPr lang="en-US" dirty="0"/>
              <a:t>Distance to city center isn’t that much of a factor to price compared to Amsterdam and London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685E-7743-259D-FE40-591795E6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4" y="3781311"/>
            <a:ext cx="2550794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30960-9AD8-B296-A3F8-22D423A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4" y="833489"/>
            <a:ext cx="2583466" cy="25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55ADC-CBF3-8498-B6CD-B74E2334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57" y="2164519"/>
            <a:ext cx="2568816" cy="252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9B-292C-C77C-E528-A23DD58B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144"/>
            <a:ext cx="10058400" cy="1371600"/>
          </a:xfrm>
        </p:spPr>
        <p:txBody>
          <a:bodyPr/>
          <a:lstStyle/>
          <a:p>
            <a:r>
              <a:rPr lang="en-US" dirty="0"/>
              <a:t>Distance to Nearest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E22-F0D8-6A61-B760-05DBE985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2" y="1815351"/>
            <a:ext cx="3899483" cy="3931920"/>
          </a:xfrm>
        </p:spPr>
        <p:txBody>
          <a:bodyPr>
            <a:normAutofit/>
          </a:bodyPr>
          <a:lstStyle/>
          <a:p>
            <a:r>
              <a:rPr lang="en-US" dirty="0"/>
              <a:t>Paris has the most accessibility to metros with an average distance of 0.23 km</a:t>
            </a:r>
          </a:p>
          <a:p>
            <a:r>
              <a:rPr lang="en-US" dirty="0"/>
              <a:t>Accessibility in London plays a bigger factor in price</a:t>
            </a:r>
          </a:p>
          <a:p>
            <a:pPr lvl="1"/>
            <a:r>
              <a:rPr lang="en-US" dirty="0"/>
              <a:t>Prices taper off significantly around the 2 km mark</a:t>
            </a:r>
          </a:p>
          <a:p>
            <a:r>
              <a:rPr lang="en-US" dirty="0"/>
              <a:t>In Amsterdam, prices and availability drops after 2 km or more to the nearest metro station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555B8-2C17-F236-F99B-C7D14659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45" y="3781311"/>
            <a:ext cx="2653793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C20DD-57EA-EB8E-265F-86788022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45" y="1011709"/>
            <a:ext cx="2668849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70B4C8-FF62-E88F-5F97-78824EC1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062" y="2397964"/>
            <a:ext cx="2683970" cy="263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8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EFD-67BB-7118-707F-7E22A10F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/>
              <a:t>Average Price Per Room Type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7B5EC2-2748-73A8-AD51-C6E26D77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" y="1785593"/>
            <a:ext cx="5250135" cy="3539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F42DF-B500-DEE9-CDE5-172C3E8E7A21}"/>
              </a:ext>
            </a:extLst>
          </p:cNvPr>
          <p:cNvSpPr txBox="1"/>
          <p:nvPr/>
        </p:nvSpPr>
        <p:spPr>
          <a:xfrm>
            <a:off x="6441141" y="1785593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Amsterdam prices are significantly more expensive than London or Paris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home or apartment will cost more than a shared room across all three cities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Booking an entire </a:t>
            </a:r>
            <a:r>
              <a:rPr lang="en-US" sz="2000" dirty="0">
                <a:solidFill>
                  <a:srgbClr val="000000"/>
                </a:solidFill>
              </a:rPr>
              <a:t>home/ apartment in Amsterdam is more expensive 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952B-AD64-47EF-63C1-E899B2B9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03524"/>
            <a:ext cx="10058400" cy="1032529"/>
          </a:xfrm>
        </p:spPr>
        <p:txBody>
          <a:bodyPr>
            <a:normAutofit fontScale="90000"/>
          </a:bodyPr>
          <a:lstStyle/>
          <a:p>
            <a:r>
              <a:rPr lang="en-US" dirty="0"/>
              <a:t>Listings by Room Type for Each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6337248-C19B-8639-01BE-6E564A24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52" y="1164882"/>
            <a:ext cx="3574900" cy="3011520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918B6C8-95AB-11D6-1EF0-38457027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164882"/>
            <a:ext cx="3708062" cy="302825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E25EA89-E4F4-D9FE-FE47-DD90AF1D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137988"/>
            <a:ext cx="3708062" cy="301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CFE5D-0062-04D6-C368-4E49CB2DE6D3}"/>
              </a:ext>
            </a:extLst>
          </p:cNvPr>
          <p:cNvSpPr txBox="1"/>
          <p:nvPr/>
        </p:nvSpPr>
        <p:spPr>
          <a:xfrm>
            <a:off x="726141" y="4531658"/>
            <a:ext cx="1043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Amsterdam and Paris have very similar distributions of room types offered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London has an overwhelming amount of entire home/ apartments offered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Shared rooms are not common in all three cities</a:t>
            </a:r>
          </a:p>
        </p:txBody>
      </p:sp>
    </p:spTree>
    <p:extLst>
      <p:ext uri="{BB962C8B-B14F-4D97-AF65-F5344CB8AC3E}">
        <p14:creationId xmlns:p14="http://schemas.microsoft.com/office/powerpoint/2010/main" val="7736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77B7-583D-F566-2468-0198CD3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55" y="376367"/>
            <a:ext cx="10058400" cy="1371600"/>
          </a:xfrm>
        </p:spPr>
        <p:txBody>
          <a:bodyPr/>
          <a:lstStyle/>
          <a:p>
            <a:r>
              <a:rPr lang="en-US" dirty="0"/>
              <a:t>Cleanliness vs Guest Satisfaction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BE002D-5693-9CAE-1DCE-54A00D7CC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" y="1623753"/>
            <a:ext cx="5804316" cy="4672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8F9E9-3765-F4ED-0A32-88143F1A4E6D}"/>
              </a:ext>
            </a:extLst>
          </p:cNvPr>
          <p:cNvSpPr txBox="1"/>
          <p:nvPr/>
        </p:nvSpPr>
        <p:spPr>
          <a:xfrm>
            <a:off x="7060367" y="1747967"/>
            <a:ext cx="439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correlation between cleanliness and guest satisfaction yields a strong r value of 0.72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an Airbnb is ranked highly in the cleaning aspect it is mostly likely it will get a high guest satisfaction rating.</a:t>
            </a:r>
          </a:p>
        </p:txBody>
      </p:sp>
    </p:spTree>
    <p:extLst>
      <p:ext uri="{BB962C8B-B14F-4D97-AF65-F5344CB8AC3E}">
        <p14:creationId xmlns:p14="http://schemas.microsoft.com/office/powerpoint/2010/main" val="14111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92E-FFAC-A7D2-035E-ADF37FC7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F5C6-5EB6-4913-F4A2-5259639E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2103120"/>
            <a:ext cx="10255770" cy="4342650"/>
          </a:xfrm>
        </p:spPr>
        <p:txBody>
          <a:bodyPr/>
          <a:lstStyle/>
          <a:p>
            <a:r>
              <a:rPr lang="en-US" dirty="0"/>
              <a:t>Amsterdam typically will cost visitors more across the board compared to visiting London and Paris for lodging. </a:t>
            </a:r>
          </a:p>
          <a:p>
            <a:r>
              <a:rPr lang="en-US" dirty="0"/>
              <a:t>Distance to the city center does play a factor in price in Amsterdam and London. The average price is higher if you want to be within 4-5 km. In Paris, there is an even distribution, so travelers can find wider range of options at various costs regardless to distance.</a:t>
            </a:r>
          </a:p>
          <a:p>
            <a:r>
              <a:rPr lang="en-US" dirty="0"/>
              <a:t>In terms of accessibility to metro, Paris offers easier access with an average metro stop around 0.22 km. Travelers on a budget will not have to worry about finding an Airbnb far away from the metro</a:t>
            </a:r>
          </a:p>
          <a:p>
            <a:r>
              <a:rPr lang="en-US" sz="1800" b="0" i="0" u="none" strike="noStrike" dirty="0">
                <a:effectLst/>
              </a:rPr>
              <a:t>When looking for Airbnb's in Paris, entire homes/ apartments will be majority of the listings while for London and Amsterdam there will be a mix of both entire home/apartment and private rooms</a:t>
            </a:r>
          </a:p>
          <a:p>
            <a:r>
              <a:rPr lang="en-US" sz="1800" b="0" i="0" u="none" strike="noStrike" dirty="0">
                <a:effectLst/>
              </a:rPr>
              <a:t>There is a correlation between cleanliness and guest satisfaction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81</TotalTime>
  <Words>592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Airbnb: European City Comparison (Amsterdam, London and Paris)</vt:lpstr>
      <vt:lpstr>Contents</vt:lpstr>
      <vt:lpstr>Objectives and Data Sourcing</vt:lpstr>
      <vt:lpstr>Distance to City Center</vt:lpstr>
      <vt:lpstr>Distance to Nearest Metro</vt:lpstr>
      <vt:lpstr>Average Price Per Room Type</vt:lpstr>
      <vt:lpstr>Listings by Room Type for Each City</vt:lpstr>
      <vt:lpstr>Cleanliness vs Guest Satisfaction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 European City Comparison (Amsterdam, London and Paris)</dc:title>
  <dc:creator>Andrei Tabatchouk</dc:creator>
  <cp:lastModifiedBy>Rina Bitas</cp:lastModifiedBy>
  <cp:revision>5</cp:revision>
  <dcterms:created xsi:type="dcterms:W3CDTF">2023-04-05T00:28:18Z</dcterms:created>
  <dcterms:modified xsi:type="dcterms:W3CDTF">2023-04-09T01:15:46Z</dcterms:modified>
</cp:coreProperties>
</file>