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622FF2-FDF4-4B68-89A1-BBCF738B9A4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7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2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4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622FF2-FDF4-4B68-89A1-BBCF738B9A4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59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1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3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8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2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96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622FF2-FDF4-4B68-89A1-BBCF738B9A4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533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622FF2-FDF4-4B68-89A1-BBCF738B9A4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8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BF00-D344-66B2-1B7F-E828FB3C7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Airbnb: European City Comparison</a:t>
            </a:r>
            <a:br>
              <a:rPr lang="en-US" dirty="0"/>
            </a:br>
            <a:r>
              <a:rPr lang="en-US" sz="1600" dirty="0"/>
              <a:t>(Amsterdam, London and Paris)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F6523-F505-4B65-EF09-E21881AEF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Dayana </a:t>
            </a:r>
            <a:r>
              <a:rPr lang="en-US" dirty="0" err="1"/>
              <a:t>Iciano</a:t>
            </a:r>
            <a:r>
              <a:rPr lang="en-US" dirty="0"/>
              <a:t>, Rina </a:t>
            </a:r>
            <a:r>
              <a:rPr lang="en-US" dirty="0" err="1"/>
              <a:t>Bitas</a:t>
            </a:r>
            <a:r>
              <a:rPr lang="en-US" dirty="0"/>
              <a:t> and Andrei Tabatchouk</a:t>
            </a:r>
          </a:p>
        </p:txBody>
      </p:sp>
    </p:spTree>
    <p:extLst>
      <p:ext uri="{BB962C8B-B14F-4D97-AF65-F5344CB8AC3E}">
        <p14:creationId xmlns:p14="http://schemas.microsoft.com/office/powerpoint/2010/main" val="381378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3C2D-4DCA-923D-C83B-F0406DEA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EEC9-D5DC-B10A-372E-EBB6AC4C3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and Data Sourcing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Dayana input</a:t>
            </a:r>
          </a:p>
          <a:p>
            <a:pPr lvl="1"/>
            <a:r>
              <a:rPr lang="en-US" dirty="0"/>
              <a:t>Distance to City Center</a:t>
            </a:r>
          </a:p>
          <a:p>
            <a:pPr lvl="1"/>
            <a:r>
              <a:rPr lang="en-US" dirty="0"/>
              <a:t>Distance to Nearest Metro</a:t>
            </a:r>
          </a:p>
          <a:p>
            <a:pPr lvl="1"/>
            <a:r>
              <a:rPr lang="en-US" dirty="0"/>
              <a:t>Rina input</a:t>
            </a:r>
          </a:p>
          <a:p>
            <a:r>
              <a:rPr lang="en-US" strike="sngStrike" dirty="0"/>
              <a:t>Future Considerations – </a:t>
            </a:r>
            <a:r>
              <a:rPr lang="en-US" dirty="0"/>
              <a:t>don’t think we need this but opine. If we don’t, lets get rid of this</a:t>
            </a:r>
            <a:endParaRPr lang="en-US" strike="sngStrike" dirty="0"/>
          </a:p>
          <a:p>
            <a:r>
              <a:rPr lang="en-US" dirty="0"/>
              <a:t>Conclusions</a:t>
            </a:r>
          </a:p>
          <a:p>
            <a:r>
              <a:rPr lang="en-US" dirty="0"/>
              <a:t>Q &amp; A</a:t>
            </a:r>
          </a:p>
        </p:txBody>
      </p:sp>
      <p:pic>
        <p:nvPicPr>
          <p:cNvPr id="4" name="Picture 2" descr="Airbnb logo in transparent PNG and vectorized SVG formats">
            <a:extLst>
              <a:ext uri="{FF2B5EF4-FFF2-40B4-BE49-F238E27FC236}">
                <a16:creationId xmlns:a16="http://schemas.microsoft.com/office/drawing/2014/main" id="{EEDB60BC-6AE8-83C5-FAC1-51BCA69C0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581" y="509795"/>
            <a:ext cx="1394007" cy="15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41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C7CE-8792-03F5-8EAF-36BB4609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Data Sourcing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9A4BA-3430-0A7B-2E62-79D49E5B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Compare and contrast cities based on location, accessibility and accommodations</a:t>
            </a:r>
          </a:p>
          <a:p>
            <a:pPr lvl="1"/>
            <a:r>
              <a:rPr lang="en-US" dirty="0"/>
              <a:t>Price comparison between Weekdays and Weekends for each city</a:t>
            </a:r>
          </a:p>
          <a:p>
            <a:pPr lvl="1"/>
            <a:r>
              <a:rPr lang="en-US" dirty="0"/>
              <a:t>Cost comparison between number of bedrooms and price</a:t>
            </a:r>
          </a:p>
          <a:p>
            <a:pPr lvl="1"/>
            <a:r>
              <a:rPr lang="en-US" dirty="0"/>
              <a:t>Does price and distance to city center correlate </a:t>
            </a:r>
          </a:p>
          <a:p>
            <a:pPr lvl="1"/>
            <a:r>
              <a:rPr lang="en-US" dirty="0"/>
              <a:t>Accessibility to metro in each City</a:t>
            </a:r>
          </a:p>
          <a:p>
            <a:pPr lvl="1"/>
            <a:r>
              <a:rPr lang="en-US" dirty="0"/>
              <a:t>Comparison of room type options between Amsterdam, London, and Paris</a:t>
            </a:r>
          </a:p>
          <a:p>
            <a:pPr lvl="1"/>
            <a:r>
              <a:rPr lang="en-US" dirty="0"/>
              <a:t>In General, does cleanliness and guest satisfaction have a correlation for </a:t>
            </a:r>
            <a:r>
              <a:rPr lang="en-US" dirty="0" err="1"/>
              <a:t>AirBnBs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sourcing</a:t>
            </a:r>
          </a:p>
          <a:p>
            <a:pPr lvl="1"/>
            <a:r>
              <a:rPr lang="en-US" dirty="0"/>
              <a:t>Kaggle.com</a:t>
            </a:r>
          </a:p>
          <a:p>
            <a:pPr lvl="1"/>
            <a:r>
              <a:rPr lang="en-US" dirty="0"/>
              <a:t>6 different CSV files looking at weekend and weekday rates/availability </a:t>
            </a:r>
          </a:p>
          <a:p>
            <a:pPr lvl="1"/>
            <a:r>
              <a:rPr lang="en-US" dirty="0"/>
              <a:t>Leveraging price, bedroom count, distance to city center, nearest metro, cleanliness, guest satisfaction, and </a:t>
            </a:r>
            <a:r>
              <a:rPr lang="en-US" dirty="0" err="1"/>
              <a:t>AirBnB</a:t>
            </a:r>
            <a:r>
              <a:rPr lang="en-US" dirty="0"/>
              <a:t> type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8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FE9B-292C-C77C-E528-A23DD58B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3144"/>
            <a:ext cx="10058400" cy="1371600"/>
          </a:xfrm>
        </p:spPr>
        <p:txBody>
          <a:bodyPr/>
          <a:lstStyle/>
          <a:p>
            <a:r>
              <a:rPr lang="en-US" dirty="0"/>
              <a:t>Distance to City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DE22-F0D8-6A61-B760-05DBE985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72" y="1815350"/>
            <a:ext cx="3899483" cy="43002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Amsterdam average price per night is 573.11, far exceeding the average price to London (362.47) and Paris (392.53)</a:t>
            </a:r>
          </a:p>
          <a:p>
            <a:pPr lvl="1"/>
            <a:r>
              <a:rPr lang="en-US" dirty="0"/>
              <a:t>The average distance to city center is the lowest in AMS (2.83km)</a:t>
            </a:r>
          </a:p>
          <a:p>
            <a:pPr lvl="1"/>
            <a:r>
              <a:rPr lang="en-US" dirty="0"/>
              <a:t>The Amsterdam scatter plot shows a higher concentration on the left closer to the y-axis</a:t>
            </a:r>
          </a:p>
          <a:p>
            <a:r>
              <a:rPr lang="en-US" dirty="0"/>
              <a:t>Paris has a symmetrical distribution when it comes to distance to city center (2.99km average and median)</a:t>
            </a:r>
          </a:p>
          <a:p>
            <a:pPr lvl="1"/>
            <a:r>
              <a:rPr lang="en-US" dirty="0"/>
              <a:t>Distance to city center isn’t that much of a factor to price compared to Amsterdam and London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685E-7743-259D-FE40-591795E6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734" y="3781311"/>
            <a:ext cx="2550794" cy="2528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30960-9AD8-B296-A3F8-22D423A2C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734" y="833489"/>
            <a:ext cx="2583466" cy="2528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755ADC-CBF3-8498-B6CD-B74E23345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657" y="2164519"/>
            <a:ext cx="2568816" cy="2528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544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FE9B-292C-C77C-E528-A23DD58B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3144"/>
            <a:ext cx="10058400" cy="1371600"/>
          </a:xfrm>
        </p:spPr>
        <p:txBody>
          <a:bodyPr/>
          <a:lstStyle/>
          <a:p>
            <a:r>
              <a:rPr lang="en-US" dirty="0"/>
              <a:t>Distance to Nearest 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DE22-F0D8-6A61-B760-05DBE985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72" y="1815351"/>
            <a:ext cx="3899483" cy="3931920"/>
          </a:xfrm>
        </p:spPr>
        <p:txBody>
          <a:bodyPr>
            <a:normAutofit/>
          </a:bodyPr>
          <a:lstStyle/>
          <a:p>
            <a:r>
              <a:rPr lang="en-US" dirty="0"/>
              <a:t>Paris has the most accessibility to metros with an average distance of 0.23 km</a:t>
            </a:r>
          </a:p>
          <a:p>
            <a:r>
              <a:rPr lang="en-US" dirty="0"/>
              <a:t>Accessibility in London plays a bigger factor in price</a:t>
            </a:r>
          </a:p>
          <a:p>
            <a:pPr lvl="1"/>
            <a:r>
              <a:rPr lang="en-US" dirty="0"/>
              <a:t>Prices taper off significantly around the 2 km mark</a:t>
            </a:r>
          </a:p>
          <a:p>
            <a:r>
              <a:rPr lang="en-US" dirty="0"/>
              <a:t>In Amsterdam, prices and availability drops after 2 km or more to the nearest metro station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555B8-2C17-F236-F99B-C7D14659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945" y="3781311"/>
            <a:ext cx="2653793" cy="2631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DC20DD-57EA-EB8E-265F-86788022C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945" y="1011709"/>
            <a:ext cx="2668849" cy="2631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70B4C8-FF62-E88F-5F97-78824EC18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062" y="2397964"/>
            <a:ext cx="2683970" cy="2631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981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692E-FFAC-A7D2-035E-ADF37FC7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F5C6-5EB6-4913-F4A2-5259639E3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Amsterdam typically will cost visitors more across the board compared to visiting London and Paris for lodging. </a:t>
            </a:r>
          </a:p>
          <a:p>
            <a:r>
              <a:rPr lang="en-US" dirty="0"/>
              <a:t>Distance to the city center does play a factor in price in Amsterdam and London. The average price is higher if you want to be within 4-5 km. In Paris, there is an even distribution, so travelers can find wider range of options at various costs regardless to distance.</a:t>
            </a:r>
          </a:p>
          <a:p>
            <a:r>
              <a:rPr lang="en-US" dirty="0"/>
              <a:t>In terms of accessibility to metro, Paris offers easier access with an average metro stop around 0.22 km. Travelers on a budget will not have to worry about finding an </a:t>
            </a:r>
            <a:r>
              <a:rPr lang="en-US" dirty="0" err="1"/>
              <a:t>AirBnB</a:t>
            </a:r>
            <a:r>
              <a:rPr lang="en-US" dirty="0"/>
              <a:t> far away from the metro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1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184D-2134-733E-3F73-BB629D4E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726" y="1998383"/>
            <a:ext cx="2901193" cy="1887523"/>
          </a:xfrm>
        </p:spPr>
        <p:txBody>
          <a:bodyPr>
            <a:normAutofit/>
          </a:bodyPr>
          <a:lstStyle/>
          <a:p>
            <a:r>
              <a:rPr lang="en-US" sz="6600" dirty="0"/>
              <a:t>Q &amp;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05DE2-C704-6BEF-5C8D-7CD0ACF71667}"/>
              </a:ext>
            </a:extLst>
          </p:cNvPr>
          <p:cNvSpPr txBox="1"/>
          <p:nvPr/>
        </p:nvSpPr>
        <p:spPr>
          <a:xfrm>
            <a:off x="6795082" y="1057014"/>
            <a:ext cx="211402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9690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63</TotalTime>
  <Words>433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</vt:lpstr>
      <vt:lpstr>Airbnb: European City Comparison (Amsterdam, London and Paris)</vt:lpstr>
      <vt:lpstr>Contents</vt:lpstr>
      <vt:lpstr>Objectives and Data Sourcing</vt:lpstr>
      <vt:lpstr>Distance to City Center</vt:lpstr>
      <vt:lpstr>Distance to Nearest Metro</vt:lpstr>
      <vt:lpstr>Conclusions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Airbnb: European City Comparison (Amsterdam, London and Paris)</dc:title>
  <dc:creator>Andrei Tabatchouk</dc:creator>
  <cp:lastModifiedBy>Andrei Tabatchouk</cp:lastModifiedBy>
  <cp:revision>2</cp:revision>
  <dcterms:created xsi:type="dcterms:W3CDTF">2023-04-05T00:28:18Z</dcterms:created>
  <dcterms:modified xsi:type="dcterms:W3CDTF">2023-04-07T00:43:11Z</dcterms:modified>
</cp:coreProperties>
</file>