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
      <p:font typeface="Alfa Slab On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roximaNova-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italic.fntdata"/><Relationship Id="rId21" Type="http://schemas.openxmlformats.org/officeDocument/2006/relationships/slide" Target="slides/slide16.xml"/><Relationship Id="rId43" Type="http://schemas.openxmlformats.org/officeDocument/2006/relationships/font" Target="fonts/ProximaNova-bold.fntdata"/><Relationship Id="rId24" Type="http://schemas.openxmlformats.org/officeDocument/2006/relationships/slide" Target="slides/slide19.xml"/><Relationship Id="rId46" Type="http://schemas.openxmlformats.org/officeDocument/2006/relationships/font" Target="fonts/AlfaSlabOne-regular.fntdata"/><Relationship Id="rId23" Type="http://schemas.openxmlformats.org/officeDocument/2006/relationships/slide" Target="slides/slide18.xml"/><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fef0d87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fef0d87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3fef0d87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3fef0d87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3fef0d87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3fef0d87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3fef0d87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3fef0d87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3fef0d87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3fef0d87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fef0d87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fef0d87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fef0d87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fef0d8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3fef0d87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3fef0d87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3fef0d87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3fef0d87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fef0d87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fef0d87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3fef0d87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3fef0d87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fef0d87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3fef0d87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0c09d9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50c09d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0c09d9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50c09d9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3fef0d87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3fef0d87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3fef0d87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3fef0d87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3fef0d87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3fef0d87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3fef0d87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3fef0d87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3fef0d87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3fef0d87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3fef0d87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3fef0d87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3fef0d87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3fef0d87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3fef0d87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3fef0d87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3fef0d871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3fef0d87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3fef0d87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3fef0d87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3fef0d8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3fef0d8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3fef0d87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3fef0d87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3fef0d871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3fef0d87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3fef0d87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3fef0d87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3fef0d87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3fef0d87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3fef0d87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3fef0d87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3fef0d87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3fef0d87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3fef0d87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3fef0d87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fef0d87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3fef0d87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3fef0d87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3fef0d87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fef0d87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fef0d87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13" y="212230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Improbabilii in timp</a:t>
            </a:r>
            <a:endParaRPr/>
          </a:p>
        </p:txBody>
      </p:sp>
      <p:pic>
        <p:nvPicPr>
          <p:cNvPr id="57" name="Google Shape;57;p13"/>
          <p:cNvPicPr preferRelativeResize="0"/>
          <p:nvPr/>
        </p:nvPicPr>
        <p:blipFill>
          <a:blip r:embed="rId3">
            <a:alphaModFix/>
          </a:blip>
          <a:stretch>
            <a:fillRect/>
          </a:stretch>
        </p:blipFill>
        <p:spPr>
          <a:xfrm>
            <a:off x="3536961" y="0"/>
            <a:ext cx="2070151" cy="2672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Postari pe zile (cu likes)</a:t>
            </a:r>
            <a:endParaRPr/>
          </a:p>
        </p:txBody>
      </p:sp>
      <p:pic>
        <p:nvPicPr>
          <p:cNvPr id="113" name="Google Shape;113;p22"/>
          <p:cNvPicPr preferRelativeResize="0"/>
          <p:nvPr/>
        </p:nvPicPr>
        <p:blipFill>
          <a:blip r:embed="rId3">
            <a:alphaModFix/>
          </a:blip>
          <a:stretch>
            <a:fillRect/>
          </a:stretch>
        </p:blipFill>
        <p:spPr>
          <a:xfrm>
            <a:off x="1897800" y="572700"/>
            <a:ext cx="6211025" cy="4570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Postari pe ore (cu likes)</a:t>
            </a:r>
            <a:endParaRPr/>
          </a:p>
        </p:txBody>
      </p:sp>
      <p:pic>
        <p:nvPicPr>
          <p:cNvPr id="119" name="Google Shape;119;p23"/>
          <p:cNvPicPr preferRelativeResize="0"/>
          <p:nvPr/>
        </p:nvPicPr>
        <p:blipFill>
          <a:blip r:embed="rId3">
            <a:alphaModFix/>
          </a:blip>
          <a:stretch>
            <a:fillRect/>
          </a:stretch>
        </p:blipFill>
        <p:spPr>
          <a:xfrm>
            <a:off x="2161125" y="572700"/>
            <a:ext cx="5417244" cy="4570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922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Tipuri de postari</a:t>
            </a:r>
            <a:endParaRPr/>
          </a:p>
        </p:txBody>
      </p:sp>
      <p:sp>
        <p:nvSpPr>
          <p:cNvPr id="125" name="Google Shape;125;p24"/>
          <p:cNvSpPr txBox="1"/>
          <p:nvPr>
            <p:ph idx="1" type="body"/>
          </p:nvPr>
        </p:nvSpPr>
        <p:spPr>
          <a:xfrm>
            <a:off x="320400" y="658350"/>
            <a:ext cx="8823600" cy="3826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Avem posibilitatea de a posta text, poze, video sau story. Story la noi nu prea se aplica pentru ca nu am publicat de pe pagina.</a:t>
            </a:r>
            <a:endParaRPr/>
          </a:p>
          <a:p>
            <a:pPr indent="0" lvl="0" marL="0" rtl="0" algn="l">
              <a:lnSpc>
                <a:spcPct val="100000"/>
              </a:lnSpc>
              <a:spcBef>
                <a:spcPts val="0"/>
              </a:spcBef>
              <a:spcAft>
                <a:spcPts val="0"/>
              </a:spcAft>
              <a:buNone/>
            </a:pPr>
            <a:r>
              <a:rPr lang="en"/>
              <a:t>In urmatoarele 2 slideuri avem postarile de pe pagina impartite pe aceste categorii.</a:t>
            </a:r>
            <a:endParaRPr/>
          </a:p>
          <a:p>
            <a:pPr indent="0" lvl="0" marL="0" rtl="0" algn="l">
              <a:lnSpc>
                <a:spcPct val="100000"/>
              </a:lnSpc>
              <a:spcBef>
                <a:spcPts val="0"/>
              </a:spcBef>
              <a:spcAft>
                <a:spcPts val="0"/>
              </a:spcAft>
              <a:buNone/>
            </a:pPr>
            <a:r>
              <a:rPr lang="en"/>
              <a:t>Primul slide e despre like-uri, al doilea despre share-uri.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In plus am categorizat si postarile dupa ora la care au fost facute pentru a vedea daca exista vreo legatura intre numarul de likeuri si ora postarii.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892320" y="-57100"/>
            <a:ext cx="6880554" cy="5200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371126" y="0"/>
            <a:ext cx="68050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Concluzii #1</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Cele mai bune zile pentru postari de pe pagina: Joi, Vineri, Duminica</a:t>
            </a:r>
            <a:endParaRPr/>
          </a:p>
          <a:p>
            <a:pPr indent="0" lvl="0" marL="0" rtl="0" algn="l">
              <a:spcBef>
                <a:spcPts val="1200"/>
              </a:spcBef>
              <a:spcAft>
                <a:spcPts val="0"/>
              </a:spcAft>
              <a:buNone/>
            </a:pPr>
            <a:r>
              <a:rPr lang="en"/>
              <a:t>Cele mai proaste zile pentru postari de pe pagina: Luni, Miercuri, Sambata</a:t>
            </a:r>
            <a:endParaRPr/>
          </a:p>
          <a:p>
            <a:pPr indent="0" lvl="0" marL="0" rtl="0" algn="l">
              <a:spcBef>
                <a:spcPts val="1200"/>
              </a:spcBef>
              <a:spcAft>
                <a:spcPts val="0"/>
              </a:spcAft>
              <a:buNone/>
            </a:pPr>
            <a:r>
              <a:rPr lang="en"/>
              <a:t>Cele mai bune ore de postat: dimineata (pana in 11)</a:t>
            </a:r>
            <a:endParaRPr/>
          </a:p>
          <a:p>
            <a:pPr indent="0" lvl="0" marL="0" rtl="0" algn="l">
              <a:spcBef>
                <a:spcPts val="1200"/>
              </a:spcBef>
              <a:spcAft>
                <a:spcPts val="0"/>
              </a:spcAft>
              <a:buNone/>
            </a:pPr>
            <a:r>
              <a:rPr lang="en"/>
              <a:t>Cele mai proaste ore de postat: noaptea (dupa 8 si pana la 7 dimineata)</a:t>
            </a:r>
            <a:endParaRPr/>
          </a:p>
          <a:p>
            <a:pPr indent="0" lvl="0" marL="0" rtl="0" algn="l">
              <a:spcBef>
                <a:spcPts val="1200"/>
              </a:spcBef>
              <a:spcAft>
                <a:spcPts val="1200"/>
              </a:spcAft>
              <a:buNone/>
            </a:pPr>
            <a:r>
              <a:rPr lang="en"/>
              <a:t>Postarile cu poze ne aduc cele mai multe like-uri. Cele cu video cele mai multe share-uri. Nu pare sa existe o corelatie intre ora postarii, tipul de postare si like-uri (vizual vorbind). Deci ramanem cu urmatoarea concluzie: pentru shares postam video (gif included), pentru like-uri postam poza.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250075" y="0"/>
            <a:ext cx="8520600" cy="86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 fel ca mai sus, dar postari ce mentioneaza pagina</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Facebook ne lasa sa luam si postarile in care suntem mentionati. Astea sunt de obicei postari pe care le facem noi (in special Tudor) din ce am vazut, cu mici exceptii.</a:t>
            </a:r>
            <a:endParaRPr/>
          </a:p>
          <a:p>
            <a:pPr indent="0" lvl="0" marL="0" rtl="0" algn="l">
              <a:lnSpc>
                <a:spcPct val="100000"/>
              </a:lnSpc>
              <a:spcBef>
                <a:spcPts val="0"/>
              </a:spcBef>
              <a:spcAft>
                <a:spcPts val="0"/>
              </a:spcAft>
              <a:buNone/>
            </a:pPr>
            <a:r>
              <a:rPr lang="en"/>
              <a:t>Pentru o mai usoara procesare, le-am spus aici visitor_posts (dupa numele de pe facebook API)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In urmatoarele 2 slideuri avem postarile facute de ‘visitors’ impartite pe categoriile mentionate anterior.</a:t>
            </a:r>
            <a:endParaRPr/>
          </a:p>
          <a:p>
            <a:pPr indent="0" lvl="0" marL="0" rtl="0" algn="l">
              <a:lnSpc>
                <a:spcPct val="100000"/>
              </a:lnSpc>
              <a:spcBef>
                <a:spcPts val="0"/>
              </a:spcBef>
              <a:spcAft>
                <a:spcPts val="0"/>
              </a:spcAft>
              <a:buNone/>
            </a:pPr>
            <a:r>
              <a:rPr lang="en"/>
              <a:t>Primul slide e despre like-uri, al doilea despre share-uri.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9"/>
          <p:cNvPicPr preferRelativeResize="0"/>
          <p:nvPr/>
        </p:nvPicPr>
        <p:blipFill>
          <a:blip r:embed="rId3">
            <a:alphaModFix/>
          </a:blip>
          <a:stretch>
            <a:fillRect/>
          </a:stretch>
        </p:blipFill>
        <p:spPr>
          <a:xfrm>
            <a:off x="1371126" y="0"/>
            <a:ext cx="68050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0"/>
          <p:cNvPicPr preferRelativeResize="0"/>
          <p:nvPr/>
        </p:nvPicPr>
        <p:blipFill>
          <a:blip r:embed="rId3">
            <a:alphaModFix/>
          </a:blip>
          <a:stretch>
            <a:fillRect/>
          </a:stretch>
        </p:blipFill>
        <p:spPr>
          <a:xfrm>
            <a:off x="1371126" y="0"/>
            <a:ext cx="680501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Concluzii #2</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 postarile facute de altii, se pare ca pozele aduna cele mai multe like-uri. Aici se pare ca postarile facute la pranz sau seara sunt mai bine vazute.</a:t>
            </a:r>
            <a:endParaRPr/>
          </a:p>
          <a:p>
            <a:pPr indent="0" lvl="0" marL="0" rtl="0" algn="l">
              <a:spcBef>
                <a:spcPts val="1200"/>
              </a:spcBef>
              <a:spcAft>
                <a:spcPts val="1200"/>
              </a:spcAft>
              <a:buNone/>
            </a:pPr>
            <a:r>
              <a:rPr lang="en"/>
              <a:t>Cand vine vorba de share-uri, nu prea distribuie lumea ce postam noi despre pagina, avand la majoritatea postarilor maxim 10 distribuiri. Aici nu se observa nicio diferenta legata de ora.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generale despre trupa</a:t>
            </a:r>
            <a:endParaRPr/>
          </a:p>
        </p:txBody>
      </p:sp>
      <p:sp>
        <p:nvSpPr>
          <p:cNvPr id="63" name="Google Shape;63;p14"/>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 spectacole am avut: 29 =(approx) 36h si 15 min petrecute pe scena impreuna</a:t>
            </a:r>
            <a:endParaRPr/>
          </a:p>
          <a:p>
            <a:pPr indent="0" lvl="0" marL="0" rtl="0" algn="l">
              <a:spcBef>
                <a:spcPts val="1200"/>
              </a:spcBef>
              <a:spcAft>
                <a:spcPts val="0"/>
              </a:spcAft>
              <a:buNone/>
            </a:pPr>
            <a:r>
              <a:rPr lang="en"/>
              <a:t>Am petrecut o zi si jumatate improvizand impreuna pentru public.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Cate postari am facut de pe pagina: 139</a:t>
            </a:r>
            <a:endParaRPr/>
          </a:p>
          <a:p>
            <a:pPr indent="0" lvl="0" marL="0" rtl="0" algn="l">
              <a:spcBef>
                <a:spcPts val="1200"/>
              </a:spcBef>
              <a:spcAft>
                <a:spcPts val="1200"/>
              </a:spcAft>
              <a:buNone/>
            </a:pPr>
            <a:r>
              <a:rPr lang="en"/>
              <a:t>Asta inseamna ca de 139 de ori ne-am intrebat unii pe altii: ce ziceti de descrierea asta, merge?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Interesul pentru evenimentele noastre pe zile</a:t>
            </a:r>
            <a:endParaRPr/>
          </a:p>
        </p:txBody>
      </p:sp>
      <p:pic>
        <p:nvPicPr>
          <p:cNvPr id="169" name="Google Shape;169;p32"/>
          <p:cNvPicPr preferRelativeResize="0"/>
          <p:nvPr/>
        </p:nvPicPr>
        <p:blipFill>
          <a:blip r:embed="rId3">
            <a:alphaModFix/>
          </a:blip>
          <a:stretch>
            <a:fillRect/>
          </a:stretch>
        </p:blipFill>
        <p:spPr>
          <a:xfrm>
            <a:off x="0" y="500375"/>
            <a:ext cx="5645700" cy="4704750"/>
          </a:xfrm>
          <a:prstGeom prst="rect">
            <a:avLst/>
          </a:prstGeom>
          <a:noFill/>
          <a:ln>
            <a:noFill/>
          </a:ln>
        </p:spPr>
      </p:pic>
      <p:sp>
        <p:nvSpPr>
          <p:cNvPr id="170" name="Google Shape;170;p32"/>
          <p:cNvSpPr txBox="1"/>
          <p:nvPr/>
        </p:nvSpPr>
        <p:spPr>
          <a:xfrm>
            <a:off x="5645700" y="961225"/>
            <a:ext cx="3186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accent3"/>
                </a:solidFill>
                <a:latin typeface="Alfa Slab One"/>
                <a:ea typeface="Alfa Slab One"/>
                <a:cs typeface="Alfa Slab One"/>
                <a:sym typeface="Alfa Slab One"/>
              </a:rPr>
              <a:t>Concluzii #3</a:t>
            </a:r>
            <a:endParaRPr b="1" sz="2700">
              <a:solidFill>
                <a:schemeClr val="accent3"/>
              </a:solidFill>
              <a:latin typeface="Alfa Slab One"/>
              <a:ea typeface="Alfa Slab One"/>
              <a:cs typeface="Alfa Slab One"/>
              <a:sym typeface="Alfa Slab One"/>
            </a:endParaRPr>
          </a:p>
        </p:txBody>
      </p:sp>
      <p:sp>
        <p:nvSpPr>
          <p:cNvPr id="171" name="Google Shape;171;p32"/>
          <p:cNvSpPr txBox="1"/>
          <p:nvPr/>
        </p:nvSpPr>
        <p:spPr>
          <a:xfrm>
            <a:off x="5645700" y="1860850"/>
            <a:ext cx="303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Singura concluzie valida pe care o putem extrage de aici e ca daca e sa alegem intre a tine un spectacol vineri sau sambata, cel mai bine din punct de vedere al interesului e sa alegem vinerea</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ppt_w</p:attrName>
                                        </p:attrNameLst>
                                      </p:cBhvr>
                                      <p:tavLst>
                                        <p:tav fmla="" tm="0">
                                          <p:val>
                                            <p:strVal val="0"/>
                                          </p:val>
                                        </p:tav>
                                        <p:tav fmla="" tm="100000">
                                          <p:val>
                                            <p:strVal val="#ppt_w"/>
                                          </p:val>
                                        </p:tav>
                                      </p:tavLst>
                                    </p:anim>
                                    <p:anim calcmode="lin" valueType="num">
                                      <p:cBhvr additive="base">
                                        <p:cTn dur="1000"/>
                                        <p:tgtEl>
                                          <p:spTgt spid="1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1774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Interesul pentru spectacole per anotimp</a:t>
            </a:r>
            <a:endParaRPr/>
          </a:p>
        </p:txBody>
      </p:sp>
      <p:pic>
        <p:nvPicPr>
          <p:cNvPr id="177" name="Google Shape;177;p33"/>
          <p:cNvPicPr preferRelativeResize="0"/>
          <p:nvPr/>
        </p:nvPicPr>
        <p:blipFill>
          <a:blip r:embed="rId3">
            <a:alphaModFix/>
          </a:blip>
          <a:stretch>
            <a:fillRect/>
          </a:stretch>
        </p:blipFill>
        <p:spPr>
          <a:xfrm>
            <a:off x="2339700" y="913200"/>
            <a:ext cx="4464600" cy="400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231125" y="0"/>
            <a:ext cx="8520600" cy="100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Interesul pentru spectacole per zile de promovare</a:t>
            </a:r>
            <a:endParaRPr/>
          </a:p>
        </p:txBody>
      </p:sp>
      <p:pic>
        <p:nvPicPr>
          <p:cNvPr id="183" name="Google Shape;183;p34"/>
          <p:cNvPicPr preferRelativeResize="0"/>
          <p:nvPr/>
        </p:nvPicPr>
        <p:blipFill>
          <a:blip r:embed="rId3">
            <a:alphaModFix/>
          </a:blip>
          <a:stretch>
            <a:fillRect/>
          </a:stretch>
        </p:blipFill>
        <p:spPr>
          <a:xfrm>
            <a:off x="1914525" y="1005300"/>
            <a:ext cx="5740299" cy="394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2377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Zile de la crearea evenimentului pana la show</a:t>
            </a:r>
            <a:endParaRPr/>
          </a:p>
        </p:txBody>
      </p:sp>
      <p:sp>
        <p:nvSpPr>
          <p:cNvPr id="189" name="Google Shape;189;p35"/>
          <p:cNvSpPr txBox="1"/>
          <p:nvPr/>
        </p:nvSpPr>
        <p:spPr>
          <a:xfrm>
            <a:off x="237775" y="1158400"/>
            <a:ext cx="8092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Un alt lucru care m-a interesat a fost sa vad daca exista vreo legatura intre numarul de zile pe care il lasam intre crearea evenimentului si ziua evenimentului (=zile de promovare) si cati oameni dau going/interested.</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In urmatoarele pagini avem un grafic in care sunt prezente toate spectacolele create de pagina noastra (excluzandul pe cel din 13 Aprilie) si corelatia intre numarul de zile de promovare si oamenii care dau going/interested.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6"/>
          <p:cNvPicPr preferRelativeResize="0"/>
          <p:nvPr/>
        </p:nvPicPr>
        <p:blipFill>
          <a:blip r:embed="rId3">
            <a:alphaModFix/>
          </a:blip>
          <a:stretch>
            <a:fillRect/>
          </a:stretch>
        </p:blipFill>
        <p:spPr>
          <a:xfrm>
            <a:off x="0" y="0"/>
            <a:ext cx="9143999" cy="45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7"/>
          <p:cNvPicPr preferRelativeResize="0"/>
          <p:nvPr/>
        </p:nvPicPr>
        <p:blipFill>
          <a:blip r:embed="rId3">
            <a:alphaModFix/>
          </a:blip>
          <a:stretch>
            <a:fillRect/>
          </a:stretch>
        </p:blipFill>
        <p:spPr>
          <a:xfrm>
            <a:off x="0" y="0"/>
            <a:ext cx="9143999" cy="457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Concluzii #4</a:t>
            </a:r>
            <a:endParaRPr/>
          </a:p>
        </p:txBody>
      </p:sp>
      <p:sp>
        <p:nvSpPr>
          <p:cNvPr id="205" name="Google Shape;205;p3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 clar ca distributiile sunt de la eveniment la eveniment si nu putem corela doar cu numarul de zile lasat de promovare. Dar putem vedea si rationa logic ca un numar mai mare de zile intre crearea evenimentului si data cand acesta se petrece ajuta la aflarea vestilor de cat mai multi oameni.</a:t>
            </a:r>
            <a:endParaRPr/>
          </a:p>
          <a:p>
            <a:pPr indent="0" lvl="0" marL="0" rtl="0" algn="l">
              <a:spcBef>
                <a:spcPts val="1200"/>
              </a:spcBef>
              <a:spcAft>
                <a:spcPts val="0"/>
              </a:spcAft>
              <a:buNone/>
            </a:pPr>
            <a:r>
              <a:rPr lang="en"/>
              <a:t>Putem vedea ca exista doua optiuni: fie cream un eveniment de la o saptamana la alta: ceea ce va genera un raspuns rapid, fie cream un eveniment la 2 saptamani minim, ceea ce va genera un raspuns in timp. Daca facem o promovare intre 7 si 12 zile nu pare sa ne ajute prea mult.</a:t>
            </a:r>
            <a:endParaRPr/>
          </a:p>
          <a:p>
            <a:pPr indent="0" lvl="0" marL="0" rtl="0" algn="l">
              <a:spcBef>
                <a:spcPts val="1200"/>
              </a:spcBef>
              <a:spcAft>
                <a:spcPts val="0"/>
              </a:spcAft>
              <a:buNone/>
            </a:pPr>
            <a:r>
              <a:rPr lang="en"/>
              <a:t>Pentru oamenii care dau interested, relatia pozitiva dintre zile de promovare si numarul de oameni interesati e mai clara.</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Numarul de postari de pe pagina / event</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urmatoarele 2 slide-uri avem toate evenimentele de pana acum (excluzandu-l pe cel actual) si numarul de postari care s-au facut de pe pagina despre show. Deasupra barilor avem numarul de oameni care au dat going sau interested.</a:t>
            </a:r>
            <a:endParaRPr/>
          </a:p>
          <a:p>
            <a:pPr indent="0" lvl="0" marL="0" rtl="0" algn="l">
              <a:spcBef>
                <a:spcPts val="1200"/>
              </a:spcBef>
              <a:spcAft>
                <a:spcPts val="0"/>
              </a:spcAft>
              <a:buNone/>
            </a:pPr>
            <a:r>
              <a:rPr lang="en"/>
              <a:t>Aici am incercat sa vad daca afecteaza cat de des postam despre un eveniment numarul de oameni care ne vin la eveniment.</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0"/>
          <p:cNvPicPr preferRelativeResize="0"/>
          <p:nvPr/>
        </p:nvPicPr>
        <p:blipFill>
          <a:blip r:embed="rId3">
            <a:alphaModFix/>
          </a:blip>
          <a:stretch>
            <a:fillRect/>
          </a:stretch>
        </p:blipFill>
        <p:spPr>
          <a:xfrm>
            <a:off x="1357313" y="0"/>
            <a:ext cx="64293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1"/>
          <p:cNvPicPr preferRelativeResize="0"/>
          <p:nvPr/>
        </p:nvPicPr>
        <p:blipFill>
          <a:blip r:embed="rId3">
            <a:alphaModFix/>
          </a:blip>
          <a:stretch>
            <a:fillRect/>
          </a:stretch>
        </p:blipFill>
        <p:spPr>
          <a:xfrm>
            <a:off x="1376363" y="15237"/>
            <a:ext cx="6391274" cy="511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04775" y="2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 trecem la ceva mai grafic</a:t>
            </a:r>
            <a:endParaRPr/>
          </a:p>
        </p:txBody>
      </p:sp>
      <p:pic>
        <p:nvPicPr>
          <p:cNvPr id="69" name="Google Shape;69;p15"/>
          <p:cNvPicPr preferRelativeResize="0"/>
          <p:nvPr/>
        </p:nvPicPr>
        <p:blipFill>
          <a:blip r:embed="rId3">
            <a:alphaModFix/>
          </a:blip>
          <a:stretch>
            <a:fillRect/>
          </a:stretch>
        </p:blipFill>
        <p:spPr>
          <a:xfrm>
            <a:off x="1893325" y="599525"/>
            <a:ext cx="51435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ppt_w</p:attrName>
                                        </p:attrNameLst>
                                      </p:cBhvr>
                                      <p:tavLst>
                                        <p:tav fmla="" tm="0">
                                          <p:val>
                                            <p:strVal val="0"/>
                                          </p:val>
                                        </p:tav>
                                        <p:tav fmla="" tm="100000">
                                          <p:val>
                                            <p:strVal val="#ppt_w"/>
                                          </p:val>
                                        </p:tav>
                                      </p:tavLst>
                                    </p:anim>
                                    <p:anim calcmode="lin" valueType="num">
                                      <p:cBhvr additive="base">
                                        <p:cTn dur="1000"/>
                                        <p:tgtEl>
                                          <p:spTgt spid="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Concluzii #5</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Legat de like-uri, pare ca in general e mai bine sa postam mai putin despre un eveniment, decat mai des. Cam 1-2 postari per eveniment par a fi destule (de pe pagina Improbabilii)</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Cand vine vorba de oameni care dau interested, din grafic pare ca 3 postari sunt ideale.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Numarul de postari ale vizitatorilor / event</a:t>
            </a:r>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urmatoarele 2 slide-uri avem toate evenimentele de pana acum (excluzandu-l pe cel actual) cu numarul de postari facute de ‘visitors’. Ca in slide-urile precedente, deasupra barilor avem numarul de oameni care au dat going sau interested.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4"/>
          <p:cNvPicPr preferRelativeResize="0"/>
          <p:nvPr/>
        </p:nvPicPr>
        <p:blipFill>
          <a:blip r:embed="rId3">
            <a:alphaModFix/>
          </a:blip>
          <a:stretch>
            <a:fillRect/>
          </a:stretch>
        </p:blipFill>
        <p:spPr>
          <a:xfrm>
            <a:off x="1357313" y="0"/>
            <a:ext cx="64293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5"/>
          <p:cNvPicPr preferRelativeResize="0"/>
          <p:nvPr/>
        </p:nvPicPr>
        <p:blipFill>
          <a:blip r:embed="rId3">
            <a:alphaModFix/>
          </a:blip>
          <a:stretch>
            <a:fillRect/>
          </a:stretch>
        </p:blipFill>
        <p:spPr>
          <a:xfrm>
            <a:off x="1357313" y="0"/>
            <a:ext cx="64293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Concluzii #6</a:t>
            </a:r>
            <a:endParaRPr/>
          </a:p>
        </p:txBody>
      </p:sp>
      <p:sp>
        <p:nvSpPr>
          <p:cNvPr id="249" name="Google Shape;24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 pare ca aveam mult mai multi oameni care dadeau going/interested inainte de pandemie. O postare externa per eveniment ajuta la promovarea lui.</a:t>
            </a:r>
            <a:endParaRPr/>
          </a:p>
          <a:p>
            <a:pPr indent="0" lvl="0" marL="0" rtl="0" algn="l">
              <a:spcBef>
                <a:spcPts val="1200"/>
              </a:spcBef>
              <a:spcAft>
                <a:spcPts val="0"/>
              </a:spcAft>
              <a:buNone/>
            </a:pPr>
            <a:r>
              <a:rPr lang="en"/>
              <a:t>Cand vine vorba de oameni interesati, pare ca si daca posteaza altii despre eveniment si daca nu, #totayae.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 ne zic datele?</a:t>
            </a:r>
            <a:endParaRPr/>
          </a:p>
        </p:txBody>
      </p:sp>
      <p:sp>
        <p:nvSpPr>
          <p:cNvPr id="255" name="Google Shape;255;p4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 retinut ar fi urmatoarele puncte:</a:t>
            </a:r>
            <a:endParaRPr/>
          </a:p>
          <a:p>
            <a:pPr indent="-342900" lvl="0" marL="457200" rtl="0" algn="l">
              <a:spcBef>
                <a:spcPts val="1200"/>
              </a:spcBef>
              <a:spcAft>
                <a:spcPts val="0"/>
              </a:spcAft>
              <a:buSzPts val="1800"/>
              <a:buAutoNum type="arabicPeriod"/>
            </a:pPr>
            <a:r>
              <a:rPr lang="en"/>
              <a:t>Daca avem de ales intre a face show vineri sau sambata, sa alegem ziua de vineri.</a:t>
            </a:r>
            <a:endParaRPr/>
          </a:p>
          <a:p>
            <a:pPr indent="-342900" lvl="0" marL="457200" rtl="0" algn="l">
              <a:spcBef>
                <a:spcPts val="0"/>
              </a:spcBef>
              <a:spcAft>
                <a:spcPts val="0"/>
              </a:spcAft>
              <a:buSzPts val="1800"/>
              <a:buAutoNum type="arabicPeriod"/>
            </a:pPr>
            <a:r>
              <a:rPr lang="en"/>
              <a:t>Daca vrem sa avem share la postari pe pagina, e bine sa postam cate un video.</a:t>
            </a:r>
            <a:endParaRPr/>
          </a:p>
          <a:p>
            <a:pPr indent="-342900" lvl="0" marL="457200" rtl="0" algn="l">
              <a:spcBef>
                <a:spcPts val="0"/>
              </a:spcBef>
              <a:spcAft>
                <a:spcPts val="0"/>
              </a:spcAft>
              <a:buSzPts val="1800"/>
              <a:buAutoNum type="arabicPeriod"/>
            </a:pPr>
            <a:r>
              <a:rPr lang="en"/>
              <a:t>Daca vrem sa avem like-uri pe pagina, putem posta fotografii.</a:t>
            </a:r>
            <a:endParaRPr/>
          </a:p>
          <a:p>
            <a:pPr indent="-342900" lvl="0" marL="457200" rtl="0" algn="l">
              <a:spcBef>
                <a:spcPts val="0"/>
              </a:spcBef>
              <a:spcAft>
                <a:spcPts val="0"/>
              </a:spcAft>
              <a:buSzPts val="1800"/>
              <a:buAutoNum type="arabicPeriod"/>
            </a:pPr>
            <a:r>
              <a:rPr lang="en"/>
              <a:t>Cele mai bune zile pentru postari de pe pagina: Joi, Vineri, Duminica</a:t>
            </a:r>
            <a:endParaRPr/>
          </a:p>
          <a:p>
            <a:pPr indent="-342900" lvl="0" marL="457200" rtl="0" algn="l">
              <a:spcBef>
                <a:spcPts val="0"/>
              </a:spcBef>
              <a:spcAft>
                <a:spcPts val="0"/>
              </a:spcAft>
              <a:buSzPts val="1800"/>
              <a:buAutoNum type="arabicPeriod"/>
            </a:pPr>
            <a:r>
              <a:rPr lang="en"/>
              <a:t>Cele mai bune ore de postat: dimineata (pana in 11)</a:t>
            </a:r>
            <a:endParaRPr/>
          </a:p>
          <a:p>
            <a:pPr indent="-342900" lvl="0" marL="457200" rtl="0" algn="l">
              <a:spcBef>
                <a:spcPts val="0"/>
              </a:spcBef>
              <a:spcAft>
                <a:spcPts val="0"/>
              </a:spcAft>
              <a:buSzPts val="1800"/>
              <a:buAutoNum type="arabicPeriod"/>
            </a:pPr>
            <a:r>
              <a:rPr lang="en"/>
              <a:t>De creat event: ori cu 6 sau mai putine zile inainte de start, ori cu 13 sau mai multe.</a:t>
            </a:r>
            <a:endParaRPr/>
          </a:p>
          <a:p>
            <a:pPr indent="-342900" lvl="0" marL="457200" rtl="0" algn="l">
              <a:spcBef>
                <a:spcPts val="0"/>
              </a:spcBef>
              <a:spcAft>
                <a:spcPts val="0"/>
              </a:spcAft>
              <a:buSzPts val="1800"/>
              <a:buAutoNum type="arabicPeriod"/>
            </a:pPr>
            <a:r>
              <a:rPr lang="en"/>
              <a:t>Pentru promovarea evenimentelor nu ar trebui sa depasim 2 postari / event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end</a:t>
            </a:r>
            <a:endParaRPr/>
          </a:p>
        </p:txBody>
      </p:sp>
      <p:pic>
        <p:nvPicPr>
          <p:cNvPr id="261" name="Google Shape;261;p48"/>
          <p:cNvPicPr preferRelativeResize="0"/>
          <p:nvPr/>
        </p:nvPicPr>
        <p:blipFill>
          <a:blip r:embed="rId3">
            <a:alphaModFix/>
          </a:blip>
          <a:stretch>
            <a:fillRect/>
          </a:stretch>
        </p:blipFill>
        <p:spPr>
          <a:xfrm>
            <a:off x="6112561" y="1589725"/>
            <a:ext cx="2070151" cy="2672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26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266700" y="107575"/>
            <a:ext cx="4838700" cy="4838700"/>
          </a:xfrm>
          <a:prstGeom prst="rect">
            <a:avLst/>
          </a:prstGeom>
          <a:noFill/>
          <a:ln>
            <a:noFill/>
          </a:ln>
        </p:spPr>
      </p:pic>
      <p:pic>
        <p:nvPicPr>
          <p:cNvPr id="75" name="Google Shape;75;p16"/>
          <p:cNvPicPr preferRelativeResize="0"/>
          <p:nvPr/>
        </p:nvPicPr>
        <p:blipFill>
          <a:blip r:embed="rId4">
            <a:alphaModFix/>
          </a:blip>
          <a:stretch>
            <a:fillRect/>
          </a:stretch>
        </p:blipFill>
        <p:spPr>
          <a:xfrm>
            <a:off x="4572000" y="152400"/>
            <a:ext cx="4749049" cy="4749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ppt_w</p:attrName>
                                        </p:attrNameLst>
                                      </p:cBhvr>
                                      <p:tavLst>
                                        <p:tav fmla="" tm="0">
                                          <p:val>
                                            <p:strVal val="0"/>
                                          </p:val>
                                        </p:tav>
                                        <p:tav fmla="" tm="100000">
                                          <p:val>
                                            <p:strVal val="#ppt_w"/>
                                          </p:val>
                                        </p:tav>
                                      </p:tavLst>
                                    </p:anim>
                                    <p:anim calcmode="lin" valueType="num">
                                      <p:cBhvr additive="base">
                                        <p:cTn dur="1000"/>
                                        <p:tgtEl>
                                          <p:spTgt spid="7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ppt_w</p:attrName>
                                        </p:attrNameLst>
                                      </p:cBhvr>
                                      <p:tavLst>
                                        <p:tav fmla="" tm="0">
                                          <p:val>
                                            <p:strVal val="0"/>
                                          </p:val>
                                        </p:tav>
                                        <p:tav fmla="" tm="100000">
                                          <p:val>
                                            <p:strVal val="#ppt_w"/>
                                          </p:val>
                                        </p:tav>
                                      </p:tavLst>
                                    </p:anim>
                                    <p:anim calcmode="lin" valueType="num">
                                      <p:cBhvr additive="base">
                                        <p:cTn dur="1000"/>
                                        <p:tgtEl>
                                          <p:spTgt spid="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2152650" y="98675"/>
            <a:ext cx="4838700"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ppt_w</p:attrName>
                                        </p:attrNameLst>
                                      </p:cBhvr>
                                      <p:tavLst>
                                        <p:tav fmla="" tm="0">
                                          <p:val>
                                            <p:strVal val="0"/>
                                          </p:val>
                                        </p:tav>
                                        <p:tav fmla="" tm="100000">
                                          <p:val>
                                            <p:strVal val="#ppt_w"/>
                                          </p:val>
                                        </p:tav>
                                      </p:tavLst>
                                    </p:anim>
                                    <p:anim calcmode="lin" valueType="num">
                                      <p:cBhvr additive="base">
                                        <p:cTn dur="1000"/>
                                        <p:tgtEl>
                                          <p:spTgt spid="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Cele mai apreciate postari de pe pagina</a:t>
            </a:r>
            <a:endParaRPr/>
          </a:p>
        </p:txBody>
      </p:sp>
      <p:sp>
        <p:nvSpPr>
          <p:cNvPr id="86" name="Google Shape;86;p18"/>
          <p:cNvSpPr txBox="1"/>
          <p:nvPr>
            <p:ph idx="1" type="body"/>
          </p:nvPr>
        </p:nvSpPr>
        <p:spPr>
          <a:xfrm>
            <a:off x="0" y="460650"/>
            <a:ext cx="4754100" cy="468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"message"</a:t>
            </a:r>
            <a:r>
              <a:rPr lang="en" sz="1175">
                <a:solidFill>
                  <a:srgbClr val="333333"/>
                </a:solidFill>
                <a:latin typeface="Arial"/>
                <a:ea typeface="Arial"/>
                <a:cs typeface="Arial"/>
                <a:sym typeface="Arial"/>
              </a:rPr>
              <a:t>:</a:t>
            </a:r>
            <a:r>
              <a:rPr lang="en" sz="1175">
                <a:solidFill>
                  <a:srgbClr val="333333"/>
                </a:solidFill>
                <a:highlight>
                  <a:srgbClr val="FFF0F0"/>
                </a:highlight>
                <a:latin typeface="Arial"/>
                <a:ea typeface="Arial"/>
                <a:cs typeface="Arial"/>
                <a:sym typeface="Arial"/>
              </a:rPr>
              <a:t>"La \u00eenceput a fost av\u00e2ntul. P\u00e2n\u0103 c\u00e2nd, \u00eentr-o zi, am f\u0103cut un spectacol.\n28 mai, 2018. Totul \u00eencepe cu o zi. \nAst\u0103zi noi \u00eemplinim un an \u0219i o zi. \ud83c\udf89\nV\u0103 mul\u021bumim c\u0103 ne da\u021bi curajul \u0219i pl\u0103cerea de a urca pe scen\u0103. \ud83d\ude0a \ud83c\udfbb\ud83c\udfad"</a:t>
            </a:r>
            <a:endParaRPr sz="1175">
              <a:solidFill>
                <a:srgbClr val="333333"/>
              </a:solidFill>
              <a:latin typeface="Arial"/>
              <a:ea typeface="Arial"/>
              <a:cs typeface="Arial"/>
              <a:sym typeface="Arial"/>
            </a:endParaRPr>
          </a:p>
          <a:p>
            <a:pPr indent="457200" lvl="0" marL="0" rtl="0" algn="l">
              <a:lnSpc>
                <a:spcPct val="100000"/>
              </a:lnSpc>
              <a:spcBef>
                <a:spcPts val="0"/>
              </a:spcBef>
              <a:spcAft>
                <a:spcPts val="0"/>
              </a:spcAft>
              <a:buSzPts val="275"/>
              <a:buNone/>
            </a:pPr>
            <a:r>
              <a:rPr lang="en" sz="1175">
                <a:solidFill>
                  <a:srgbClr val="007700"/>
                </a:solidFill>
                <a:latin typeface="Arial"/>
                <a:ea typeface="Arial"/>
                <a:cs typeface="Arial"/>
                <a:sym typeface="Arial"/>
              </a:rPr>
              <a:t>"status_type"</a:t>
            </a:r>
            <a:r>
              <a:rPr lang="en" sz="1175">
                <a:solidFill>
                  <a:srgbClr val="333333"/>
                </a:solidFill>
                <a:latin typeface="Arial"/>
                <a:ea typeface="Arial"/>
                <a:cs typeface="Arial"/>
                <a:sym typeface="Arial"/>
              </a:rPr>
              <a:t>:</a:t>
            </a:r>
            <a:r>
              <a:rPr lang="en" sz="1175">
                <a:solidFill>
                  <a:srgbClr val="333333"/>
                </a:solidFill>
                <a:highlight>
                  <a:srgbClr val="FFF0F0"/>
                </a:highlight>
                <a:latin typeface="Arial"/>
                <a:ea typeface="Arial"/>
                <a:cs typeface="Arial"/>
                <a:sym typeface="Arial"/>
              </a:rPr>
              <a:t>"added_photos"</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"likes"</a:t>
            </a:r>
            <a:r>
              <a:rPr lang="en" sz="1175">
                <a:solidFill>
                  <a:srgbClr val="333333"/>
                </a:solidFill>
                <a:latin typeface="Arial"/>
                <a:ea typeface="Arial"/>
                <a:cs typeface="Arial"/>
                <a:sym typeface="Arial"/>
              </a:rPr>
              <a:t>:</a:t>
            </a:r>
            <a:r>
              <a:rPr b="1" lang="en" sz="1175">
                <a:solidFill>
                  <a:srgbClr val="0000DD"/>
                </a:solidFill>
                <a:latin typeface="Arial"/>
                <a:ea typeface="Arial"/>
                <a:cs typeface="Arial"/>
                <a:sym typeface="Arial"/>
              </a:rPr>
              <a:t>110</a:t>
            </a:r>
            <a:r>
              <a:rPr lang="en" sz="1175">
                <a:solidFill>
                  <a:srgbClr val="333333"/>
                </a:solidFill>
                <a:latin typeface="Arial"/>
                <a:ea typeface="Arial"/>
                <a:cs typeface="Arial"/>
                <a:sym typeface="Arial"/>
              </a:rPr>
              <a:t> },</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"message"</a:t>
            </a:r>
            <a:r>
              <a:rPr lang="en" sz="1175">
                <a:solidFill>
                  <a:srgbClr val="333333"/>
                </a:solidFill>
                <a:latin typeface="Arial"/>
                <a:ea typeface="Arial"/>
                <a:cs typeface="Arial"/>
                <a:sym typeface="Arial"/>
              </a:rPr>
              <a:t>:</a:t>
            </a:r>
            <a:r>
              <a:rPr lang="en" sz="1175">
                <a:solidFill>
                  <a:srgbClr val="333333"/>
                </a:solidFill>
                <a:highlight>
                  <a:srgbClr val="FFF0F0"/>
                </a:highlight>
                <a:latin typeface="Arial"/>
                <a:ea typeface="Arial"/>
                <a:cs typeface="Arial"/>
                <a:sym typeface="Arial"/>
              </a:rPr>
              <a:t>"Creativitate \u0219i energie molipsitoare la Conferin\u021ba Arhitec\u021bii Educa\u021biei - edi\u021bia III organizat\u0103 de Fundatia Noi Orizonturi"</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"status_type"</a:t>
            </a:r>
            <a:r>
              <a:rPr lang="en" sz="1175">
                <a:solidFill>
                  <a:srgbClr val="333333"/>
                </a:solidFill>
                <a:latin typeface="Arial"/>
                <a:ea typeface="Arial"/>
                <a:cs typeface="Arial"/>
                <a:sym typeface="Arial"/>
              </a:rPr>
              <a:t>:</a:t>
            </a:r>
            <a:r>
              <a:rPr lang="en" sz="1175">
                <a:solidFill>
                  <a:srgbClr val="333333"/>
                </a:solidFill>
                <a:highlight>
                  <a:srgbClr val="FFF0F0"/>
                </a:highlight>
                <a:latin typeface="Arial"/>
                <a:ea typeface="Arial"/>
                <a:cs typeface="Arial"/>
                <a:sym typeface="Arial"/>
              </a:rPr>
              <a:t>"added_photos"</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"shares"</a:t>
            </a:r>
            <a:r>
              <a:rPr lang="en" sz="1175">
                <a:solidFill>
                  <a:srgbClr val="333333"/>
                </a:solidFill>
                <a:latin typeface="Arial"/>
                <a:ea typeface="Arial"/>
                <a:cs typeface="Arial"/>
                <a:sym typeface="Arial"/>
              </a:rPr>
              <a:t>:</a:t>
            </a:r>
            <a:r>
              <a:rPr b="1" lang="en" sz="1175">
                <a:solidFill>
                  <a:srgbClr val="6600EE"/>
                </a:solidFill>
                <a:latin typeface="Arial"/>
                <a:ea typeface="Arial"/>
                <a:cs typeface="Arial"/>
                <a:sym typeface="Arial"/>
              </a:rPr>
              <a:t>3.0</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"likes"</a:t>
            </a:r>
            <a:r>
              <a:rPr lang="en" sz="1175">
                <a:solidFill>
                  <a:srgbClr val="333333"/>
                </a:solidFill>
                <a:latin typeface="Arial"/>
                <a:ea typeface="Arial"/>
                <a:cs typeface="Arial"/>
                <a:sym typeface="Arial"/>
              </a:rPr>
              <a:t>:</a:t>
            </a:r>
            <a:r>
              <a:rPr b="1" lang="en" sz="1175">
                <a:solidFill>
                  <a:srgbClr val="0000DD"/>
                </a:solidFill>
                <a:latin typeface="Arial"/>
                <a:ea typeface="Arial"/>
                <a:cs typeface="Arial"/>
                <a:sym typeface="Arial"/>
              </a:rPr>
              <a:t>107</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"message"</a:t>
            </a:r>
            <a:r>
              <a:rPr lang="en" sz="1175">
                <a:solidFill>
                  <a:srgbClr val="333333"/>
                </a:solidFill>
                <a:latin typeface="Arial"/>
                <a:ea typeface="Arial"/>
                <a:cs typeface="Arial"/>
                <a:sym typeface="Arial"/>
              </a:rPr>
              <a:t>:</a:t>
            </a:r>
            <a:r>
              <a:rPr lang="en" sz="1175">
                <a:solidFill>
                  <a:srgbClr val="333333"/>
                </a:solidFill>
                <a:highlight>
                  <a:srgbClr val="FFF0F0"/>
                </a:highlight>
                <a:latin typeface="Arial"/>
                <a:ea typeface="Arial"/>
                <a:cs typeface="Arial"/>
                <a:sym typeface="Arial"/>
              </a:rPr>
              <a:t>"De Ziua Femeii, improviz\u0103m o felicitare cu aceast\u0103 poz\u0103 \u00een care se vede cine e \u00een centrul aten\u021biei. \ud83d\ude01 Nu doar azi.\n\n #8martie  #lamultianideziuafemeii"</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"status_type"</a:t>
            </a:r>
            <a:r>
              <a:rPr lang="en" sz="1175">
                <a:solidFill>
                  <a:srgbClr val="333333"/>
                </a:solidFill>
                <a:latin typeface="Arial"/>
                <a:ea typeface="Arial"/>
                <a:cs typeface="Arial"/>
                <a:sym typeface="Arial"/>
              </a:rPr>
              <a:t>:</a:t>
            </a:r>
            <a:r>
              <a:rPr lang="en" sz="1175">
                <a:solidFill>
                  <a:srgbClr val="333333"/>
                </a:solidFill>
                <a:highlight>
                  <a:srgbClr val="FFF0F0"/>
                </a:highlight>
                <a:latin typeface="Arial"/>
                <a:ea typeface="Arial"/>
                <a:cs typeface="Arial"/>
                <a:sym typeface="Arial"/>
              </a:rPr>
              <a:t>"added_photos"</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"shares"</a:t>
            </a:r>
            <a:r>
              <a:rPr lang="en" sz="1175">
                <a:solidFill>
                  <a:srgbClr val="333333"/>
                </a:solidFill>
                <a:latin typeface="Arial"/>
                <a:ea typeface="Arial"/>
                <a:cs typeface="Arial"/>
                <a:sym typeface="Arial"/>
              </a:rPr>
              <a:t>:</a:t>
            </a:r>
            <a:r>
              <a:rPr b="1" lang="en" sz="1175">
                <a:solidFill>
                  <a:srgbClr val="008800"/>
                </a:solidFill>
                <a:latin typeface="Arial"/>
                <a:ea typeface="Arial"/>
                <a:cs typeface="Arial"/>
                <a:sym typeface="Arial"/>
              </a:rPr>
              <a:t>null</a:t>
            </a:r>
            <a:r>
              <a:rPr lang="en" sz="1175">
                <a:solidFill>
                  <a:srgbClr val="333333"/>
                </a:solidFill>
                <a:latin typeface="Arial"/>
                <a:ea typeface="Arial"/>
                <a:cs typeface="Arial"/>
                <a:sym typeface="Arial"/>
              </a:rPr>
              <a:t>,</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r>
              <a:rPr lang="en" sz="1175">
                <a:solidFill>
                  <a:srgbClr val="007700"/>
                </a:solidFill>
                <a:latin typeface="Arial"/>
                <a:ea typeface="Arial"/>
                <a:cs typeface="Arial"/>
                <a:sym typeface="Arial"/>
              </a:rPr>
              <a:t>"likes"</a:t>
            </a:r>
            <a:r>
              <a:rPr lang="en" sz="1175">
                <a:solidFill>
                  <a:srgbClr val="333333"/>
                </a:solidFill>
                <a:latin typeface="Arial"/>
                <a:ea typeface="Arial"/>
                <a:cs typeface="Arial"/>
                <a:sym typeface="Arial"/>
              </a:rPr>
              <a:t>:</a:t>
            </a:r>
            <a:r>
              <a:rPr b="1" lang="en" sz="1175">
                <a:solidFill>
                  <a:srgbClr val="0000DD"/>
                </a:solidFill>
                <a:latin typeface="Arial"/>
                <a:ea typeface="Arial"/>
                <a:cs typeface="Arial"/>
                <a:sym typeface="Arial"/>
              </a:rPr>
              <a:t>100</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rPr lang="en" sz="1175">
                <a:solidFill>
                  <a:srgbClr val="333333"/>
                </a:solidFill>
                <a:latin typeface="Arial"/>
                <a:ea typeface="Arial"/>
                <a:cs typeface="Arial"/>
                <a:sym typeface="Arial"/>
              </a:rPr>
              <a:t>    }</a:t>
            </a:r>
            <a:endParaRPr sz="1175">
              <a:solidFill>
                <a:srgbClr val="333333"/>
              </a:solidFill>
              <a:latin typeface="Arial"/>
              <a:ea typeface="Arial"/>
              <a:cs typeface="Arial"/>
              <a:sym typeface="Arial"/>
            </a:endParaRPr>
          </a:p>
          <a:p>
            <a:pPr indent="0" lvl="0" marL="0" rtl="0" algn="l">
              <a:lnSpc>
                <a:spcPct val="100000"/>
              </a:lnSpc>
              <a:spcBef>
                <a:spcPts val="0"/>
              </a:spcBef>
              <a:spcAft>
                <a:spcPts val="0"/>
              </a:spcAft>
              <a:buSzPts val="275"/>
              <a:buNone/>
            </a:pPr>
            <a:r>
              <a:t/>
            </a:r>
            <a:endParaRPr sz="1175">
              <a:solidFill>
                <a:srgbClr val="333333"/>
              </a:solidFill>
              <a:latin typeface="Arial"/>
              <a:ea typeface="Arial"/>
              <a:cs typeface="Arial"/>
              <a:sym typeface="Arial"/>
            </a:endParaRPr>
          </a:p>
        </p:txBody>
      </p:sp>
      <p:sp>
        <p:nvSpPr>
          <p:cNvPr id="87" name="Google Shape;87;p18"/>
          <p:cNvSpPr txBox="1"/>
          <p:nvPr/>
        </p:nvSpPr>
        <p:spPr>
          <a:xfrm>
            <a:off x="4861475" y="460650"/>
            <a:ext cx="4282500" cy="45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75"/>
              <a:buFont typeface="Arial"/>
              <a:buNone/>
            </a:pP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"message"</a:t>
            </a:r>
            <a:r>
              <a:rPr lang="en" sz="1175">
                <a:solidFill>
                  <a:srgbClr val="333333"/>
                </a:solidFill>
              </a:rPr>
              <a:t>:</a:t>
            </a:r>
            <a:r>
              <a:rPr lang="en" sz="1175">
                <a:solidFill>
                  <a:srgbClr val="333333"/>
                </a:solidFill>
                <a:highlight>
                  <a:srgbClr val="FFF0F0"/>
                </a:highlight>
              </a:rPr>
              <a:t>"Am vorbit despre \ud83d\udc49UnscriptEd 2 - \u00cencep\u0103tori - Dezvoltare prin Improviza\u021bie \ud83d\udc48 \u0219i nu numai ;)"</a:t>
            </a: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"status_type"</a:t>
            </a:r>
            <a:r>
              <a:rPr lang="en" sz="1175">
                <a:solidFill>
                  <a:srgbClr val="333333"/>
                </a:solidFill>
              </a:rPr>
              <a:t>:</a:t>
            </a:r>
            <a:r>
              <a:rPr lang="en" sz="1175">
                <a:solidFill>
                  <a:srgbClr val="333333"/>
                </a:solidFill>
                <a:highlight>
                  <a:srgbClr val="FFF0F0"/>
                </a:highlight>
              </a:rPr>
              <a:t>"added_photos"</a:t>
            </a: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"shares"</a:t>
            </a:r>
            <a:r>
              <a:rPr lang="en" sz="1175">
                <a:solidFill>
                  <a:srgbClr val="333333"/>
                </a:solidFill>
              </a:rPr>
              <a:t>:</a:t>
            </a:r>
            <a:r>
              <a:rPr b="1" lang="en" sz="1175">
                <a:solidFill>
                  <a:srgbClr val="008800"/>
                </a:solidFill>
              </a:rPr>
              <a:t>null</a:t>
            </a: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"likes"</a:t>
            </a:r>
            <a:r>
              <a:rPr lang="en" sz="1175">
                <a:solidFill>
                  <a:srgbClr val="333333"/>
                </a:solidFill>
              </a:rPr>
              <a:t>:</a:t>
            </a:r>
            <a:r>
              <a:rPr b="1" lang="en" sz="1175">
                <a:solidFill>
                  <a:srgbClr val="0000DD"/>
                </a:solidFill>
              </a:rPr>
              <a:t>97</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"message"</a:t>
            </a:r>
            <a:r>
              <a:rPr lang="en" sz="1175">
                <a:solidFill>
                  <a:srgbClr val="333333"/>
                </a:solidFill>
              </a:rPr>
              <a:t>:</a:t>
            </a:r>
            <a:r>
              <a:rPr lang="en" sz="1175">
                <a:solidFill>
                  <a:srgbClr val="333333"/>
                </a:solidFill>
                <a:highlight>
                  <a:srgbClr val="FFF0F0"/>
                </a:highlight>
              </a:rPr>
              <a:t>"Azi \u00eei ur\u0103m \"La mul\u021bi ani!\" colegei noastre preferate, Adela.\ud83d\udc99 \ud83e\udd73 \u00centrebat\u0103 ce \u0219i-ar dori de ziua ei, ea a zis \"s\u0103 avem un spectacol de improv\", a\u0219a c\u0103 \u00eei \u0219i livr\u0103m cadoul. 4 zile mai t\u00e2rziu, dar la or\u0103 precis\u0103. \nNu uita\u021bi, ne vedem s\u00e2mb\u0103t\u0103, 19 februarie, de la ora 19:00, la SOLD OUT | Improv Show | Improbabilii \ud83d\ude01\nDar \u0219i mai important: La mul\u021bi ani, Adela! \ud83e\udd73\ud83c\udf89"</a:t>
            </a: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"status_type"</a:t>
            </a:r>
            <a:r>
              <a:rPr lang="en" sz="1175">
                <a:solidFill>
                  <a:srgbClr val="333333"/>
                </a:solidFill>
              </a:rPr>
              <a:t>:</a:t>
            </a:r>
            <a:r>
              <a:rPr lang="en" sz="1175">
                <a:solidFill>
                  <a:srgbClr val="333333"/>
                </a:solidFill>
                <a:highlight>
                  <a:srgbClr val="FFF0F0"/>
                </a:highlight>
              </a:rPr>
              <a:t>"added_photos"</a:t>
            </a: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"shares"</a:t>
            </a:r>
            <a:r>
              <a:rPr lang="en" sz="1175">
                <a:solidFill>
                  <a:srgbClr val="333333"/>
                </a:solidFill>
              </a:rPr>
              <a:t>:</a:t>
            </a:r>
            <a:r>
              <a:rPr b="1" lang="en" sz="1175">
                <a:solidFill>
                  <a:srgbClr val="008800"/>
                </a:solidFill>
              </a:rPr>
              <a:t>null</a:t>
            </a:r>
            <a:r>
              <a:rPr lang="en" sz="1175">
                <a:solidFill>
                  <a:srgbClr val="333333"/>
                </a:solidFill>
              </a:rPr>
              <a:t>,</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r>
              <a:rPr lang="en" sz="1175">
                <a:solidFill>
                  <a:srgbClr val="007700"/>
                </a:solidFill>
              </a:rPr>
              <a:t>"likes"</a:t>
            </a:r>
            <a:r>
              <a:rPr lang="en" sz="1175">
                <a:solidFill>
                  <a:srgbClr val="333333"/>
                </a:solidFill>
              </a:rPr>
              <a:t>:</a:t>
            </a:r>
            <a:r>
              <a:rPr b="1" lang="en" sz="1175">
                <a:solidFill>
                  <a:srgbClr val="0000DD"/>
                </a:solidFill>
              </a:rPr>
              <a:t>93</a:t>
            </a:r>
            <a:endParaRPr sz="1175">
              <a:solidFill>
                <a:srgbClr val="333333"/>
              </a:solidFill>
            </a:endParaRPr>
          </a:p>
          <a:p>
            <a:pPr indent="0" lvl="0" marL="0" rtl="0" algn="l">
              <a:spcBef>
                <a:spcPts val="0"/>
              </a:spcBef>
              <a:spcAft>
                <a:spcPts val="0"/>
              </a:spcAft>
              <a:buClr>
                <a:srgbClr val="000000"/>
              </a:buClr>
              <a:buSzPts val="275"/>
              <a:buFont typeface="Arial"/>
              <a:buNone/>
            </a:pPr>
            <a:r>
              <a:rPr lang="en" sz="1175">
                <a:solidFill>
                  <a:srgbClr val="333333"/>
                </a:solidFill>
              </a:rPr>
              <a:t>    }</a:t>
            </a:r>
            <a:endParaRPr sz="1175">
              <a:solidFill>
                <a:srgbClr val="333333"/>
              </a:solidFill>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311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Cele mai share-uite postari de pe pagina</a:t>
            </a:r>
            <a:endParaRPr/>
          </a:p>
        </p:txBody>
      </p:sp>
      <p:sp>
        <p:nvSpPr>
          <p:cNvPr id="93" name="Google Shape;93;p19"/>
          <p:cNvSpPr txBox="1"/>
          <p:nvPr>
            <p:ph idx="1" type="body"/>
          </p:nvPr>
        </p:nvSpPr>
        <p:spPr>
          <a:xfrm>
            <a:off x="0" y="572700"/>
            <a:ext cx="4572000" cy="454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"message"</a:t>
            </a:r>
            <a:r>
              <a:rPr lang="en" sz="950">
                <a:solidFill>
                  <a:srgbClr val="333333"/>
                </a:solidFill>
                <a:latin typeface="Arial"/>
                <a:ea typeface="Arial"/>
                <a:cs typeface="Arial"/>
                <a:sym typeface="Arial"/>
              </a:rPr>
              <a:t>:</a:t>
            </a:r>
            <a:r>
              <a:rPr lang="en" sz="950">
                <a:solidFill>
                  <a:srgbClr val="333333"/>
                </a:solidFill>
                <a:highlight>
                  <a:srgbClr val="FFF0F0"/>
                </a:highlight>
                <a:latin typeface="Arial"/>
                <a:ea typeface="Arial"/>
                <a:cs typeface="Arial"/>
                <a:sym typeface="Arial"/>
              </a:rPr>
              <a:t>"V\u0103 a\u0219tept\u0103m cu un nou Spectacol de improviza\u021bie - Improbabilii, vineri, ora 19:00 la Urania Palace!\n\nPentru voi, un video cu proba numit\u0103 T\u0103ietura Regizorului!\n\nReguli: \n3 actori \u0219i un regizor. O scen\u0103 se construie\u0219te \u0219i apoi se revizuie\u015fte dup\u0103 noile indica\u021bii ale regizorului.\n\nSugestia publicului: \u00een avion."</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"status_type"</a:t>
            </a:r>
            <a:r>
              <a:rPr lang="en" sz="950">
                <a:solidFill>
                  <a:srgbClr val="333333"/>
                </a:solidFill>
                <a:latin typeface="Arial"/>
                <a:ea typeface="Arial"/>
                <a:cs typeface="Arial"/>
                <a:sym typeface="Arial"/>
              </a:rPr>
              <a:t>:</a:t>
            </a:r>
            <a:r>
              <a:rPr lang="en" sz="950">
                <a:solidFill>
                  <a:srgbClr val="333333"/>
                </a:solidFill>
                <a:highlight>
                  <a:srgbClr val="FFF0F0"/>
                </a:highlight>
                <a:latin typeface="Arial"/>
                <a:ea typeface="Arial"/>
                <a:cs typeface="Arial"/>
                <a:sym typeface="Arial"/>
              </a:rPr>
              <a:t>"added_video"</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"shares"</a:t>
            </a:r>
            <a:r>
              <a:rPr lang="en" sz="950">
                <a:solidFill>
                  <a:srgbClr val="333333"/>
                </a:solidFill>
                <a:latin typeface="Arial"/>
                <a:ea typeface="Arial"/>
                <a:cs typeface="Arial"/>
                <a:sym typeface="Arial"/>
              </a:rPr>
              <a:t>:</a:t>
            </a:r>
            <a:r>
              <a:rPr b="1" lang="en" sz="950">
                <a:solidFill>
                  <a:srgbClr val="6600EE"/>
                </a:solidFill>
                <a:latin typeface="Arial"/>
                <a:ea typeface="Arial"/>
                <a:cs typeface="Arial"/>
                <a:sym typeface="Arial"/>
              </a:rPr>
              <a:t>15.0</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"likes"</a:t>
            </a:r>
            <a:r>
              <a:rPr lang="en" sz="950">
                <a:solidFill>
                  <a:srgbClr val="333333"/>
                </a:solidFill>
                <a:latin typeface="Arial"/>
                <a:ea typeface="Arial"/>
                <a:cs typeface="Arial"/>
                <a:sym typeface="Arial"/>
              </a:rPr>
              <a:t>:</a:t>
            </a:r>
            <a:r>
              <a:rPr b="1" lang="en" sz="950">
                <a:solidFill>
                  <a:srgbClr val="0000DD"/>
                </a:solidFill>
                <a:latin typeface="Arial"/>
                <a:ea typeface="Arial"/>
                <a:cs typeface="Arial"/>
                <a:sym typeface="Arial"/>
              </a:rPr>
              <a:t>42</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FF0000"/>
                </a:solidFill>
                <a:highlight>
                  <a:srgbClr val="FFAAAA"/>
                </a:highlight>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"message"</a:t>
            </a:r>
            <a:r>
              <a:rPr lang="en" sz="950">
                <a:solidFill>
                  <a:srgbClr val="333333"/>
                </a:solidFill>
                <a:latin typeface="Arial"/>
                <a:ea typeface="Arial"/>
                <a:cs typeface="Arial"/>
                <a:sym typeface="Arial"/>
              </a:rPr>
              <a:t>:</a:t>
            </a:r>
            <a:r>
              <a:rPr lang="en" sz="950">
                <a:solidFill>
                  <a:srgbClr val="333333"/>
                </a:solidFill>
                <a:highlight>
                  <a:srgbClr val="FFF0F0"/>
                </a:highlight>
                <a:latin typeface="Arial"/>
                <a:ea typeface="Arial"/>
                <a:cs typeface="Arial"/>
                <a:sym typeface="Arial"/>
              </a:rPr>
              <a:t>"Se ia o scen\u0103, apoi se reia scena, apoi se mai reia o dat\u0103. Actorii noi veni\u021bi n-au v\u0103zut scenele precedente. E doar o mostr\u0103 de la ultimul nostru spectacol de la Urania.\nNe vedem tot acolo vinerea viitoare, la ora 19:00!\nhttps:\/\/www.facebook.com\/events\/285228778823490\/"</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"status_type"</a:t>
            </a:r>
            <a:r>
              <a:rPr lang="en" sz="950">
                <a:solidFill>
                  <a:srgbClr val="333333"/>
                </a:solidFill>
                <a:latin typeface="Arial"/>
                <a:ea typeface="Arial"/>
                <a:cs typeface="Arial"/>
                <a:sym typeface="Arial"/>
              </a:rPr>
              <a:t>:</a:t>
            </a:r>
            <a:r>
              <a:rPr lang="en" sz="950">
                <a:solidFill>
                  <a:srgbClr val="333333"/>
                </a:solidFill>
                <a:highlight>
                  <a:srgbClr val="FFF0F0"/>
                </a:highlight>
                <a:latin typeface="Arial"/>
                <a:ea typeface="Arial"/>
                <a:cs typeface="Arial"/>
                <a:sym typeface="Arial"/>
              </a:rPr>
              <a:t>"added_video"</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"shares"</a:t>
            </a:r>
            <a:r>
              <a:rPr lang="en" sz="950">
                <a:solidFill>
                  <a:srgbClr val="333333"/>
                </a:solidFill>
                <a:latin typeface="Arial"/>
                <a:ea typeface="Arial"/>
                <a:cs typeface="Arial"/>
                <a:sym typeface="Arial"/>
              </a:rPr>
              <a:t>:</a:t>
            </a:r>
            <a:r>
              <a:rPr b="1" lang="en" sz="950">
                <a:solidFill>
                  <a:srgbClr val="6600EE"/>
                </a:solidFill>
                <a:latin typeface="Arial"/>
                <a:ea typeface="Arial"/>
                <a:cs typeface="Arial"/>
                <a:sym typeface="Arial"/>
              </a:rPr>
              <a:t>9.0</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"likes"</a:t>
            </a:r>
            <a:r>
              <a:rPr lang="en" sz="950">
                <a:solidFill>
                  <a:srgbClr val="333333"/>
                </a:solidFill>
                <a:latin typeface="Arial"/>
                <a:ea typeface="Arial"/>
                <a:cs typeface="Arial"/>
                <a:sym typeface="Arial"/>
              </a:rPr>
              <a:t>:</a:t>
            </a:r>
            <a:r>
              <a:rPr b="1" lang="en" sz="950">
                <a:solidFill>
                  <a:srgbClr val="0000DD"/>
                </a:solidFill>
                <a:latin typeface="Arial"/>
                <a:ea typeface="Arial"/>
                <a:cs typeface="Arial"/>
                <a:sym typeface="Arial"/>
              </a:rPr>
              <a:t>21</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FF0000"/>
                </a:solidFill>
                <a:highlight>
                  <a:srgbClr val="FFAAAA"/>
                </a:highlight>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"message"</a:t>
            </a:r>
            <a:r>
              <a:rPr lang="en" sz="950">
                <a:solidFill>
                  <a:srgbClr val="333333"/>
                </a:solidFill>
                <a:latin typeface="Arial"/>
                <a:ea typeface="Arial"/>
                <a:cs typeface="Arial"/>
                <a:sym typeface="Arial"/>
              </a:rPr>
              <a:t>:</a:t>
            </a:r>
            <a:r>
              <a:rPr lang="en" sz="950">
                <a:solidFill>
                  <a:srgbClr val="333333"/>
                </a:solidFill>
                <a:highlight>
                  <a:srgbClr val="FFF0F0"/>
                </a:highlight>
                <a:latin typeface="Arial"/>
                <a:ea typeface="Arial"/>
                <a:cs typeface="Arial"/>
                <a:sym typeface="Arial"/>
              </a:rPr>
              <a:t>"De Halloween, post\u0103m un video improvizat. Tema este, bine\u00een\u021beles, canibalismul. Nu uita\u021bi c\u0103 avem spectacol s\u00e2mb\u0103ta asta la Urania, ora 19:00. Detalii \u00cen linkul de mai jos!\nhttps:\/\/www.facebook.com\/events\/2411050642255166\/"</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"status_type"</a:t>
            </a:r>
            <a:r>
              <a:rPr lang="en" sz="950">
                <a:solidFill>
                  <a:srgbClr val="333333"/>
                </a:solidFill>
                <a:latin typeface="Arial"/>
                <a:ea typeface="Arial"/>
                <a:cs typeface="Arial"/>
                <a:sym typeface="Arial"/>
              </a:rPr>
              <a:t>:</a:t>
            </a:r>
            <a:r>
              <a:rPr lang="en" sz="950">
                <a:solidFill>
                  <a:srgbClr val="333333"/>
                </a:solidFill>
                <a:highlight>
                  <a:srgbClr val="FFF0F0"/>
                </a:highlight>
                <a:latin typeface="Arial"/>
                <a:ea typeface="Arial"/>
                <a:cs typeface="Arial"/>
                <a:sym typeface="Arial"/>
              </a:rPr>
              <a:t>"added_video"</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"shares"</a:t>
            </a:r>
            <a:r>
              <a:rPr lang="en" sz="950">
                <a:solidFill>
                  <a:srgbClr val="333333"/>
                </a:solidFill>
                <a:latin typeface="Arial"/>
                <a:ea typeface="Arial"/>
                <a:cs typeface="Arial"/>
                <a:sym typeface="Arial"/>
              </a:rPr>
              <a:t>:</a:t>
            </a:r>
            <a:r>
              <a:rPr b="1" lang="en" sz="950">
                <a:solidFill>
                  <a:srgbClr val="6600EE"/>
                </a:solidFill>
                <a:latin typeface="Arial"/>
                <a:ea typeface="Arial"/>
                <a:cs typeface="Arial"/>
                <a:sym typeface="Arial"/>
              </a:rPr>
              <a:t>8.0</a:t>
            </a:r>
            <a:r>
              <a:rPr lang="en" sz="950">
                <a:solidFill>
                  <a:srgbClr val="333333"/>
                </a:solidFill>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007700"/>
                </a:solidFill>
                <a:latin typeface="Arial"/>
                <a:ea typeface="Arial"/>
                <a:cs typeface="Arial"/>
                <a:sym typeface="Arial"/>
              </a:rPr>
              <a:t>"likes"</a:t>
            </a:r>
            <a:r>
              <a:rPr lang="en" sz="950">
                <a:solidFill>
                  <a:srgbClr val="333333"/>
                </a:solidFill>
                <a:latin typeface="Arial"/>
                <a:ea typeface="Arial"/>
                <a:cs typeface="Arial"/>
                <a:sym typeface="Arial"/>
              </a:rPr>
              <a:t>:</a:t>
            </a:r>
            <a:r>
              <a:rPr b="1" lang="en" sz="950">
                <a:solidFill>
                  <a:srgbClr val="0000DD"/>
                </a:solidFill>
                <a:latin typeface="Arial"/>
                <a:ea typeface="Arial"/>
                <a:cs typeface="Arial"/>
                <a:sym typeface="Arial"/>
              </a:rPr>
              <a:t>44</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r>
              <a:rPr lang="en" sz="950">
                <a:solidFill>
                  <a:srgbClr val="FF0000"/>
                </a:solidFill>
                <a:highlight>
                  <a:srgbClr val="FFAAAA"/>
                </a:highlight>
                <a:latin typeface="Arial"/>
                <a:ea typeface="Arial"/>
                <a:cs typeface="Arial"/>
                <a:sym typeface="Arial"/>
              </a:rPr>
              <a:t>,</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rPr lang="en" sz="950">
                <a:solidFill>
                  <a:srgbClr val="333333"/>
                </a:solidFill>
                <a:latin typeface="Arial"/>
                <a:ea typeface="Arial"/>
                <a:cs typeface="Arial"/>
                <a:sym typeface="Arial"/>
              </a:rPr>
              <a:t> </a:t>
            </a:r>
            <a:endParaRPr sz="950">
              <a:solidFill>
                <a:srgbClr val="333333"/>
              </a:solidFill>
              <a:latin typeface="Arial"/>
              <a:ea typeface="Arial"/>
              <a:cs typeface="Arial"/>
              <a:sym typeface="Arial"/>
            </a:endParaRPr>
          </a:p>
          <a:p>
            <a:pPr indent="0" lvl="0" marL="0" rtl="0" algn="l">
              <a:lnSpc>
                <a:spcPct val="100000"/>
              </a:lnSpc>
              <a:spcBef>
                <a:spcPts val="0"/>
              </a:spcBef>
              <a:spcAft>
                <a:spcPts val="0"/>
              </a:spcAft>
              <a:buNone/>
            </a:pPr>
            <a:r>
              <a:t/>
            </a:r>
            <a:endParaRPr sz="950"/>
          </a:p>
        </p:txBody>
      </p:sp>
      <p:sp>
        <p:nvSpPr>
          <p:cNvPr id="94" name="Google Shape;94;p19"/>
          <p:cNvSpPr txBox="1"/>
          <p:nvPr/>
        </p:nvSpPr>
        <p:spPr>
          <a:xfrm>
            <a:off x="4572000" y="572700"/>
            <a:ext cx="4572000" cy="45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333333"/>
                </a:solidFill>
              </a:rPr>
              <a:t>   {</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"message"</a:t>
            </a:r>
            <a:r>
              <a:rPr lang="en" sz="1050">
                <a:solidFill>
                  <a:srgbClr val="333333"/>
                </a:solidFill>
              </a:rPr>
              <a:t>:</a:t>
            </a:r>
            <a:r>
              <a:rPr lang="en" sz="1050">
                <a:solidFill>
                  <a:srgbClr val="333333"/>
                </a:solidFill>
                <a:highlight>
                  <a:srgbClr val="FFF0F0"/>
                </a:highlight>
              </a:rPr>
              <a:t>"Ai auzit un fluierat nefiresc \u00een ultimul timp? Astfel de sunete sunt at\u00e2t de normale \u00een lumea animal\u00e3 \u00eenc\u00e2t adesea g\u00e3zduim exper\u0163i care s\u00e3 ni le deslu\u015feasc\u00e3.\nPentru mai multe explica\u021bii cu noim\u00e3 \u015fi cu noi, m\u00e3, v\u00e3 a\u015ftept\u00e3m s\u00e2mb\u00e3t\u00e3 la 19:30 la Urania Palace \n\ud83d\udc49Improv show Improbabilii\ud83d\udc48"</a:t>
            </a:r>
            <a:r>
              <a:rPr lang="en" sz="1050">
                <a:solidFill>
                  <a:srgbClr val="333333"/>
                </a:solidFill>
              </a:rPr>
              <a:t>,</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"status_type"</a:t>
            </a:r>
            <a:r>
              <a:rPr lang="en" sz="1050">
                <a:solidFill>
                  <a:srgbClr val="333333"/>
                </a:solidFill>
              </a:rPr>
              <a:t>:</a:t>
            </a:r>
            <a:r>
              <a:rPr lang="en" sz="1050">
                <a:solidFill>
                  <a:srgbClr val="333333"/>
                </a:solidFill>
                <a:highlight>
                  <a:srgbClr val="FFF0F0"/>
                </a:highlight>
              </a:rPr>
              <a:t>"added_video"</a:t>
            </a:r>
            <a:r>
              <a:rPr lang="en" sz="1050">
                <a:solidFill>
                  <a:srgbClr val="333333"/>
                </a:solidFill>
              </a:rPr>
              <a:t>,</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"shares"</a:t>
            </a:r>
            <a:r>
              <a:rPr lang="en" sz="1050">
                <a:solidFill>
                  <a:srgbClr val="333333"/>
                </a:solidFill>
              </a:rPr>
              <a:t>:</a:t>
            </a:r>
            <a:r>
              <a:rPr b="1" lang="en" sz="1050">
                <a:solidFill>
                  <a:srgbClr val="6600EE"/>
                </a:solidFill>
              </a:rPr>
              <a:t>8.0</a:t>
            </a:r>
            <a:r>
              <a:rPr lang="en" sz="1050">
                <a:solidFill>
                  <a:srgbClr val="333333"/>
                </a:solidFill>
              </a:rPr>
              <a:t>,</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"likes"</a:t>
            </a:r>
            <a:r>
              <a:rPr lang="en" sz="1050">
                <a:solidFill>
                  <a:srgbClr val="333333"/>
                </a:solidFill>
              </a:rPr>
              <a:t>:</a:t>
            </a:r>
            <a:r>
              <a:rPr b="1" lang="en" sz="1050">
                <a:solidFill>
                  <a:srgbClr val="0000DD"/>
                </a:solidFill>
              </a:rPr>
              <a:t>81</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FF0000"/>
                </a:solidFill>
                <a:highlight>
                  <a:srgbClr val="FFAAAA"/>
                </a:highlight>
              </a:rPr>
              <a:t>,</a:t>
            </a:r>
            <a:endParaRPr sz="1050">
              <a:solidFill>
                <a:srgbClr val="333333"/>
              </a:solidFill>
            </a:endParaRPr>
          </a:p>
          <a:p>
            <a:pPr indent="0" lvl="0" marL="0" rtl="0" algn="l">
              <a:spcBef>
                <a:spcPts val="0"/>
              </a:spcBef>
              <a:spcAft>
                <a:spcPts val="0"/>
              </a:spcAft>
              <a:buNone/>
            </a:pPr>
            <a:r>
              <a:rPr lang="en" sz="1050">
                <a:solidFill>
                  <a:srgbClr val="333333"/>
                </a:solidFill>
              </a:rPr>
              <a:t>    {</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"message"</a:t>
            </a:r>
            <a:r>
              <a:rPr lang="en" sz="1050">
                <a:solidFill>
                  <a:srgbClr val="333333"/>
                </a:solidFill>
              </a:rPr>
              <a:t>:</a:t>
            </a:r>
            <a:r>
              <a:rPr lang="en" sz="1050">
                <a:solidFill>
                  <a:srgbClr val="333333"/>
                </a:solidFill>
                <a:highlight>
                  <a:srgbClr val="FFF0F0"/>
                </a:highlight>
              </a:rPr>
              <a:t>"Vii seara obosit de munc\u0103 de pe ogor \u0219i acas\u0103 dai de...\u0219ogor. \nAfl\u0103 cum Camila poate strica o prietenie, \u00een proba Sub Presiune. \n\nCum se joac\u0103: o scen\u0103 normal\u0103 care se va relua din ce \u00een ce mai repede (1 minut, apoi 30 secunde \u0219i la final \u00een 10 secunde)\n\nHaide s\u0103 vezi mai multe pe 13 aprilie ora 20:00 \u00een Teatrul de Var\u0103 din Ha\u0219deu. (\u00een caz de vreme rea facem \u00een Cantina Ha\u0219deu, detalii \u00een evenimentul de mai jos)\n\n\ud83d\udc2b Improv Show Improbabilii \/\/ UBB Fest  \ud83d\udc2b"</a:t>
            </a:r>
            <a:r>
              <a:rPr lang="en" sz="1050">
                <a:solidFill>
                  <a:srgbClr val="333333"/>
                </a:solidFill>
              </a:rPr>
              <a:t>,</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"status_type"</a:t>
            </a:r>
            <a:r>
              <a:rPr lang="en" sz="1050">
                <a:solidFill>
                  <a:srgbClr val="333333"/>
                </a:solidFill>
              </a:rPr>
              <a:t>:</a:t>
            </a:r>
            <a:r>
              <a:rPr lang="en" sz="1050">
                <a:solidFill>
                  <a:srgbClr val="333333"/>
                </a:solidFill>
                <a:highlight>
                  <a:srgbClr val="FFF0F0"/>
                </a:highlight>
              </a:rPr>
              <a:t>"added_video"</a:t>
            </a:r>
            <a:r>
              <a:rPr lang="en" sz="1050">
                <a:solidFill>
                  <a:srgbClr val="333333"/>
                </a:solidFill>
              </a:rPr>
              <a:t>,</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"shares"</a:t>
            </a:r>
            <a:r>
              <a:rPr lang="en" sz="1050">
                <a:solidFill>
                  <a:srgbClr val="333333"/>
                </a:solidFill>
              </a:rPr>
              <a:t>:</a:t>
            </a:r>
            <a:r>
              <a:rPr b="1" lang="en" sz="1050">
                <a:solidFill>
                  <a:srgbClr val="6600EE"/>
                </a:solidFill>
              </a:rPr>
              <a:t>8.0</a:t>
            </a:r>
            <a:r>
              <a:rPr lang="en" sz="1050">
                <a:solidFill>
                  <a:srgbClr val="333333"/>
                </a:solidFill>
              </a:rPr>
              <a:t>,</a:t>
            </a:r>
            <a:endParaRPr sz="1050">
              <a:solidFill>
                <a:srgbClr val="333333"/>
              </a:solidFill>
            </a:endParaRPr>
          </a:p>
          <a:p>
            <a:pPr indent="0" lvl="0" marL="0" rtl="0" algn="l">
              <a:spcBef>
                <a:spcPts val="0"/>
              </a:spcBef>
              <a:spcAft>
                <a:spcPts val="0"/>
              </a:spcAft>
              <a:buNone/>
            </a:pPr>
            <a:r>
              <a:rPr lang="en" sz="1050">
                <a:solidFill>
                  <a:srgbClr val="333333"/>
                </a:solidFill>
              </a:rPr>
              <a:t>        </a:t>
            </a:r>
            <a:r>
              <a:rPr lang="en" sz="1050">
                <a:solidFill>
                  <a:srgbClr val="007700"/>
                </a:solidFill>
              </a:rPr>
              <a:t>"likes"</a:t>
            </a:r>
            <a:r>
              <a:rPr lang="en" sz="1050">
                <a:solidFill>
                  <a:srgbClr val="333333"/>
                </a:solidFill>
              </a:rPr>
              <a:t>:</a:t>
            </a:r>
            <a:r>
              <a:rPr b="1" lang="en" sz="1050">
                <a:solidFill>
                  <a:srgbClr val="0000DD"/>
                </a:solidFill>
              </a:rPr>
              <a:t>37</a:t>
            </a:r>
            <a:endParaRPr sz="1050">
              <a:solidFill>
                <a:srgbClr val="333333"/>
              </a:solidFill>
            </a:endParaRPr>
          </a:p>
          <a:p>
            <a:pPr indent="0" lvl="0" marL="0" rtl="0" algn="l">
              <a:spcBef>
                <a:spcPts val="0"/>
              </a:spcBef>
              <a:spcAft>
                <a:spcPts val="0"/>
              </a:spcAft>
              <a:buNone/>
            </a:pPr>
            <a:r>
              <a:rPr lang="en" sz="1050">
                <a:solidFill>
                  <a:srgbClr val="333333"/>
                </a:solidFill>
              </a:rPr>
              <a:t>    }</a:t>
            </a:r>
            <a:endParaRPr sz="105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‘Popular’ posts </a:t>
            </a:r>
            <a:endParaRPr/>
          </a:p>
        </p:txBody>
      </p:sp>
      <p:sp>
        <p:nvSpPr>
          <p:cNvPr id="100" name="Google Shape;100;p20"/>
          <p:cNvSpPr txBox="1"/>
          <p:nvPr>
            <p:ph idx="1" type="body"/>
          </p:nvPr>
        </p:nvSpPr>
        <p:spPr>
          <a:xfrm>
            <a:off x="311700" y="1152475"/>
            <a:ext cx="8520600" cy="79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Definitie facebook: </a:t>
            </a:r>
            <a:r>
              <a:rPr lang="en">
                <a:solidFill>
                  <a:srgbClr val="4B4F56"/>
                </a:solidFill>
                <a:highlight>
                  <a:srgbClr val="FFFFFF"/>
                </a:highlight>
                <a:latin typeface="Arial"/>
                <a:ea typeface="Arial"/>
                <a:cs typeface="Arial"/>
                <a:sym typeface="Arial"/>
              </a:rPr>
              <a:t>Whether the post is popular. Based on whether the total actions as a percentage of reach exceeds a certain threshold.</a:t>
            </a:r>
            <a:endParaRPr/>
          </a:p>
        </p:txBody>
      </p:sp>
      <p:sp>
        <p:nvSpPr>
          <p:cNvPr id="101" name="Google Shape;101;p20"/>
          <p:cNvSpPr txBox="1"/>
          <p:nvPr/>
        </p:nvSpPr>
        <p:spPr>
          <a:xfrm>
            <a:off x="903000" y="1947175"/>
            <a:ext cx="7338000" cy="359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"id"</a:t>
            </a:r>
            <a:r>
              <a:rPr lang="en" sz="1200">
                <a:solidFill>
                  <a:srgbClr val="333333"/>
                </a:solidFill>
              </a:rPr>
              <a:t>:</a:t>
            </a:r>
            <a:r>
              <a:rPr b="1" lang="en" sz="1200">
                <a:solidFill>
                  <a:srgbClr val="6600EE"/>
                </a:solidFill>
              </a:rPr>
              <a:t>1.581916452e+31</a:t>
            </a: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"created_time"</a:t>
            </a:r>
            <a:r>
              <a:rPr lang="en" sz="1200">
                <a:solidFill>
                  <a:srgbClr val="333333"/>
                </a:solidFill>
              </a:rPr>
              <a:t>:</a:t>
            </a:r>
            <a:r>
              <a:rPr b="1" lang="en" sz="1200">
                <a:solidFill>
                  <a:srgbClr val="0000DD"/>
                </a:solidFill>
              </a:rPr>
              <a:t>1647511399000</a:t>
            </a: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"is_popular"</a:t>
            </a:r>
            <a:r>
              <a:rPr lang="en" sz="1200">
                <a:solidFill>
                  <a:srgbClr val="333333"/>
                </a:solidFill>
              </a:rPr>
              <a:t>:</a:t>
            </a:r>
            <a:r>
              <a:rPr b="1" lang="en" sz="1200">
                <a:solidFill>
                  <a:srgbClr val="6600EE"/>
                </a:solidFill>
              </a:rPr>
              <a:t>1.0</a:t>
            </a: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"message"</a:t>
            </a:r>
            <a:r>
              <a:rPr lang="en" sz="1200">
                <a:solidFill>
                  <a:srgbClr val="333333"/>
                </a:solidFill>
              </a:rPr>
              <a:t>:</a:t>
            </a:r>
            <a:r>
              <a:rPr lang="en" sz="1200">
                <a:solidFill>
                  <a:srgbClr val="333333"/>
                </a:solidFill>
                <a:highlight>
                  <a:srgbClr val="FFF0F0"/>
                </a:highlight>
              </a:rPr>
              <a:t>"\u015etefan nu \u00ee\u0219i dore\u0219te nimic de ziua lui, fiindc\u0103 \u00ee\u0219i \u00eendepline\u0219te singur dorin\u021bele, a\u0219a cum a \u00eenv\u0103\u021bat la Hogwarts. Printre vr\u0103jelile lui care sun\u0103 bine se num\u0103r\u0103 c\u00e2ntatul la vioar\u0103, dumele \u0219i orchestrarea spectacolelor noastre. Pe toate le pute\u021bi vedea live, la Improv Show | Improbabilii, de la ora 18:00. \nLa multi ani, \u015etefan! \ud83c\udf89\ud83e\udd73\ud83c\udfbb"</a:t>
            </a: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"status_type"</a:t>
            </a:r>
            <a:r>
              <a:rPr lang="en" sz="1200">
                <a:solidFill>
                  <a:srgbClr val="333333"/>
                </a:solidFill>
              </a:rPr>
              <a:t>:</a:t>
            </a:r>
            <a:r>
              <a:rPr lang="en" sz="1200">
                <a:solidFill>
                  <a:srgbClr val="333333"/>
                </a:solidFill>
                <a:highlight>
                  <a:srgbClr val="FFF0F0"/>
                </a:highlight>
              </a:rPr>
              <a:t>"added_photos"</a:t>
            </a: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"shares"</a:t>
            </a:r>
            <a:r>
              <a:rPr lang="en" sz="1200">
                <a:solidFill>
                  <a:srgbClr val="333333"/>
                </a:solidFill>
              </a:rPr>
              <a:t>:</a:t>
            </a:r>
            <a:r>
              <a:rPr b="1" lang="en" sz="1200">
                <a:solidFill>
                  <a:srgbClr val="008800"/>
                </a:solidFill>
              </a:rPr>
              <a:t>null</a:t>
            </a:r>
            <a:r>
              <a:rPr lang="en" sz="1200">
                <a:solidFill>
                  <a:srgbClr val="333333"/>
                </a:solidFill>
              </a:rPr>
              <a:t>,</a:t>
            </a:r>
            <a:endParaRPr sz="1200">
              <a:solidFill>
                <a:srgbClr val="333333"/>
              </a:solidFill>
            </a:endParaRPr>
          </a:p>
          <a:p>
            <a:pPr indent="0" lvl="0" marL="0" rtl="0" algn="l">
              <a:spcBef>
                <a:spcPts val="0"/>
              </a:spcBef>
              <a:spcAft>
                <a:spcPts val="0"/>
              </a:spcAft>
              <a:buNone/>
            </a:pPr>
            <a:r>
              <a:rPr lang="en" sz="1200">
                <a:solidFill>
                  <a:srgbClr val="333333"/>
                </a:solidFill>
              </a:rPr>
              <a:t>        </a:t>
            </a:r>
            <a:r>
              <a:rPr lang="en" sz="1200">
                <a:solidFill>
                  <a:srgbClr val="007700"/>
                </a:solidFill>
              </a:rPr>
              <a:t>"likes"</a:t>
            </a:r>
            <a:r>
              <a:rPr lang="en" sz="1200">
                <a:solidFill>
                  <a:srgbClr val="333333"/>
                </a:solidFill>
              </a:rPr>
              <a:t>:</a:t>
            </a:r>
            <a:r>
              <a:rPr b="1" lang="en" sz="1200">
                <a:solidFill>
                  <a:srgbClr val="0000DD"/>
                </a:solidFill>
              </a:rPr>
              <a:t>34</a:t>
            </a:r>
            <a:endParaRPr sz="1200">
              <a:solidFill>
                <a:srgbClr val="333333"/>
              </a:solidFill>
            </a:endParaRPr>
          </a:p>
          <a:p>
            <a:pPr indent="0" lvl="0" marL="0" rtl="0" algn="l">
              <a:spcBef>
                <a:spcPts val="0"/>
              </a:spcBef>
              <a:spcAft>
                <a:spcPts val="0"/>
              </a:spcAft>
              <a:buNone/>
            </a:pPr>
            <a:r>
              <a:rPr lang="en" sz="1200">
                <a:solidFill>
                  <a:srgbClr val="333333"/>
                </a:solidFill>
              </a:rPr>
              <a:t>    }</a:t>
            </a:r>
            <a:endParaRPr sz="1200">
              <a:solidFill>
                <a:srgbClr val="333333"/>
              </a:solidFill>
            </a:endParaRPr>
          </a:p>
          <a:p>
            <a:pPr indent="0" lvl="0" marL="0" rtl="0" algn="l">
              <a:lnSpc>
                <a:spcPct val="110795"/>
              </a:lnSpc>
              <a:spcBef>
                <a:spcPts val="0"/>
              </a:spcBef>
              <a:spcAft>
                <a:spcPts val="0"/>
              </a:spcAft>
              <a:buNone/>
            </a:pPr>
            <a:r>
              <a:rPr lang="en" sz="1200">
                <a:solidFill>
                  <a:srgbClr val="333333"/>
                </a:solidFill>
              </a:rPr>
              <a:t>]</a:t>
            </a:r>
            <a:endParaRPr sz="1200">
              <a:solidFill>
                <a:srgbClr val="333333"/>
              </a:solidFill>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Care a fost scopul proiectului?</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Prima parte a fost pentru a strange niste statistici interesante despre istoria trupei si prezenta noastra online.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urmatoarele slide-uri am creat niste grafice care o sa ne spuna cum interactioneaza lumea cu postarile noastre si extragem niste sugestii pentru viitoarele interactiuni pe social media.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