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2"/>
  </p:handoutMasterIdLst>
  <p:sldIdLst>
    <p:sldId id="267" r:id="rId5"/>
    <p:sldId id="257" r:id="rId6"/>
    <p:sldId id="277" r:id="rId7"/>
    <p:sldId id="278" r:id="rId8"/>
    <p:sldId id="279" r:id="rId9"/>
    <p:sldId id="281"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655" autoAdjust="0"/>
  </p:normalViewPr>
  <p:slideViewPr>
    <p:cSldViewPr snapToGrid="0">
      <p:cViewPr varScale="1">
        <p:scale>
          <a:sx n="65" d="100"/>
          <a:sy n="65" d="100"/>
        </p:scale>
        <p:origin x="528"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1/22/2024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1/21/2024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1/21/2024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1/21/2024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1/21/2024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sz="6600" dirty="0"/>
              <a:t>Building a part of Watson</a:t>
            </a:r>
            <a:endParaRPr lang="ro-RO" dirty="0"/>
          </a:p>
        </p:txBody>
      </p:sp>
      <p:sp>
        <p:nvSpPr>
          <p:cNvPr id="3" name="Title 1">
            <a:extLst>
              <a:ext uri="{FF2B5EF4-FFF2-40B4-BE49-F238E27FC236}">
                <a16:creationId xmlns:a16="http://schemas.microsoft.com/office/drawing/2014/main" id="{D2BF6FEB-C044-2FA0-DD75-8B0385ED60B2}"/>
              </a:ext>
            </a:extLst>
          </p:cNvPr>
          <p:cNvSpPr txBox="1">
            <a:spLocks/>
          </p:cNvSpPr>
          <p:nvPr/>
        </p:nvSpPr>
        <p:spPr>
          <a:xfrm>
            <a:off x="3985845" y="3581404"/>
            <a:ext cx="9504485" cy="3007447"/>
          </a:xfrm>
          <a:prstGeom prst="rect">
            <a:avLst/>
          </a:prstGeom>
        </p:spPr>
        <p:txBody>
          <a:bodyPr vert="horz" lIns="91440" tIns="45720" rIns="91440" bIns="45720" rtlCol="0" anchor="ctr" anchorCtr="0">
            <a:noAutofit/>
          </a:bodyPr>
          <a:lstStyle>
            <a:lvl1pPr algn="ctr" defTabSz="914400" rtl="0" eaLnBrk="1" latinLnBrk="0" hangingPunct="1">
              <a:lnSpc>
                <a:spcPct val="89000"/>
              </a:lnSpc>
              <a:spcBef>
                <a:spcPct val="0"/>
              </a:spcBef>
              <a:buNone/>
              <a:defRPr sz="6600" kern="1200" cap="none" baseline="0">
                <a:solidFill>
                  <a:schemeClr val="bg1"/>
                </a:solidFill>
                <a:latin typeface="+mj-lt"/>
                <a:ea typeface="+mj-ea"/>
                <a:cs typeface="+mj-cs"/>
              </a:defRPr>
            </a:lvl1pPr>
          </a:lstStyle>
          <a:p>
            <a:r>
              <a:rPr lang="en-US" sz="3600" dirty="0"/>
              <a:t>Radu Andrei – Ioan (SDI -254)</a:t>
            </a:r>
            <a:endParaRPr lang="ro-RO" sz="3600" dirty="0"/>
          </a:p>
        </p:txBody>
      </p:sp>
    </p:spTree>
    <p:extLst>
      <p:ext uri="{BB962C8B-B14F-4D97-AF65-F5344CB8AC3E}">
        <p14:creationId xmlns:p14="http://schemas.microsoft.com/office/powerpoint/2010/main" val="246167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Indexing</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To build the index I used the provided text files, where each file contains multiple Wikipedia pages</a:t>
            </a:r>
          </a:p>
          <a:p>
            <a:pPr algn="just"/>
            <a:r>
              <a:rPr lang="en-US" sz="1800" dirty="0"/>
              <a:t>To treat each Wikipedia page as a separate document in the index, the files were parsed using the following rules: </a:t>
            </a:r>
          </a:p>
          <a:p>
            <a:pPr lvl="1" algn="just"/>
            <a:r>
              <a:rPr lang="en-US" sz="1800" dirty="0"/>
              <a:t>[[ ]] brackets show the start of a Wikipedia page, the title is between the brackets</a:t>
            </a:r>
          </a:p>
          <a:p>
            <a:pPr lvl="1" algn="just"/>
            <a:r>
              <a:rPr lang="en-US" sz="1800" dirty="0"/>
              <a:t>“CATEGORIES:” indicate the line that contains the categories</a:t>
            </a:r>
          </a:p>
          <a:p>
            <a:pPr lvl="1" algn="just"/>
            <a:r>
              <a:rPr lang="en-US" sz="1800" dirty="0"/>
              <a:t>“=“ to “=“ represents a header in the Wikipedia page</a:t>
            </a:r>
          </a:p>
          <a:p>
            <a:pPr lvl="1" algn="just"/>
            <a:r>
              <a:rPr lang="en-US" sz="1800" dirty="0"/>
              <a:t>Otherwise, the line contains the Wikipedia page text</a:t>
            </a:r>
            <a:endParaRPr lang="en-US" sz="2000" dirty="0"/>
          </a:p>
          <a:p>
            <a:pPr algn="just"/>
            <a:r>
              <a:rPr lang="en-US" sz="1800" dirty="0"/>
              <a:t>An indexed document includes: title, categories and content (also contains the title and categories).</a:t>
            </a:r>
          </a:p>
          <a:p>
            <a:pPr algn="just"/>
            <a:r>
              <a:rPr lang="en-US" sz="1800" dirty="0"/>
              <a:t>5 different indexes were built, each using a different text processing option for the page content: no text processing, stop-words removed, text stemming, text lemmatization, stop-words removed and text stemming</a:t>
            </a:r>
          </a:p>
          <a:p>
            <a:pPr algn="just"/>
            <a:r>
              <a:rPr lang="en-US" sz="1800" dirty="0"/>
              <a:t>To apply this techniques, I tokenized the text using Stanford </a:t>
            </a:r>
            <a:r>
              <a:rPr lang="en-US" sz="1800" dirty="0" err="1"/>
              <a:t>CoreNLP</a:t>
            </a:r>
            <a:r>
              <a:rPr lang="en-US" sz="1800" dirty="0"/>
              <a:t> and did the following:</a:t>
            </a:r>
          </a:p>
          <a:p>
            <a:pPr lvl="1" algn="just"/>
            <a:r>
              <a:rPr lang="en-US" sz="1800" dirty="0"/>
              <a:t>Stop-words removal: removed the words that were included in the </a:t>
            </a:r>
            <a:r>
              <a:rPr lang="en-US" sz="1800" dirty="0" err="1"/>
              <a:t>EnglishAnalyzer</a:t>
            </a:r>
            <a:r>
              <a:rPr lang="en-US" sz="1800" dirty="0"/>
              <a:t> from Lucene</a:t>
            </a:r>
          </a:p>
          <a:p>
            <a:pPr lvl="1" algn="just"/>
            <a:r>
              <a:rPr lang="en-US" sz="1800" dirty="0"/>
              <a:t>Text stemming: using the </a:t>
            </a:r>
            <a:r>
              <a:rPr lang="en-US" sz="1800" dirty="0" err="1"/>
              <a:t>PorterStemmer</a:t>
            </a:r>
            <a:r>
              <a:rPr lang="en-US" sz="1800" dirty="0"/>
              <a:t> from Lucene</a:t>
            </a:r>
          </a:p>
          <a:p>
            <a:pPr lvl="1" algn="just"/>
            <a:r>
              <a:rPr lang="en-US" sz="1800" dirty="0"/>
              <a:t>Text lemmatization: using Stanford </a:t>
            </a:r>
            <a:r>
              <a:rPr lang="en-US" sz="1800" dirty="0" err="1"/>
              <a:t>CoreNLP</a:t>
            </a:r>
            <a:endParaRPr lang="en-US" sz="1800" dirty="0"/>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Retrieval</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I parsed the Jeopardy questions provided and built the query concatenating the category and the clue</a:t>
            </a:r>
          </a:p>
          <a:p>
            <a:pPr algn="just"/>
            <a:r>
              <a:rPr lang="en-US" sz="1800" dirty="0"/>
              <a:t>On the query I applied the same text processing option as applied when building the index (when searching in an index where the stop-words were removed, the query also has the stop-words removed)</a:t>
            </a:r>
          </a:p>
          <a:p>
            <a:pPr algn="just"/>
            <a:r>
              <a:rPr lang="en-US" sz="2000" dirty="0"/>
              <a:t>To search in the index, I used the </a:t>
            </a:r>
            <a:r>
              <a:rPr lang="en-US" sz="2000" dirty="0" err="1"/>
              <a:t>IndexSearcher</a:t>
            </a:r>
            <a:r>
              <a:rPr lang="en-US" sz="2000" dirty="0"/>
              <a:t> provided by Lucene</a:t>
            </a:r>
          </a:p>
          <a:p>
            <a:pPr algn="just"/>
            <a:r>
              <a:rPr lang="en-US" sz="2000" dirty="0"/>
              <a:t>The search returns a list of top document, where the first document has the best score</a:t>
            </a:r>
          </a:p>
          <a:p>
            <a:pPr algn="just"/>
            <a:r>
              <a:rPr lang="en-US" sz="2000" dirty="0"/>
              <a:t>I tested different similarity strategies like: TF-IDF, BM25, Jelinek-Mercer and </a:t>
            </a:r>
            <a:r>
              <a:rPr lang="en-US" sz="2000" dirty="0" err="1"/>
              <a:t>Dirchlet</a:t>
            </a:r>
            <a:endParaRPr lang="en-US" sz="1800" dirty="0"/>
          </a:p>
          <a:p>
            <a:pPr marL="0" indent="0" algn="just">
              <a:buNone/>
            </a:pPr>
            <a:endParaRPr lang="en-US" sz="2000" dirty="0"/>
          </a:p>
        </p:txBody>
      </p:sp>
    </p:spTree>
    <p:extLst>
      <p:ext uri="{BB962C8B-B14F-4D97-AF65-F5344CB8AC3E}">
        <p14:creationId xmlns:p14="http://schemas.microsoft.com/office/powerpoint/2010/main" val="5891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Measuring performance</a:t>
            </a:r>
            <a:endParaRPr lang="ro-R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For the performance measuring I used Precision at 1 (P@1)</a:t>
                </a:r>
              </a:p>
              <a:p>
                <a:pPr algn="just"/>
                <a:r>
                  <a:rPr lang="en-US" sz="1800" dirty="0"/>
                  <a:t>This metric measures the accuracy of the top-ranked result, and it’s relevant in a question-answering scenario like Jeopardy because only the first answer matters</a:t>
                </a:r>
              </a:p>
              <a:p>
                <a:pPr algn="just"/>
                <a:r>
                  <a:rPr lang="en-US" sz="1800" dirty="0"/>
                  <a:t>It is calculated using the following formula: P@1 = </a:t>
                </a:r>
                <a14:m>
                  <m:oMath xmlns:m="http://schemas.openxmlformats.org/officeDocument/2006/math">
                    <m:f>
                      <m:fPr>
                        <m:ctrlPr>
                          <a:rPr lang="en-US" sz="1800" i="1" dirty="0" smtClean="0">
                            <a:latin typeface="Cambria Math" panose="02040503050406030204" pitchFamily="18" charset="0"/>
                          </a:rPr>
                        </m:ctrlPr>
                      </m:fPr>
                      <m:num>
                        <m:r>
                          <a:rPr lang="en-US" sz="1800" b="0" i="1" dirty="0" smtClean="0">
                            <a:latin typeface="Cambria Math" panose="02040503050406030204" pitchFamily="18" charset="0"/>
                          </a:rPr>
                          <m:t>𝑁𝑢𝑚𝑏𝑒𝑟</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𝑜𝑓</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𝑐𝑜𝑟𝑟𝑒𝑐𝑡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𝑡𝑜𝑝</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𝑟𝑎𝑛𝑘𝑒𝑑</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𝑎𝑛𝑠𝑤𝑒𝑟𝑠</m:t>
                        </m:r>
                      </m:num>
                      <m:den>
                        <m:r>
                          <a:rPr lang="en-US" sz="1800" b="0" i="1" dirty="0" smtClean="0">
                            <a:latin typeface="Cambria Math" panose="02040503050406030204" pitchFamily="18" charset="0"/>
                          </a:rPr>
                          <m:t>𝑇𝑜𝑡𝑎𝑙</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𝑛𝑢𝑚𝑏𝑒𝑟</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𝑜𝑓</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𝑝𝑟𝑒𝑑𝑖𝑐𝑡𝑖𝑜𝑛𝑠</m:t>
                        </m:r>
                      </m:den>
                    </m:f>
                  </m:oMath>
                </a14:m>
                <a:endParaRPr lang="en-US" sz="2000" dirty="0"/>
              </a:p>
            </p:txBody>
          </p:sp>
        </mc:Choice>
        <mc:Fallback xmlns="">
          <p:sp>
            <p:nvSpPr>
              <p:cNvPr id="3" name="Content Placeholder 2">
                <a:extLst>
                  <a:ext uri="{FF2B5EF4-FFF2-40B4-BE49-F238E27FC236}">
                    <a16:creationId xmlns:a16="http://schemas.microsoft.com/office/drawing/2014/main" id="{9276B044-A495-4FDE-B341-D8F787F3BAD4}"/>
                  </a:ext>
                </a:extLst>
              </p:cNvPr>
              <p:cNvSpPr>
                <a:spLocks noGrp="1" noRot="1" noChangeAspect="1" noMove="1" noResize="1" noEditPoints="1" noAdjustHandles="1" noChangeArrowheads="1" noChangeShapeType="1" noTextEdit="1"/>
              </p:cNvSpPr>
              <p:nvPr>
                <p:ph idx="1"/>
              </p:nvPr>
            </p:nvSpPr>
            <p:spPr>
              <a:xfrm>
                <a:off x="1037491" y="1168999"/>
                <a:ext cx="10858501" cy="5689001"/>
              </a:xfrm>
              <a:blipFill>
                <a:blip r:embed="rId2"/>
                <a:stretch>
                  <a:fillRect l="-337" r="-505"/>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27380C46-325C-5103-0BEC-4AFA7C6192E0}"/>
              </a:ext>
            </a:extLst>
          </p:cNvPr>
          <p:cNvGraphicFramePr>
            <a:graphicFrameLocks noGrp="1"/>
          </p:cNvGraphicFramePr>
          <p:nvPr>
            <p:extLst>
              <p:ext uri="{D42A27DB-BD31-4B8C-83A1-F6EECF244321}">
                <p14:modId xmlns:p14="http://schemas.microsoft.com/office/powerpoint/2010/main" val="2096790044"/>
              </p:ext>
            </p:extLst>
          </p:nvPr>
        </p:nvGraphicFramePr>
        <p:xfrm>
          <a:off x="1450731" y="3349869"/>
          <a:ext cx="9782910" cy="3279530"/>
        </p:xfrm>
        <a:graphic>
          <a:graphicData uri="http://schemas.openxmlformats.org/drawingml/2006/table">
            <a:tbl>
              <a:tblPr firstRow="1" firstCol="1" bandRow="1">
                <a:tableStyleId>{306799F8-075E-4A3A-A7F6-7FBC6576F1A4}</a:tableStyleId>
              </a:tblPr>
              <a:tblGrid>
                <a:gridCol w="2639534">
                  <a:extLst>
                    <a:ext uri="{9D8B030D-6E8A-4147-A177-3AD203B41FA5}">
                      <a16:colId xmlns:a16="http://schemas.microsoft.com/office/drawing/2014/main" val="3772993535"/>
                    </a:ext>
                  </a:extLst>
                </a:gridCol>
                <a:gridCol w="1428047">
                  <a:extLst>
                    <a:ext uri="{9D8B030D-6E8A-4147-A177-3AD203B41FA5}">
                      <a16:colId xmlns:a16="http://schemas.microsoft.com/office/drawing/2014/main" val="4036931217"/>
                    </a:ext>
                  </a:extLst>
                </a:gridCol>
                <a:gridCol w="1429094">
                  <a:extLst>
                    <a:ext uri="{9D8B030D-6E8A-4147-A177-3AD203B41FA5}">
                      <a16:colId xmlns:a16="http://schemas.microsoft.com/office/drawing/2014/main" val="2226681277"/>
                    </a:ext>
                  </a:extLst>
                </a:gridCol>
                <a:gridCol w="1428047">
                  <a:extLst>
                    <a:ext uri="{9D8B030D-6E8A-4147-A177-3AD203B41FA5}">
                      <a16:colId xmlns:a16="http://schemas.microsoft.com/office/drawing/2014/main" val="2235138789"/>
                    </a:ext>
                  </a:extLst>
                </a:gridCol>
                <a:gridCol w="1429094">
                  <a:extLst>
                    <a:ext uri="{9D8B030D-6E8A-4147-A177-3AD203B41FA5}">
                      <a16:colId xmlns:a16="http://schemas.microsoft.com/office/drawing/2014/main" val="2722754215"/>
                    </a:ext>
                  </a:extLst>
                </a:gridCol>
                <a:gridCol w="1429094">
                  <a:extLst>
                    <a:ext uri="{9D8B030D-6E8A-4147-A177-3AD203B41FA5}">
                      <a16:colId xmlns:a16="http://schemas.microsoft.com/office/drawing/2014/main" val="278708400"/>
                    </a:ext>
                  </a:extLst>
                </a:gridCol>
              </a:tblGrid>
              <a:tr h="555873">
                <a:tc>
                  <a:txBody>
                    <a:bodyPr/>
                    <a:lstStyle/>
                    <a:p>
                      <a:pPr algn="ctr">
                        <a:lnSpc>
                          <a:spcPct val="107000"/>
                        </a:lnSpc>
                        <a:spcAft>
                          <a:spcPts val="800"/>
                        </a:spcAft>
                      </a:pPr>
                      <a:r>
                        <a:rPr lang="en-US" sz="1100" kern="100">
                          <a:effectLst/>
                        </a:rPr>
                        <a:t>Index type \ Similarity function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TF-IDF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Boolean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BM25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Jelinek-Mercer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Dirichlet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2041011"/>
                  </a:ext>
                </a:extLst>
              </a:tr>
              <a:tr h="541946">
                <a:tc>
                  <a:txBody>
                    <a:bodyPr/>
                    <a:lstStyle/>
                    <a:p>
                      <a:pPr algn="ctr">
                        <a:lnSpc>
                          <a:spcPct val="107000"/>
                        </a:lnSpc>
                        <a:spcAft>
                          <a:spcPts val="800"/>
                        </a:spcAft>
                      </a:pPr>
                      <a:r>
                        <a:rPr lang="en-US" sz="1100" kern="100">
                          <a:effectLst/>
                        </a:rPr>
                        <a:t>None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415596"/>
                  </a:ext>
                </a:extLst>
              </a:tr>
              <a:tr h="541946">
                <a:tc>
                  <a:txBody>
                    <a:bodyPr/>
                    <a:lstStyle/>
                    <a:p>
                      <a:pPr algn="ctr">
                        <a:lnSpc>
                          <a:spcPct val="107000"/>
                        </a:lnSpc>
                        <a:spcAft>
                          <a:spcPts val="800"/>
                        </a:spcAft>
                      </a:pPr>
                      <a:r>
                        <a:rPr lang="en-US" sz="1100" kern="100">
                          <a:effectLst/>
                        </a:rPr>
                        <a:t>Remove stop-words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7304675"/>
                  </a:ext>
                </a:extLst>
              </a:tr>
              <a:tr h="541946">
                <a:tc>
                  <a:txBody>
                    <a:bodyPr/>
                    <a:lstStyle/>
                    <a:p>
                      <a:pPr algn="ctr">
                        <a:lnSpc>
                          <a:spcPct val="107000"/>
                        </a:lnSpc>
                        <a:spcAft>
                          <a:spcPts val="800"/>
                        </a:spcAft>
                      </a:pPr>
                      <a:r>
                        <a:rPr lang="en-US" sz="1100" kern="100">
                          <a:effectLst/>
                        </a:rPr>
                        <a:t>Stemming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6634860"/>
                  </a:ext>
                </a:extLst>
              </a:tr>
              <a:tr h="555873">
                <a:tc>
                  <a:txBody>
                    <a:bodyPr/>
                    <a:lstStyle/>
                    <a:p>
                      <a:pPr algn="ctr">
                        <a:lnSpc>
                          <a:spcPct val="107000"/>
                        </a:lnSpc>
                        <a:spcAft>
                          <a:spcPts val="800"/>
                        </a:spcAft>
                      </a:pPr>
                      <a:r>
                        <a:rPr lang="en-US" sz="1100" kern="100">
                          <a:effectLst/>
                        </a:rPr>
                        <a:t>Remove stop-words &amp; stemming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502172"/>
                  </a:ext>
                </a:extLst>
              </a:tr>
              <a:tr h="541946">
                <a:tc>
                  <a:txBody>
                    <a:bodyPr/>
                    <a:lstStyle/>
                    <a:p>
                      <a:pPr algn="ctr">
                        <a:lnSpc>
                          <a:spcPct val="107000"/>
                        </a:lnSpc>
                        <a:spcAft>
                          <a:spcPts val="800"/>
                        </a:spcAft>
                      </a:pPr>
                      <a:r>
                        <a:rPr lang="en-US" sz="1100" kern="100">
                          <a:effectLst/>
                        </a:rPr>
                        <a:t>Lemmatization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a:effectLst/>
                        </a:rPr>
                        <a:t>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100" kern="100" dirty="0">
                          <a:effectLst/>
                        </a:rPr>
                        <a:t>0.3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1735682"/>
                  </a:ext>
                </a:extLst>
              </a:tr>
            </a:tbl>
          </a:graphicData>
        </a:graphic>
      </p:graphicFrame>
    </p:spTree>
    <p:extLst>
      <p:ext uri="{BB962C8B-B14F-4D97-AF65-F5344CB8AC3E}">
        <p14:creationId xmlns:p14="http://schemas.microsoft.com/office/powerpoint/2010/main" val="448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Error analysis</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The best system has 31 correct answers, and 69 incorrect answers. </a:t>
            </a:r>
          </a:p>
          <a:p>
            <a:pPr algn="just"/>
            <a:r>
              <a:rPr lang="en-US" sz="1800" dirty="0"/>
              <a:t>I grouped the questions by their categories and performed an accuracy test for all the groups. The mean accuracy across all categories was 30.6%</a:t>
            </a:r>
          </a:p>
          <a:p>
            <a:pPr algn="just"/>
            <a:r>
              <a:rPr lang="en-US" sz="1800" dirty="0"/>
              <a:t>Only three categories achieved 100% accuracy, while others had 0 correct answers or accuracy below 50%</a:t>
            </a:r>
          </a:p>
          <a:p>
            <a:pPr algn="just"/>
            <a:r>
              <a:rPr lang="en-US" sz="1800" dirty="0"/>
              <a:t>The system responded correct to questions where simple and specific keywords and phrases were used in both the Wikipedia pages and the query. Having a consistent structure and low ambiguity can help </a:t>
            </a:r>
            <a:r>
              <a:rPr lang="en-US" sz="1800" dirty="0" err="1"/>
              <a:t>identifiy</a:t>
            </a:r>
            <a:r>
              <a:rPr lang="en-US" sz="1800" dirty="0"/>
              <a:t> the correct answer. </a:t>
            </a:r>
          </a:p>
          <a:p>
            <a:pPr algn="just"/>
            <a:r>
              <a:rPr lang="en-US" sz="1800" dirty="0"/>
              <a:t>For example, questions where specific words, unique details and specific time periods were used had a greater change to be answered correctly.</a:t>
            </a:r>
          </a:p>
          <a:p>
            <a:pPr algn="just"/>
            <a:r>
              <a:rPr lang="en-US" sz="1800" dirty="0"/>
              <a:t>Some of the wrong answers might be present because I did not properly clean the Wikipedia pages before indexing. </a:t>
            </a:r>
          </a:p>
          <a:p>
            <a:pPr algn="just"/>
            <a:r>
              <a:rPr lang="en-US" sz="1800" dirty="0"/>
              <a:t>Other wrong answers appeared because I used the category of the question in the query. When the clue was short (one or two words), and the category was longer than that, it might mislead the search to retrieve different documents.</a:t>
            </a:r>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243030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b="1" i="0" dirty="0"/>
              <a:t>Improving retrieval</a:t>
            </a:r>
            <a:endParaRPr lang="ro-RO" dirty="0"/>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37491" y="1168999"/>
            <a:ext cx="10858501" cy="5689001"/>
          </a:xfrm>
        </p:spPr>
        <p:txBody>
          <a:bodyPr/>
          <a:lstStyle/>
          <a:p>
            <a:pPr marL="0" indent="0" algn="just">
              <a:buNone/>
            </a:pPr>
            <a:endParaRPr lang="en-US" sz="2000" dirty="0"/>
          </a:p>
          <a:p>
            <a:pPr algn="just"/>
            <a:r>
              <a:rPr lang="en-US" sz="1800" dirty="0"/>
              <a:t>I attempted to use Stanford NER to identify entities. I tried to compare the most frequent label in the query with the most frequent label in the contents of the top 10 documents retrieved by Lucene. The results were poor because almost all queries did not contain any label since they are very short and the words were not recognized.</a:t>
            </a:r>
          </a:p>
          <a:p>
            <a:pPr algn="just"/>
            <a:r>
              <a:rPr lang="en-US" sz="1800" dirty="0"/>
              <a:t>I tried to enhance the query with synonyms using the WordNet Library. The rule was that after each noun to add a synonym for it. The results were also poor, because the synonyms lacked contextual relevance most of the time.</a:t>
            </a:r>
          </a:p>
          <a:p>
            <a:pPr algn="just"/>
            <a:r>
              <a:rPr lang="en-US" sz="1800" dirty="0"/>
              <a:t>I analyzed the top 5 documents titles retrieved by Lucene and noticed that when the correct answer wasn’t the first result, It was present only twice in the top 5.</a:t>
            </a:r>
          </a:p>
          <a:p>
            <a:pPr algn="just"/>
            <a:r>
              <a:rPr lang="en-US" sz="1800" dirty="0"/>
              <a:t>I decided to compare the first and second document scores, and if the difference was lower than 1, I used a pretrained Bert model to calculate the embeddings of the documents contents. I calculated the embedding for the query and than applied a cosine similarity between each content embedding and the query embedding, selecting the result which has the higher similarity score.</a:t>
            </a:r>
          </a:p>
          <a:p>
            <a:pPr algn="just"/>
            <a:r>
              <a:rPr lang="en-US" sz="1800" dirty="0"/>
              <a:t>This improvement got me only one more correct answer, so now the P@1 </a:t>
            </a:r>
            <a:r>
              <a:rPr lang="en-US" sz="1800"/>
              <a:t>is 0.32</a:t>
            </a:r>
            <a:r>
              <a:rPr lang="en-US" sz="1800" dirty="0"/>
              <a:t>.</a:t>
            </a:r>
          </a:p>
          <a:p>
            <a:pPr lvl="1" algn="just"/>
            <a:endParaRPr lang="en-US" sz="1800" dirty="0"/>
          </a:p>
          <a:p>
            <a:pPr marL="0" indent="0" algn="just">
              <a:buNone/>
            </a:pPr>
            <a:endParaRPr lang="en-US" sz="2000" dirty="0"/>
          </a:p>
        </p:txBody>
      </p:sp>
    </p:spTree>
    <p:extLst>
      <p:ext uri="{BB962C8B-B14F-4D97-AF65-F5344CB8AC3E}">
        <p14:creationId xmlns:p14="http://schemas.microsoft.com/office/powerpoint/2010/main" val="58934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normAutofit/>
          </a:bodyPr>
          <a:lstStyle/>
          <a:p>
            <a:r>
              <a:rPr lang="en-US" sz="6600" dirty="0"/>
              <a:t>Thank you!</a:t>
            </a:r>
            <a:endParaRPr lang="en-US" sz="6600" cap="none" dirty="0"/>
          </a:p>
        </p:txBody>
      </p:sp>
    </p:spTree>
    <p:extLst>
      <p:ext uri="{BB962C8B-B14F-4D97-AF65-F5344CB8AC3E}">
        <p14:creationId xmlns:p14="http://schemas.microsoft.com/office/powerpoint/2010/main" val="3265306272"/>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3.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Trading cards</Template>
  <TotalTime>470</TotalTime>
  <Words>813</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Franklin Gothic Book</vt:lpstr>
      <vt:lpstr>Impact</vt:lpstr>
      <vt:lpstr>Crop</vt:lpstr>
      <vt:lpstr>Building a part of Watson</vt:lpstr>
      <vt:lpstr>Indexing</vt:lpstr>
      <vt:lpstr>Retrieval</vt:lpstr>
      <vt:lpstr>Measuring performance</vt:lpstr>
      <vt:lpstr>Error analysis</vt:lpstr>
      <vt:lpstr>Improving retrieval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Ofuscarea codului și Anti-Tampering pentru aplicații Android</dc:title>
  <dc:creator>ANDREI-IOAN RADU</dc:creator>
  <cp:lastModifiedBy>Radu Andrei</cp:lastModifiedBy>
  <cp:revision>26</cp:revision>
  <dcterms:created xsi:type="dcterms:W3CDTF">2023-05-21T13:03:58Z</dcterms:created>
  <dcterms:modified xsi:type="dcterms:W3CDTF">2024-01-21T22:29:27Z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