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861FB4-BFA0-41E8-BEB5-08161BFBD43D}" v="14" dt="2020-07-19T14:14:16.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Fare clic per modificare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Date Placeholder 4"/>
          <p:cNvSpPr>
            <a:spLocks noGrp="1"/>
          </p:cNvSpPr>
          <p:nvPr>
            <p:ph type="dt" sz="half" idx="10"/>
          </p:nvPr>
        </p:nvSpPr>
        <p:spPr/>
        <p:txBody>
          <a:bodyPr/>
          <a:lstStyle/>
          <a:p>
            <a:fld id="{4509A250-FF31-4206-8172-F9D3106AACB1}" type="datetimeFigureOut">
              <a:rPr lang="en-US" dirty="0"/>
              <a:t>7/18/2020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CE1E762D-53D0-4D4D-B2F7-698AF137C0EE}"/>
              </a:ext>
            </a:extLst>
          </p:cNvPr>
          <p:cNvPicPr>
            <a:picLocks noChangeAspect="1"/>
          </p:cNvPicPr>
          <p:nvPr/>
        </p:nvPicPr>
        <p:blipFill>
          <a:blip r:embed="rId2"/>
          <a:stretch>
            <a:fillRect/>
          </a:stretch>
        </p:blipFill>
        <p:spPr>
          <a:xfrm>
            <a:off x="244473" y="221674"/>
            <a:ext cx="11518328" cy="6307804"/>
          </a:xfrm>
          <a:prstGeom prst="rect">
            <a:avLst/>
          </a:prstGeom>
        </p:spPr>
      </p:pic>
      <p:sp>
        <p:nvSpPr>
          <p:cNvPr id="7" name="CasellaDiTesto 6">
            <a:extLst>
              <a:ext uri="{FF2B5EF4-FFF2-40B4-BE49-F238E27FC236}">
                <a16:creationId xmlns:a16="http://schemas.microsoft.com/office/drawing/2014/main" id="{AD40A8FB-2C81-4BB5-8EB5-966FF7B58447}"/>
              </a:ext>
            </a:extLst>
          </p:cNvPr>
          <p:cNvSpPr txBox="1"/>
          <p:nvPr/>
        </p:nvSpPr>
        <p:spPr>
          <a:xfrm>
            <a:off x="571846" y="1580687"/>
            <a:ext cx="3790429" cy="1477328"/>
          </a:xfrm>
          <a:prstGeom prst="rect">
            <a:avLst/>
          </a:prstGeom>
          <a:noFill/>
        </p:spPr>
        <p:txBody>
          <a:bodyPr wrap="square" rtlCol="0">
            <a:spAutoFit/>
          </a:bodyPr>
          <a:lstStyle/>
          <a:p>
            <a:r>
              <a:rPr lang="it-IT" dirty="0"/>
              <a:t>Hai la possibilità di :</a:t>
            </a:r>
          </a:p>
          <a:p>
            <a:r>
              <a:rPr lang="it-IT" dirty="0"/>
              <a:t>• inserire una tua richiesta</a:t>
            </a:r>
          </a:p>
          <a:p>
            <a:r>
              <a:rPr lang="it-IT" dirty="0"/>
              <a:t>• vedere richieste sulla mappa</a:t>
            </a:r>
          </a:p>
          <a:p>
            <a:r>
              <a:rPr lang="it-IT" dirty="0"/>
              <a:t>• vedere dettagli delle richieste</a:t>
            </a:r>
          </a:p>
          <a:p>
            <a:r>
              <a:rPr lang="it-IT" dirty="0"/>
              <a:t>• localizzare singola richiesta</a:t>
            </a:r>
          </a:p>
        </p:txBody>
      </p:sp>
      <p:sp>
        <p:nvSpPr>
          <p:cNvPr id="8" name="CasellaDiTesto 7">
            <a:extLst>
              <a:ext uri="{FF2B5EF4-FFF2-40B4-BE49-F238E27FC236}">
                <a16:creationId xmlns:a16="http://schemas.microsoft.com/office/drawing/2014/main" id="{2AEF9BD9-FC45-46E2-90E2-EE9C13AB1801}"/>
              </a:ext>
            </a:extLst>
          </p:cNvPr>
          <p:cNvSpPr txBox="1"/>
          <p:nvPr/>
        </p:nvSpPr>
        <p:spPr>
          <a:xfrm>
            <a:off x="4272109" y="1580687"/>
            <a:ext cx="3496098" cy="1569660"/>
          </a:xfrm>
          <a:prstGeom prst="rect">
            <a:avLst/>
          </a:prstGeom>
          <a:noFill/>
        </p:spPr>
        <p:txBody>
          <a:bodyPr wrap="square" rtlCol="0">
            <a:spAutoFit/>
          </a:bodyPr>
          <a:lstStyle/>
          <a:p>
            <a:r>
              <a:rPr lang="it-IT" sz="1600" dirty="0"/>
              <a:t>Hai la possibilità di :</a:t>
            </a:r>
          </a:p>
          <a:p>
            <a:r>
              <a:rPr lang="it-IT" sz="1600" dirty="0"/>
              <a:t>• cercare un documento per      categoria</a:t>
            </a:r>
          </a:p>
          <a:p>
            <a:r>
              <a:rPr lang="it-IT" sz="1600" dirty="0"/>
              <a:t>• vedere l’anteprima del documento</a:t>
            </a:r>
          </a:p>
          <a:p>
            <a:r>
              <a:rPr lang="it-IT" sz="1600" dirty="0"/>
              <a:t>• scaricare il documento</a:t>
            </a:r>
          </a:p>
        </p:txBody>
      </p:sp>
      <p:sp>
        <p:nvSpPr>
          <p:cNvPr id="9" name="CasellaDiTesto 8">
            <a:extLst>
              <a:ext uri="{FF2B5EF4-FFF2-40B4-BE49-F238E27FC236}">
                <a16:creationId xmlns:a16="http://schemas.microsoft.com/office/drawing/2014/main" id="{BFF3A943-B15C-4A77-8407-DAAEFDDA175A}"/>
              </a:ext>
            </a:extLst>
          </p:cNvPr>
          <p:cNvSpPr txBox="1"/>
          <p:nvPr/>
        </p:nvSpPr>
        <p:spPr>
          <a:xfrm>
            <a:off x="8124056" y="1577253"/>
            <a:ext cx="3496098" cy="830997"/>
          </a:xfrm>
          <a:prstGeom prst="rect">
            <a:avLst/>
          </a:prstGeom>
          <a:noFill/>
        </p:spPr>
        <p:txBody>
          <a:bodyPr wrap="square" rtlCol="0">
            <a:spAutoFit/>
          </a:bodyPr>
          <a:lstStyle/>
          <a:p>
            <a:r>
              <a:rPr lang="it-IT" sz="1600" dirty="0"/>
              <a:t>Hai la possibilità di :</a:t>
            </a:r>
          </a:p>
          <a:p>
            <a:r>
              <a:rPr lang="it-IT" sz="1600" dirty="0"/>
              <a:t>• mettere a disposizione degli altri utenti i tuoi appunti o libri</a:t>
            </a:r>
          </a:p>
        </p:txBody>
      </p:sp>
    </p:spTree>
    <p:extLst>
      <p:ext uri="{BB962C8B-B14F-4D97-AF65-F5344CB8AC3E}">
        <p14:creationId xmlns:p14="http://schemas.microsoft.com/office/powerpoint/2010/main" val="23065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735474D-1A88-4138-AB5F-C7E19597B93F}"/>
              </a:ext>
            </a:extLst>
          </p:cNvPr>
          <p:cNvPicPr>
            <a:picLocks noChangeAspect="1"/>
          </p:cNvPicPr>
          <p:nvPr/>
        </p:nvPicPr>
        <p:blipFill>
          <a:blip r:embed="rId2"/>
          <a:stretch>
            <a:fillRect/>
          </a:stretch>
        </p:blipFill>
        <p:spPr>
          <a:xfrm>
            <a:off x="332508" y="274604"/>
            <a:ext cx="11406909" cy="6308792"/>
          </a:xfrm>
          <a:prstGeom prst="rect">
            <a:avLst/>
          </a:prstGeom>
        </p:spPr>
      </p:pic>
      <p:pic>
        <p:nvPicPr>
          <p:cNvPr id="5" name="Immagine 4">
            <a:extLst>
              <a:ext uri="{FF2B5EF4-FFF2-40B4-BE49-F238E27FC236}">
                <a16:creationId xmlns:a16="http://schemas.microsoft.com/office/drawing/2014/main" id="{EC424A6B-9E0B-4078-AFFC-21EF5EB45F98}"/>
              </a:ext>
            </a:extLst>
          </p:cNvPr>
          <p:cNvPicPr>
            <a:picLocks noChangeAspect="1"/>
          </p:cNvPicPr>
          <p:nvPr/>
        </p:nvPicPr>
        <p:blipFill>
          <a:blip r:embed="rId3"/>
          <a:stretch>
            <a:fillRect/>
          </a:stretch>
        </p:blipFill>
        <p:spPr>
          <a:xfrm>
            <a:off x="583819" y="1240502"/>
            <a:ext cx="3172268" cy="2029108"/>
          </a:xfrm>
          <a:prstGeom prst="rect">
            <a:avLst/>
          </a:prstGeom>
        </p:spPr>
      </p:pic>
      <p:sp>
        <p:nvSpPr>
          <p:cNvPr id="7" name="CasellaDiTesto 6">
            <a:extLst>
              <a:ext uri="{FF2B5EF4-FFF2-40B4-BE49-F238E27FC236}">
                <a16:creationId xmlns:a16="http://schemas.microsoft.com/office/drawing/2014/main" id="{CEF60FDC-365D-4429-8333-62AA25E9126C}"/>
              </a:ext>
            </a:extLst>
          </p:cNvPr>
          <p:cNvSpPr txBox="1"/>
          <p:nvPr/>
        </p:nvSpPr>
        <p:spPr>
          <a:xfrm>
            <a:off x="4303552" y="1468073"/>
            <a:ext cx="7304629" cy="1477328"/>
          </a:xfrm>
          <a:prstGeom prst="rect">
            <a:avLst/>
          </a:prstGeom>
          <a:noFill/>
        </p:spPr>
        <p:txBody>
          <a:bodyPr wrap="square" rtlCol="0">
            <a:spAutoFit/>
          </a:bodyPr>
          <a:lstStyle/>
          <a:p>
            <a:r>
              <a:rPr lang="it-IT" dirty="0"/>
              <a:t>Offriamo al cliente finale un servizio che permette di rendere visibile agli altri utenti la sua intenzione di creare un gruppo. Attraverso la geolocalizzazione gli altri sapranno esattamente dove ti trovi e vedranno esattamente cosa cerchi e che aspettative hai.</a:t>
            </a:r>
          </a:p>
        </p:txBody>
      </p:sp>
      <p:pic>
        <p:nvPicPr>
          <p:cNvPr id="8" name="Immagine 7">
            <a:extLst>
              <a:ext uri="{FF2B5EF4-FFF2-40B4-BE49-F238E27FC236}">
                <a16:creationId xmlns:a16="http://schemas.microsoft.com/office/drawing/2014/main" id="{832C2D43-B6A5-48A1-8D25-D1A51CCC301D}"/>
              </a:ext>
            </a:extLst>
          </p:cNvPr>
          <p:cNvPicPr>
            <a:picLocks noChangeAspect="1"/>
          </p:cNvPicPr>
          <p:nvPr/>
        </p:nvPicPr>
        <p:blipFill>
          <a:blip r:embed="rId4"/>
          <a:stretch>
            <a:fillRect/>
          </a:stretch>
        </p:blipFill>
        <p:spPr>
          <a:xfrm>
            <a:off x="625764" y="3877107"/>
            <a:ext cx="3172267" cy="2413189"/>
          </a:xfrm>
          <a:prstGeom prst="rect">
            <a:avLst/>
          </a:prstGeom>
        </p:spPr>
      </p:pic>
      <p:pic>
        <p:nvPicPr>
          <p:cNvPr id="9" name="Immagine 8">
            <a:extLst>
              <a:ext uri="{FF2B5EF4-FFF2-40B4-BE49-F238E27FC236}">
                <a16:creationId xmlns:a16="http://schemas.microsoft.com/office/drawing/2014/main" id="{4FDD9EA3-A966-409D-AB1B-C522BB4E075F}"/>
              </a:ext>
            </a:extLst>
          </p:cNvPr>
          <p:cNvPicPr>
            <a:picLocks noChangeAspect="1"/>
          </p:cNvPicPr>
          <p:nvPr/>
        </p:nvPicPr>
        <p:blipFill>
          <a:blip r:embed="rId5"/>
          <a:stretch>
            <a:fillRect/>
          </a:stretch>
        </p:blipFill>
        <p:spPr>
          <a:xfrm>
            <a:off x="3839975" y="2945401"/>
            <a:ext cx="7685507" cy="1863413"/>
          </a:xfrm>
          <a:prstGeom prst="rect">
            <a:avLst/>
          </a:prstGeom>
        </p:spPr>
      </p:pic>
      <p:sp>
        <p:nvSpPr>
          <p:cNvPr id="10" name="CasellaDiTesto 9">
            <a:extLst>
              <a:ext uri="{FF2B5EF4-FFF2-40B4-BE49-F238E27FC236}">
                <a16:creationId xmlns:a16="http://schemas.microsoft.com/office/drawing/2014/main" id="{5705065A-9996-4D07-A866-B7C28CF644EA}"/>
              </a:ext>
            </a:extLst>
          </p:cNvPr>
          <p:cNvSpPr txBox="1"/>
          <p:nvPr/>
        </p:nvSpPr>
        <p:spPr>
          <a:xfrm>
            <a:off x="4519522" y="4787308"/>
            <a:ext cx="4884575" cy="1754326"/>
          </a:xfrm>
          <a:prstGeom prst="rect">
            <a:avLst/>
          </a:prstGeom>
          <a:noFill/>
        </p:spPr>
        <p:txBody>
          <a:bodyPr wrap="square" rtlCol="0">
            <a:spAutoFit/>
          </a:bodyPr>
          <a:lstStyle/>
          <a:p>
            <a:r>
              <a:rPr lang="it-IT" dirty="0"/>
              <a:t>Localizza facilmente persone nella tua area, guarda sempre </a:t>
            </a:r>
          </a:p>
          <a:p>
            <a:r>
              <a:rPr lang="it-IT" dirty="0"/>
              <a:t>l’indicazione lasciata da chi crea il gruppo e mettiti subito a lavoro, confrontati nella chat di gruppo con gli altri utenti attualmente connessi.</a:t>
            </a:r>
          </a:p>
        </p:txBody>
      </p:sp>
      <p:pic>
        <p:nvPicPr>
          <p:cNvPr id="11" name="Immagine 10">
            <a:extLst>
              <a:ext uri="{FF2B5EF4-FFF2-40B4-BE49-F238E27FC236}">
                <a16:creationId xmlns:a16="http://schemas.microsoft.com/office/drawing/2014/main" id="{882F4C19-5273-4739-B06A-61C36ADAD88F}"/>
              </a:ext>
            </a:extLst>
          </p:cNvPr>
          <p:cNvPicPr>
            <a:picLocks noChangeAspect="1"/>
          </p:cNvPicPr>
          <p:nvPr/>
        </p:nvPicPr>
        <p:blipFill>
          <a:blip r:embed="rId6"/>
          <a:stretch>
            <a:fillRect/>
          </a:stretch>
        </p:blipFill>
        <p:spPr>
          <a:xfrm>
            <a:off x="9970250" y="4917713"/>
            <a:ext cx="1555232" cy="1510565"/>
          </a:xfrm>
          <a:prstGeom prst="rect">
            <a:avLst/>
          </a:prstGeom>
        </p:spPr>
      </p:pic>
    </p:spTree>
    <p:extLst>
      <p:ext uri="{BB962C8B-B14F-4D97-AF65-F5344CB8AC3E}">
        <p14:creationId xmlns:p14="http://schemas.microsoft.com/office/powerpoint/2010/main" val="205399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FD3BDD-08F3-4093-B8E2-9725438EF8DB}"/>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4B70013-3920-4903-9254-C99A367DD84F}"/>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47F29221-5724-4690-8D78-09214F5D64A2}"/>
              </a:ext>
            </a:extLst>
          </p:cNvPr>
          <p:cNvPicPr>
            <a:picLocks noChangeAspect="1"/>
          </p:cNvPicPr>
          <p:nvPr/>
        </p:nvPicPr>
        <p:blipFill>
          <a:blip r:embed="rId2"/>
          <a:stretch>
            <a:fillRect/>
          </a:stretch>
        </p:blipFill>
        <p:spPr>
          <a:xfrm>
            <a:off x="332508" y="274604"/>
            <a:ext cx="11406909" cy="6308792"/>
          </a:xfrm>
          <a:prstGeom prst="rect">
            <a:avLst/>
          </a:prstGeom>
        </p:spPr>
      </p:pic>
      <p:pic>
        <p:nvPicPr>
          <p:cNvPr id="5" name="Immagine 4">
            <a:extLst>
              <a:ext uri="{FF2B5EF4-FFF2-40B4-BE49-F238E27FC236}">
                <a16:creationId xmlns:a16="http://schemas.microsoft.com/office/drawing/2014/main" id="{FCA15B7F-B2B5-4A34-881F-0C1C2CEA9295}"/>
              </a:ext>
            </a:extLst>
          </p:cNvPr>
          <p:cNvPicPr>
            <a:picLocks noChangeAspect="1"/>
          </p:cNvPicPr>
          <p:nvPr/>
        </p:nvPicPr>
        <p:blipFill>
          <a:blip r:embed="rId3"/>
          <a:stretch>
            <a:fillRect/>
          </a:stretch>
        </p:blipFill>
        <p:spPr>
          <a:xfrm>
            <a:off x="646111" y="1347461"/>
            <a:ext cx="3172268" cy="2029108"/>
          </a:xfrm>
          <a:prstGeom prst="rect">
            <a:avLst/>
          </a:prstGeom>
        </p:spPr>
      </p:pic>
      <p:pic>
        <p:nvPicPr>
          <p:cNvPr id="6" name="Immagine 5">
            <a:extLst>
              <a:ext uri="{FF2B5EF4-FFF2-40B4-BE49-F238E27FC236}">
                <a16:creationId xmlns:a16="http://schemas.microsoft.com/office/drawing/2014/main" id="{F1496FEC-CD92-43E5-AF3C-9F2736A32B49}"/>
              </a:ext>
            </a:extLst>
          </p:cNvPr>
          <p:cNvPicPr>
            <a:picLocks noChangeAspect="1"/>
          </p:cNvPicPr>
          <p:nvPr/>
        </p:nvPicPr>
        <p:blipFill>
          <a:blip r:embed="rId4"/>
          <a:stretch>
            <a:fillRect/>
          </a:stretch>
        </p:blipFill>
        <p:spPr>
          <a:xfrm>
            <a:off x="646111" y="4082970"/>
            <a:ext cx="3172268" cy="2029108"/>
          </a:xfrm>
          <a:prstGeom prst="rect">
            <a:avLst/>
          </a:prstGeom>
        </p:spPr>
      </p:pic>
      <p:sp>
        <p:nvSpPr>
          <p:cNvPr id="7" name="CasellaDiTesto 6">
            <a:extLst>
              <a:ext uri="{FF2B5EF4-FFF2-40B4-BE49-F238E27FC236}">
                <a16:creationId xmlns:a16="http://schemas.microsoft.com/office/drawing/2014/main" id="{81342AD2-69E9-453B-AB0C-B25EDB468CA7}"/>
              </a:ext>
            </a:extLst>
          </p:cNvPr>
          <p:cNvSpPr txBox="1"/>
          <p:nvPr/>
        </p:nvSpPr>
        <p:spPr>
          <a:xfrm>
            <a:off x="4131983" y="1347461"/>
            <a:ext cx="7413906" cy="1754326"/>
          </a:xfrm>
          <a:prstGeom prst="rect">
            <a:avLst/>
          </a:prstGeom>
          <a:noFill/>
        </p:spPr>
        <p:txBody>
          <a:bodyPr wrap="square" rtlCol="0">
            <a:spAutoFit/>
          </a:bodyPr>
          <a:lstStyle/>
          <a:p>
            <a:r>
              <a:rPr lang="it-IT" dirty="0"/>
              <a:t>Hai la possibilità di cercare documenti inseriti dagli altri utenti</a:t>
            </a:r>
          </a:p>
          <a:p>
            <a:r>
              <a:rPr lang="it-IT" dirty="0"/>
              <a:t>per categoria applicando un filtro con un semplice click.</a:t>
            </a:r>
          </a:p>
          <a:p>
            <a:r>
              <a:rPr lang="it-IT" dirty="0"/>
              <a:t>• Anteprima in miniatura</a:t>
            </a:r>
          </a:p>
          <a:p>
            <a:r>
              <a:rPr lang="it-IT" dirty="0"/>
              <a:t>• Anteprima On-Line senza bisogno di scaricare nulla</a:t>
            </a:r>
          </a:p>
          <a:p>
            <a:r>
              <a:rPr lang="it-IT" dirty="0"/>
              <a:t>• Download gratuito dei contenuti messi a disposizione</a:t>
            </a:r>
          </a:p>
          <a:p>
            <a:endParaRPr lang="it-IT" dirty="0"/>
          </a:p>
        </p:txBody>
      </p:sp>
      <p:pic>
        <p:nvPicPr>
          <p:cNvPr id="8" name="Immagine 7">
            <a:extLst>
              <a:ext uri="{FF2B5EF4-FFF2-40B4-BE49-F238E27FC236}">
                <a16:creationId xmlns:a16="http://schemas.microsoft.com/office/drawing/2014/main" id="{E9EA778E-FEE0-4A21-8B74-F0AD4D9D4839}"/>
              </a:ext>
            </a:extLst>
          </p:cNvPr>
          <p:cNvPicPr>
            <a:picLocks noChangeAspect="1"/>
          </p:cNvPicPr>
          <p:nvPr/>
        </p:nvPicPr>
        <p:blipFill>
          <a:blip r:embed="rId5"/>
          <a:stretch>
            <a:fillRect/>
          </a:stretch>
        </p:blipFill>
        <p:spPr>
          <a:xfrm>
            <a:off x="646111" y="3451280"/>
            <a:ext cx="8741170" cy="495369"/>
          </a:xfrm>
          <a:prstGeom prst="rect">
            <a:avLst/>
          </a:prstGeom>
        </p:spPr>
      </p:pic>
      <p:pic>
        <p:nvPicPr>
          <p:cNvPr id="9" name="Immagine 8">
            <a:extLst>
              <a:ext uri="{FF2B5EF4-FFF2-40B4-BE49-F238E27FC236}">
                <a16:creationId xmlns:a16="http://schemas.microsoft.com/office/drawing/2014/main" id="{EEC17911-7320-4D0C-9815-CFF58C8B9373}"/>
              </a:ext>
            </a:extLst>
          </p:cNvPr>
          <p:cNvPicPr>
            <a:picLocks noChangeAspect="1"/>
          </p:cNvPicPr>
          <p:nvPr/>
        </p:nvPicPr>
        <p:blipFill>
          <a:blip r:embed="rId6"/>
          <a:stretch>
            <a:fillRect/>
          </a:stretch>
        </p:blipFill>
        <p:spPr>
          <a:xfrm>
            <a:off x="10409771" y="2330678"/>
            <a:ext cx="1329646" cy="1615971"/>
          </a:xfrm>
          <a:prstGeom prst="rect">
            <a:avLst/>
          </a:prstGeom>
        </p:spPr>
      </p:pic>
      <p:sp>
        <p:nvSpPr>
          <p:cNvPr id="10" name="CasellaDiTesto 9">
            <a:extLst>
              <a:ext uri="{FF2B5EF4-FFF2-40B4-BE49-F238E27FC236}">
                <a16:creationId xmlns:a16="http://schemas.microsoft.com/office/drawing/2014/main" id="{09B1A788-E1E2-45AB-BD8E-B9C05735ADA4}"/>
              </a:ext>
            </a:extLst>
          </p:cNvPr>
          <p:cNvSpPr txBox="1"/>
          <p:nvPr/>
        </p:nvSpPr>
        <p:spPr>
          <a:xfrm>
            <a:off x="4303552" y="4706224"/>
            <a:ext cx="184731" cy="369332"/>
          </a:xfrm>
          <a:prstGeom prst="rect">
            <a:avLst/>
          </a:prstGeom>
          <a:noFill/>
        </p:spPr>
        <p:txBody>
          <a:bodyPr wrap="none" rtlCol="0">
            <a:spAutoFit/>
          </a:bodyPr>
          <a:lstStyle/>
          <a:p>
            <a:endParaRPr lang="it-IT" dirty="0"/>
          </a:p>
        </p:txBody>
      </p:sp>
      <p:sp>
        <p:nvSpPr>
          <p:cNvPr id="11" name="CasellaDiTesto 10">
            <a:extLst>
              <a:ext uri="{FF2B5EF4-FFF2-40B4-BE49-F238E27FC236}">
                <a16:creationId xmlns:a16="http://schemas.microsoft.com/office/drawing/2014/main" id="{39567698-A704-47E3-9CD1-F67A9ECA7EAE}"/>
              </a:ext>
            </a:extLst>
          </p:cNvPr>
          <p:cNvSpPr txBox="1"/>
          <p:nvPr/>
        </p:nvSpPr>
        <p:spPr>
          <a:xfrm>
            <a:off x="4303552" y="4362275"/>
            <a:ext cx="5351145" cy="1477328"/>
          </a:xfrm>
          <a:prstGeom prst="rect">
            <a:avLst/>
          </a:prstGeom>
          <a:noFill/>
        </p:spPr>
        <p:txBody>
          <a:bodyPr wrap="none" rtlCol="0">
            <a:spAutoFit/>
          </a:bodyPr>
          <a:lstStyle/>
          <a:p>
            <a:r>
              <a:rPr lang="it-IT" dirty="0"/>
              <a:t>Contribuisci ad aiutare gli altri utenti.</a:t>
            </a:r>
          </a:p>
          <a:p>
            <a:r>
              <a:rPr lang="it-IT" dirty="0"/>
              <a:t>• Dai visibilità ai tuoi appunti, libri o riassunti</a:t>
            </a:r>
          </a:p>
          <a:p>
            <a:r>
              <a:rPr lang="it-IT" dirty="0"/>
              <a:t>• Amplia la raccolta di documenti già esistenti</a:t>
            </a:r>
          </a:p>
          <a:p>
            <a:endParaRPr lang="it-IT" dirty="0"/>
          </a:p>
          <a:p>
            <a:endParaRPr lang="it-IT" dirty="0"/>
          </a:p>
        </p:txBody>
      </p:sp>
      <p:pic>
        <p:nvPicPr>
          <p:cNvPr id="12" name="Immagine 11">
            <a:extLst>
              <a:ext uri="{FF2B5EF4-FFF2-40B4-BE49-F238E27FC236}">
                <a16:creationId xmlns:a16="http://schemas.microsoft.com/office/drawing/2014/main" id="{E295C67D-EA2E-4000-8609-F578B1084C34}"/>
              </a:ext>
            </a:extLst>
          </p:cNvPr>
          <p:cNvPicPr>
            <a:picLocks noChangeAspect="1"/>
          </p:cNvPicPr>
          <p:nvPr/>
        </p:nvPicPr>
        <p:blipFill>
          <a:blip r:embed="rId7"/>
          <a:stretch>
            <a:fillRect/>
          </a:stretch>
        </p:blipFill>
        <p:spPr>
          <a:xfrm>
            <a:off x="646111" y="4144222"/>
            <a:ext cx="3172268" cy="2029108"/>
          </a:xfrm>
          <a:prstGeom prst="rect">
            <a:avLst/>
          </a:prstGeom>
        </p:spPr>
      </p:pic>
      <p:pic>
        <p:nvPicPr>
          <p:cNvPr id="13" name="Immagine 12">
            <a:extLst>
              <a:ext uri="{FF2B5EF4-FFF2-40B4-BE49-F238E27FC236}">
                <a16:creationId xmlns:a16="http://schemas.microsoft.com/office/drawing/2014/main" id="{1194AEBF-1133-4DA1-A6CA-D3E96560FDBF}"/>
              </a:ext>
            </a:extLst>
          </p:cNvPr>
          <p:cNvPicPr>
            <a:picLocks noChangeAspect="1"/>
          </p:cNvPicPr>
          <p:nvPr/>
        </p:nvPicPr>
        <p:blipFill>
          <a:blip r:embed="rId8"/>
          <a:stretch>
            <a:fillRect/>
          </a:stretch>
        </p:blipFill>
        <p:spPr>
          <a:xfrm>
            <a:off x="646111" y="1343595"/>
            <a:ext cx="3172268" cy="2029108"/>
          </a:xfrm>
          <a:prstGeom prst="rect">
            <a:avLst/>
          </a:prstGeom>
        </p:spPr>
      </p:pic>
    </p:spTree>
    <p:extLst>
      <p:ext uri="{BB962C8B-B14F-4D97-AF65-F5344CB8AC3E}">
        <p14:creationId xmlns:p14="http://schemas.microsoft.com/office/powerpoint/2010/main" val="333013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DB771A-5812-4586-A7D9-F4777B8111B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3A118EA-B9E2-413C-90E2-CE34627B6347}"/>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8871A5CA-E0B2-43AA-A8B0-CE8A1178691F}"/>
              </a:ext>
            </a:extLst>
          </p:cNvPr>
          <p:cNvPicPr>
            <a:picLocks noChangeAspect="1"/>
          </p:cNvPicPr>
          <p:nvPr/>
        </p:nvPicPr>
        <p:blipFill>
          <a:blip r:embed="rId2"/>
          <a:stretch>
            <a:fillRect/>
          </a:stretch>
        </p:blipFill>
        <p:spPr>
          <a:xfrm>
            <a:off x="332508" y="274604"/>
            <a:ext cx="11406909" cy="6308792"/>
          </a:xfrm>
          <a:prstGeom prst="rect">
            <a:avLst/>
          </a:prstGeom>
        </p:spPr>
      </p:pic>
      <p:pic>
        <p:nvPicPr>
          <p:cNvPr id="7" name="Immagine 6">
            <a:extLst>
              <a:ext uri="{FF2B5EF4-FFF2-40B4-BE49-F238E27FC236}">
                <a16:creationId xmlns:a16="http://schemas.microsoft.com/office/drawing/2014/main" id="{6AE02151-3735-4E08-94DE-B83C208CB557}"/>
              </a:ext>
            </a:extLst>
          </p:cNvPr>
          <p:cNvPicPr>
            <a:picLocks noChangeAspect="1"/>
          </p:cNvPicPr>
          <p:nvPr/>
        </p:nvPicPr>
        <p:blipFill>
          <a:blip r:embed="rId3"/>
          <a:stretch>
            <a:fillRect/>
          </a:stretch>
        </p:blipFill>
        <p:spPr>
          <a:xfrm>
            <a:off x="1071073" y="930354"/>
            <a:ext cx="10049853" cy="5653042"/>
          </a:xfrm>
          <a:prstGeom prst="rect">
            <a:avLst/>
          </a:prstGeom>
        </p:spPr>
      </p:pic>
      <p:pic>
        <p:nvPicPr>
          <p:cNvPr id="8" name="Immagine 7">
            <a:extLst>
              <a:ext uri="{FF2B5EF4-FFF2-40B4-BE49-F238E27FC236}">
                <a16:creationId xmlns:a16="http://schemas.microsoft.com/office/drawing/2014/main" id="{C9E2AA97-A040-4D51-AAA9-71D83557EA4B}"/>
              </a:ext>
            </a:extLst>
          </p:cNvPr>
          <p:cNvPicPr>
            <a:picLocks noChangeAspect="1"/>
          </p:cNvPicPr>
          <p:nvPr/>
        </p:nvPicPr>
        <p:blipFill>
          <a:blip r:embed="rId4"/>
          <a:stretch>
            <a:fillRect/>
          </a:stretch>
        </p:blipFill>
        <p:spPr>
          <a:xfrm>
            <a:off x="10185323" y="3352800"/>
            <a:ext cx="1471139" cy="1805950"/>
          </a:xfrm>
          <a:prstGeom prst="rect">
            <a:avLst/>
          </a:prstGeom>
        </p:spPr>
      </p:pic>
    </p:spTree>
    <p:extLst>
      <p:ext uri="{BB962C8B-B14F-4D97-AF65-F5344CB8AC3E}">
        <p14:creationId xmlns:p14="http://schemas.microsoft.com/office/powerpoint/2010/main" val="8435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CD395-E857-4AB8-87D1-A196F6BA952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D879CBA-3464-4BEF-B879-A2297493944D}"/>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01BDC3F4-ECAE-4B28-9973-62F45BDE2F12}"/>
              </a:ext>
            </a:extLst>
          </p:cNvPr>
          <p:cNvPicPr>
            <a:picLocks noChangeAspect="1"/>
          </p:cNvPicPr>
          <p:nvPr/>
        </p:nvPicPr>
        <p:blipFill>
          <a:blip r:embed="rId2"/>
          <a:stretch>
            <a:fillRect/>
          </a:stretch>
        </p:blipFill>
        <p:spPr>
          <a:xfrm>
            <a:off x="332508" y="274604"/>
            <a:ext cx="11406909" cy="6308792"/>
          </a:xfrm>
          <a:prstGeom prst="rect">
            <a:avLst/>
          </a:prstGeom>
        </p:spPr>
      </p:pic>
      <p:sp>
        <p:nvSpPr>
          <p:cNvPr id="5" name="CasellaDiTesto 4">
            <a:extLst>
              <a:ext uri="{FF2B5EF4-FFF2-40B4-BE49-F238E27FC236}">
                <a16:creationId xmlns:a16="http://schemas.microsoft.com/office/drawing/2014/main" id="{6B13DC74-2122-449E-8039-F7125D1274C9}"/>
              </a:ext>
            </a:extLst>
          </p:cNvPr>
          <p:cNvSpPr txBox="1"/>
          <p:nvPr/>
        </p:nvSpPr>
        <p:spPr>
          <a:xfrm>
            <a:off x="3493853" y="1266738"/>
            <a:ext cx="6870584" cy="369332"/>
          </a:xfrm>
          <a:prstGeom prst="rect">
            <a:avLst/>
          </a:prstGeom>
          <a:noFill/>
        </p:spPr>
        <p:txBody>
          <a:bodyPr wrap="square" rtlCol="0">
            <a:spAutoFit/>
          </a:bodyPr>
          <a:lstStyle/>
          <a:p>
            <a:r>
              <a:rPr lang="it-IT" b="1" dirty="0">
                <a:latin typeface="Dosis" panose="02010503020202060003" pitchFamily="2" charset="0"/>
              </a:rPr>
              <a:t>MOTIVAZIONE SCELTE DELLE TECNOLOGIE UTILIZZATE</a:t>
            </a:r>
          </a:p>
        </p:txBody>
      </p:sp>
      <p:sp>
        <p:nvSpPr>
          <p:cNvPr id="6" name="CasellaDiTesto 5">
            <a:extLst>
              <a:ext uri="{FF2B5EF4-FFF2-40B4-BE49-F238E27FC236}">
                <a16:creationId xmlns:a16="http://schemas.microsoft.com/office/drawing/2014/main" id="{9E243734-F7F9-460E-84F1-4D8ADC9230C4}"/>
              </a:ext>
            </a:extLst>
          </p:cNvPr>
          <p:cNvSpPr txBox="1"/>
          <p:nvPr/>
        </p:nvSpPr>
        <p:spPr>
          <a:xfrm>
            <a:off x="1678539" y="1724488"/>
            <a:ext cx="864339" cy="646331"/>
          </a:xfrm>
          <a:prstGeom prst="rect">
            <a:avLst/>
          </a:prstGeom>
          <a:noFill/>
        </p:spPr>
        <p:txBody>
          <a:bodyPr wrap="none" rtlCol="0">
            <a:spAutoFit/>
          </a:bodyPr>
          <a:lstStyle/>
          <a:p>
            <a:r>
              <a:rPr lang="it-IT" b="1" dirty="0">
                <a:solidFill>
                  <a:schemeClr val="bg1">
                    <a:lumMod val="95000"/>
                    <a:lumOff val="5000"/>
                  </a:schemeClr>
                </a:solidFill>
                <a:latin typeface="Dosis" panose="02010503020202060003" pitchFamily="2" charset="0"/>
              </a:rPr>
              <a:t>CLIENT</a:t>
            </a:r>
          </a:p>
          <a:p>
            <a:endParaRPr lang="it-IT" b="1" dirty="0">
              <a:solidFill>
                <a:schemeClr val="bg1">
                  <a:lumMod val="95000"/>
                  <a:lumOff val="5000"/>
                </a:schemeClr>
              </a:solidFill>
              <a:latin typeface="Dosis" panose="02010503020202060003" pitchFamily="2" charset="0"/>
            </a:endParaRPr>
          </a:p>
        </p:txBody>
      </p:sp>
      <p:sp>
        <p:nvSpPr>
          <p:cNvPr id="7" name="CasellaDiTesto 6">
            <a:extLst>
              <a:ext uri="{FF2B5EF4-FFF2-40B4-BE49-F238E27FC236}">
                <a16:creationId xmlns:a16="http://schemas.microsoft.com/office/drawing/2014/main" id="{686DD707-F126-4D99-8096-EDF51091F4D8}"/>
              </a:ext>
            </a:extLst>
          </p:cNvPr>
          <p:cNvSpPr txBox="1"/>
          <p:nvPr/>
        </p:nvSpPr>
        <p:spPr>
          <a:xfrm>
            <a:off x="646111" y="2370819"/>
            <a:ext cx="4546674" cy="2585323"/>
          </a:xfrm>
          <a:prstGeom prst="rect">
            <a:avLst/>
          </a:prstGeom>
          <a:noFill/>
        </p:spPr>
        <p:txBody>
          <a:bodyPr wrap="square" rtlCol="0">
            <a:spAutoFit/>
          </a:bodyPr>
          <a:lstStyle/>
          <a:p>
            <a:r>
              <a:rPr lang="it-IT" dirty="0"/>
              <a:t>Per la visualizzazione grafica l’UI è stata realizzata usando: HTML5,CSS3,Javascript,Bootstrap.</a:t>
            </a:r>
          </a:p>
          <a:p>
            <a:r>
              <a:rPr lang="it-IT" dirty="0"/>
              <a:t>Le precedenti tecnologie permettono di utilizzare componenti di ultima generazione, creare un ambiente responsive di facile visualizzazione</a:t>
            </a:r>
          </a:p>
          <a:p>
            <a:r>
              <a:rPr lang="it-IT" dirty="0"/>
              <a:t>e utilizzo per l’utente finale.</a:t>
            </a:r>
          </a:p>
          <a:p>
            <a:endParaRPr lang="it-IT" dirty="0"/>
          </a:p>
        </p:txBody>
      </p:sp>
      <p:sp>
        <p:nvSpPr>
          <p:cNvPr id="8" name="CasellaDiTesto 7">
            <a:extLst>
              <a:ext uri="{FF2B5EF4-FFF2-40B4-BE49-F238E27FC236}">
                <a16:creationId xmlns:a16="http://schemas.microsoft.com/office/drawing/2014/main" id="{7429A2CD-3602-4312-AB36-C3144DA6B734}"/>
              </a:ext>
            </a:extLst>
          </p:cNvPr>
          <p:cNvSpPr txBox="1"/>
          <p:nvPr/>
        </p:nvSpPr>
        <p:spPr>
          <a:xfrm>
            <a:off x="8365963" y="1724488"/>
            <a:ext cx="944489" cy="646331"/>
          </a:xfrm>
          <a:prstGeom prst="rect">
            <a:avLst/>
          </a:prstGeom>
          <a:noFill/>
        </p:spPr>
        <p:txBody>
          <a:bodyPr wrap="none" rtlCol="0">
            <a:spAutoFit/>
          </a:bodyPr>
          <a:lstStyle/>
          <a:p>
            <a:r>
              <a:rPr lang="it-IT" b="1" dirty="0">
                <a:solidFill>
                  <a:schemeClr val="bg1">
                    <a:lumMod val="95000"/>
                    <a:lumOff val="5000"/>
                  </a:schemeClr>
                </a:solidFill>
                <a:latin typeface="Dosis" panose="02010503020202060003" pitchFamily="2" charset="0"/>
              </a:rPr>
              <a:t>SERVER</a:t>
            </a:r>
          </a:p>
          <a:p>
            <a:endParaRPr lang="it-IT" b="1" dirty="0">
              <a:solidFill>
                <a:schemeClr val="bg1">
                  <a:lumMod val="95000"/>
                  <a:lumOff val="5000"/>
                </a:schemeClr>
              </a:solidFill>
              <a:latin typeface="Dosis" panose="02010503020202060003" pitchFamily="2" charset="0"/>
            </a:endParaRPr>
          </a:p>
        </p:txBody>
      </p:sp>
      <p:sp>
        <p:nvSpPr>
          <p:cNvPr id="9" name="CasellaDiTesto 8">
            <a:extLst>
              <a:ext uri="{FF2B5EF4-FFF2-40B4-BE49-F238E27FC236}">
                <a16:creationId xmlns:a16="http://schemas.microsoft.com/office/drawing/2014/main" id="{BE697ECF-4EE7-4400-A090-7CA40E5A3DD1}"/>
              </a:ext>
            </a:extLst>
          </p:cNvPr>
          <p:cNvSpPr txBox="1"/>
          <p:nvPr/>
        </p:nvSpPr>
        <p:spPr>
          <a:xfrm>
            <a:off x="5499142" y="2297936"/>
            <a:ext cx="6153166" cy="3416320"/>
          </a:xfrm>
          <a:prstGeom prst="rect">
            <a:avLst/>
          </a:prstGeom>
          <a:noFill/>
        </p:spPr>
        <p:txBody>
          <a:bodyPr wrap="square" rtlCol="0">
            <a:spAutoFit/>
          </a:bodyPr>
          <a:lstStyle/>
          <a:p>
            <a:r>
              <a:rPr lang="it-IT" dirty="0"/>
              <a:t>Dietro le quinte del progetto troviamo la multipiattaforma XAMPP. E’ stato deciso di utilizzare XAMPP perché ha già integrati di base </a:t>
            </a:r>
            <a:r>
              <a:rPr lang="it-IT" dirty="0" err="1"/>
              <a:t>InnoDb</a:t>
            </a:r>
            <a:r>
              <a:rPr lang="it-IT" dirty="0"/>
              <a:t>, gestibile tramite </a:t>
            </a:r>
            <a:r>
              <a:rPr lang="it-IT" dirty="0" err="1"/>
              <a:t>phpMyAdmin.Inoltre</a:t>
            </a:r>
            <a:r>
              <a:rPr lang="it-IT" dirty="0"/>
              <a:t> su XAMPP si possono installare vari moduli per qualsiasi esigenza ed il tutto si può trasportare anche su una semplice USB.</a:t>
            </a:r>
          </a:p>
          <a:p>
            <a:r>
              <a:rPr lang="it-IT" dirty="0"/>
              <a:t>L’interfacciamento tra client e server avviene attraverso JavaScript ed Ajax, tramite chiamate in POST attraverso il protocollo HTTP utilizzando come formato standard il JSON, di facile lettura e comprensione grazie alla sua formattazione.</a:t>
            </a:r>
          </a:p>
        </p:txBody>
      </p:sp>
    </p:spTree>
    <p:extLst>
      <p:ext uri="{BB962C8B-B14F-4D97-AF65-F5344CB8AC3E}">
        <p14:creationId xmlns:p14="http://schemas.microsoft.com/office/powerpoint/2010/main" val="242875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CD395-E857-4AB8-87D1-A196F6BA952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D879CBA-3464-4BEF-B879-A2297493944D}"/>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01BDC3F4-ECAE-4B28-9973-62F45BDE2F12}"/>
              </a:ext>
            </a:extLst>
          </p:cNvPr>
          <p:cNvPicPr>
            <a:picLocks noChangeAspect="1"/>
          </p:cNvPicPr>
          <p:nvPr/>
        </p:nvPicPr>
        <p:blipFill>
          <a:blip r:embed="rId2"/>
          <a:stretch>
            <a:fillRect/>
          </a:stretch>
        </p:blipFill>
        <p:spPr>
          <a:xfrm>
            <a:off x="332508" y="274604"/>
            <a:ext cx="11406909" cy="6308792"/>
          </a:xfrm>
          <a:prstGeom prst="rect">
            <a:avLst/>
          </a:prstGeom>
        </p:spPr>
      </p:pic>
      <p:sp>
        <p:nvSpPr>
          <p:cNvPr id="5" name="CasellaDiTesto 4">
            <a:extLst>
              <a:ext uri="{FF2B5EF4-FFF2-40B4-BE49-F238E27FC236}">
                <a16:creationId xmlns:a16="http://schemas.microsoft.com/office/drawing/2014/main" id="{6B13DC74-2122-449E-8039-F7125D1274C9}"/>
              </a:ext>
            </a:extLst>
          </p:cNvPr>
          <p:cNvSpPr txBox="1"/>
          <p:nvPr/>
        </p:nvSpPr>
        <p:spPr>
          <a:xfrm>
            <a:off x="3493853" y="1266738"/>
            <a:ext cx="6870584" cy="369332"/>
          </a:xfrm>
          <a:prstGeom prst="rect">
            <a:avLst/>
          </a:prstGeom>
          <a:noFill/>
        </p:spPr>
        <p:txBody>
          <a:bodyPr wrap="square" rtlCol="0">
            <a:spAutoFit/>
          </a:bodyPr>
          <a:lstStyle/>
          <a:p>
            <a:r>
              <a:rPr lang="it-IT" b="1" dirty="0">
                <a:latin typeface="Dosis" panose="02010503020202060003" pitchFamily="2" charset="0"/>
              </a:rPr>
              <a:t>MOTIVAZIONE SCELTE DELLE TECNOLOGIE UTILIZZATE</a:t>
            </a:r>
          </a:p>
        </p:txBody>
      </p:sp>
      <p:sp>
        <p:nvSpPr>
          <p:cNvPr id="8" name="CasellaDiTesto 7">
            <a:extLst>
              <a:ext uri="{FF2B5EF4-FFF2-40B4-BE49-F238E27FC236}">
                <a16:creationId xmlns:a16="http://schemas.microsoft.com/office/drawing/2014/main" id="{7429A2CD-3602-4312-AB36-C3144DA6B734}"/>
              </a:ext>
            </a:extLst>
          </p:cNvPr>
          <p:cNvSpPr txBox="1"/>
          <p:nvPr/>
        </p:nvSpPr>
        <p:spPr>
          <a:xfrm>
            <a:off x="5499142" y="1752427"/>
            <a:ext cx="944489" cy="646331"/>
          </a:xfrm>
          <a:prstGeom prst="rect">
            <a:avLst/>
          </a:prstGeom>
          <a:noFill/>
        </p:spPr>
        <p:txBody>
          <a:bodyPr wrap="none" rtlCol="0">
            <a:spAutoFit/>
          </a:bodyPr>
          <a:lstStyle/>
          <a:p>
            <a:r>
              <a:rPr lang="it-IT" b="1" dirty="0">
                <a:solidFill>
                  <a:schemeClr val="bg1">
                    <a:lumMod val="95000"/>
                    <a:lumOff val="5000"/>
                  </a:schemeClr>
                </a:solidFill>
                <a:latin typeface="Dosis" panose="02010503020202060003" pitchFamily="2" charset="0"/>
              </a:rPr>
              <a:t>SERVER</a:t>
            </a:r>
          </a:p>
          <a:p>
            <a:endParaRPr lang="it-IT" b="1" dirty="0">
              <a:solidFill>
                <a:schemeClr val="bg1">
                  <a:lumMod val="95000"/>
                  <a:lumOff val="5000"/>
                </a:schemeClr>
              </a:solidFill>
              <a:latin typeface="Dosis" panose="02010503020202060003" pitchFamily="2" charset="0"/>
            </a:endParaRPr>
          </a:p>
        </p:txBody>
      </p:sp>
      <p:sp>
        <p:nvSpPr>
          <p:cNvPr id="9" name="CasellaDiTesto 8">
            <a:extLst>
              <a:ext uri="{FF2B5EF4-FFF2-40B4-BE49-F238E27FC236}">
                <a16:creationId xmlns:a16="http://schemas.microsoft.com/office/drawing/2014/main" id="{BE697ECF-4EE7-4400-A090-7CA40E5A3DD1}"/>
              </a:ext>
            </a:extLst>
          </p:cNvPr>
          <p:cNvSpPr txBox="1"/>
          <p:nvPr/>
        </p:nvSpPr>
        <p:spPr>
          <a:xfrm>
            <a:off x="5499142" y="2297936"/>
            <a:ext cx="6153166" cy="369332"/>
          </a:xfrm>
          <a:prstGeom prst="rect">
            <a:avLst/>
          </a:prstGeom>
          <a:noFill/>
        </p:spPr>
        <p:txBody>
          <a:bodyPr wrap="square" rtlCol="0">
            <a:spAutoFit/>
          </a:bodyPr>
          <a:lstStyle/>
          <a:p>
            <a:endParaRPr lang="it-IT" dirty="0"/>
          </a:p>
        </p:txBody>
      </p:sp>
      <p:sp>
        <p:nvSpPr>
          <p:cNvPr id="10" name="CasellaDiTesto 9">
            <a:extLst>
              <a:ext uri="{FF2B5EF4-FFF2-40B4-BE49-F238E27FC236}">
                <a16:creationId xmlns:a16="http://schemas.microsoft.com/office/drawing/2014/main" id="{7DBB2A2C-DEEF-4539-B903-F1F5DEFBC96C}"/>
              </a:ext>
            </a:extLst>
          </p:cNvPr>
          <p:cNvSpPr txBox="1"/>
          <p:nvPr/>
        </p:nvSpPr>
        <p:spPr>
          <a:xfrm>
            <a:off x="1103313" y="2583809"/>
            <a:ext cx="10548996" cy="3693319"/>
          </a:xfrm>
          <a:prstGeom prst="rect">
            <a:avLst/>
          </a:prstGeom>
          <a:noFill/>
        </p:spPr>
        <p:txBody>
          <a:bodyPr wrap="square" rtlCol="0">
            <a:spAutoFit/>
          </a:bodyPr>
          <a:lstStyle/>
          <a:p>
            <a:r>
              <a:rPr lang="it-IT" dirty="0"/>
              <a:t>Mi sono appoggiato poi a dei servizi esterni forniti da Google Developers ( SMTP ed </a:t>
            </a:r>
            <a:r>
              <a:rPr lang="it-IT" dirty="0" err="1"/>
              <a:t>oAuth</a:t>
            </a:r>
            <a:r>
              <a:rPr lang="it-IT" dirty="0"/>
              <a:t> tramite l’account Google), imbattibili in sicurezza e qualità del servizio servito (la maggior parte degli utenti usa gmail e la casa produttrice spesso e volentieri fa finire in spam le mail provenienti da server esterni al suo.</a:t>
            </a:r>
          </a:p>
          <a:p>
            <a:r>
              <a:rPr lang="it-IT" dirty="0"/>
              <a:t>Ho utilizzato poi altri servizi esterni forniti da </a:t>
            </a:r>
            <a:r>
              <a:rPr lang="it-IT" dirty="0" err="1"/>
              <a:t>MapBox</a:t>
            </a:r>
            <a:r>
              <a:rPr lang="it-IT" dirty="0"/>
              <a:t>, </a:t>
            </a:r>
            <a:r>
              <a:rPr lang="it-IT" dirty="0" err="1"/>
              <a:t>OpenStreetMap</a:t>
            </a:r>
            <a:r>
              <a:rPr lang="it-IT" dirty="0"/>
              <a:t>, </a:t>
            </a:r>
            <a:r>
              <a:rPr lang="it-IT" dirty="0" err="1"/>
              <a:t>Leflet</a:t>
            </a:r>
            <a:r>
              <a:rPr lang="it-IT" dirty="0"/>
              <a:t>, servizi opensource con i quali è possibile personalizzare la mappa, a differenza di Google Maps per il quale attualmente è richiesta una carta di credito, ci sono molte restrizioni, specialmente sulle mappe dinamiche per cui va sviluppata la versione v.2 delle API di Maps.</a:t>
            </a:r>
          </a:p>
          <a:p>
            <a:r>
              <a:rPr lang="it-IT" dirty="0"/>
              <a:t>Per far connettere tutti gli utenti che accedono al server ho utilizzato poi le </a:t>
            </a:r>
            <a:r>
              <a:rPr lang="it-IT" dirty="0" err="1"/>
              <a:t>WebSocket</a:t>
            </a:r>
            <a:r>
              <a:rPr lang="it-IT" dirty="0"/>
              <a:t> asincrone per PHP, per l’installazione ho usato un orchestratore ( in questo caso Composer ), il quale permette di creare </a:t>
            </a:r>
            <a:r>
              <a:rPr lang="it-IT" dirty="0" err="1"/>
              <a:t>WebSocket</a:t>
            </a:r>
            <a:r>
              <a:rPr lang="it-IT" dirty="0"/>
              <a:t> direttamente utilizzando PHP, in questo modo tutti</a:t>
            </a:r>
          </a:p>
          <a:p>
            <a:r>
              <a:rPr lang="it-IT" dirty="0"/>
              <a:t>gli utenti autenticati precedentemente possono prender parte alla chat di gruppo, in cui possono chiedere informazioni agli altri utenti in tempo reale.</a:t>
            </a:r>
          </a:p>
        </p:txBody>
      </p:sp>
    </p:spTree>
    <p:extLst>
      <p:ext uri="{BB962C8B-B14F-4D97-AF65-F5344CB8AC3E}">
        <p14:creationId xmlns:p14="http://schemas.microsoft.com/office/powerpoint/2010/main" val="226694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1451</TotalTime>
  <Words>534</Words>
  <Application>Microsoft Office PowerPoint</Application>
  <PresentationFormat>Widescreen</PresentationFormat>
  <Paragraphs>36</Paragraphs>
  <Slides>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6</vt:i4>
      </vt:variant>
    </vt:vector>
  </HeadingPairs>
  <TitlesOfParts>
    <vt:vector size="11" baseType="lpstr">
      <vt:lpstr>Arial</vt:lpstr>
      <vt:lpstr>Century Gothic</vt:lpstr>
      <vt:lpstr>Dosis</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andrei baciu</dc:creator>
  <cp:lastModifiedBy>andrei baciu</cp:lastModifiedBy>
  <cp:revision>11</cp:revision>
  <dcterms:created xsi:type="dcterms:W3CDTF">2020-07-18T14:14:36Z</dcterms:created>
  <dcterms:modified xsi:type="dcterms:W3CDTF">2020-07-19T14:25:49Z</dcterms:modified>
</cp:coreProperties>
</file>