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2" r:id="rId7"/>
    <p:sldId id="263" r:id="rId8"/>
    <p:sldId id="264" r:id="rId9"/>
    <p:sldId id="265" r:id="rId10"/>
    <p:sldId id="271" r:id="rId11"/>
    <p:sldId id="272" r:id="rId12"/>
    <p:sldId id="273" r:id="rId13"/>
    <p:sldId id="266" r:id="rId14"/>
    <p:sldId id="267" r:id="rId15"/>
    <p:sldId id="268" r:id="rId16"/>
    <p:sldId id="27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ugen Mihail" initials="EM" lastIdx="1" clrIdx="0">
    <p:extLst>
      <p:ext uri="{19B8F6BF-5375-455C-9EA6-DF929625EA0E}">
        <p15:presenceInfo xmlns:p15="http://schemas.microsoft.com/office/powerpoint/2012/main" userId="846e40cd789212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FF239-49BC-4C05-98A2-BD405F066219}" type="datetimeFigureOut">
              <a:rPr lang="en-US" smtClean="0"/>
              <a:t>05/12/2021</a:t>
            </a:fld>
            <a:endParaRPr lang="en-US"/>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829F5-D326-4579-B612-2F20957C077C}" type="slidenum">
              <a:rPr lang="en-US" smtClean="0"/>
              <a:t>‹#›</a:t>
            </a:fld>
            <a:endParaRPr lang="en-US"/>
          </a:p>
        </p:txBody>
      </p:sp>
    </p:spTree>
    <p:extLst>
      <p:ext uri="{BB962C8B-B14F-4D97-AF65-F5344CB8AC3E}">
        <p14:creationId xmlns:p14="http://schemas.microsoft.com/office/powerpoint/2010/main" val="747863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218AFA47-F3F1-4920-A479-394E6C24764A}" type="datetimeFigureOut">
              <a:rPr lang="en-US" smtClean="0"/>
              <a:t>05/12/2021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415318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218AFA47-F3F1-4920-A479-394E6C24764A}" type="datetimeFigureOut">
              <a:rPr lang="en-US" smtClean="0"/>
              <a:t>05/12/2021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48872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218AFA47-F3F1-4920-A479-394E6C24764A}" type="datetimeFigureOut">
              <a:rPr lang="en-US" smtClean="0"/>
              <a:t>05/12/2021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930719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o-RO"/>
              <a:t>Faceți clic pentru a edita stilul de titlu coordonator</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218AFA47-F3F1-4920-A479-394E6C24764A}" type="datetimeFigureOut">
              <a:rPr lang="en-US" smtClean="0"/>
              <a:t>05/12/2021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160D0D0-B9D5-446E-9822-305CF96053E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41708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218AFA47-F3F1-4920-A479-394E6C24764A}" type="datetimeFigureOut">
              <a:rPr lang="en-US" smtClean="0"/>
              <a:t>05/12/2021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2929584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o-RO"/>
              <a:t>Faceți clic pentru a edita stilul de titlu coordonator</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218AFA47-F3F1-4920-A479-394E6C24764A}" type="datetimeFigureOut">
              <a:rPr lang="en-US" smtClean="0"/>
              <a:t>05/12/2021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25707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o-RO"/>
              <a:t>Faceți clic pentru a edita stilul de titlu coordonator</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218AFA47-F3F1-4920-A479-394E6C24764A}" type="datetimeFigureOut">
              <a:rPr lang="en-US" smtClean="0"/>
              <a:t>05/12/2021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2333228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218AFA47-F3F1-4920-A479-394E6C24764A}" type="datetimeFigureOut">
              <a:rPr lang="en-US" smtClean="0"/>
              <a:t>05/12/2021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1058058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18AFA47-F3F1-4920-A479-394E6C24764A}" type="datetimeFigureOut">
              <a:rPr lang="en-US" smtClean="0"/>
              <a:t>05/12/2021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160D0D0-B9D5-446E-9822-305CF96053E2}" type="slidenum">
              <a:rPr lang="en-US" smtClean="0"/>
              <a:t>‹#›</a:t>
            </a:fld>
            <a:endParaRPr lang="en-US"/>
          </a:p>
        </p:txBody>
      </p:sp>
    </p:spTree>
    <p:extLst>
      <p:ext uri="{BB962C8B-B14F-4D97-AF65-F5344CB8AC3E}">
        <p14:creationId xmlns:p14="http://schemas.microsoft.com/office/powerpoint/2010/main" val="4263589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218AFA47-F3F1-4920-A479-394E6C24764A}" type="datetimeFigureOut">
              <a:rPr lang="en-US" smtClean="0"/>
              <a:t>05/12/2021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370056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218AFA47-F3F1-4920-A479-394E6C24764A}" type="datetimeFigureOut">
              <a:rPr lang="en-US" smtClean="0"/>
              <a:t>05/12/2021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586521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218AFA47-F3F1-4920-A479-394E6C24764A}" type="datetimeFigureOut">
              <a:rPr lang="en-US" smtClean="0"/>
              <a:t>05/12/2021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341440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680322" y="3030008"/>
            <a:ext cx="4698355" cy="2906179"/>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5594123" y="3030008"/>
            <a:ext cx="4700059" cy="2906179"/>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218AFA47-F3F1-4920-A479-394E6C24764A}" type="datetimeFigureOut">
              <a:rPr lang="en-US" smtClean="0"/>
              <a:t>05/12/2021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39307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218AFA47-F3F1-4920-A479-394E6C24764A}" type="datetimeFigureOut">
              <a:rPr lang="en-US" smtClean="0"/>
              <a:t>05/12/2021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193875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18AFA47-F3F1-4920-A479-394E6C24764A}" type="datetimeFigureOut">
              <a:rPr lang="en-US" smtClean="0"/>
              <a:t>05/12/2021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184999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o-RO"/>
              <a:t>Faceți clic pentru a edita stilul de titlu coordonator</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218AFA47-F3F1-4920-A479-394E6C24764A}" type="datetimeFigureOut">
              <a:rPr lang="en-US" smtClean="0"/>
              <a:t>05/12/2021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261667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218AFA47-F3F1-4920-A479-394E6C24764A}" type="datetimeFigureOut">
              <a:rPr lang="en-US" smtClean="0"/>
              <a:t>05/12/2021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0D0D0-B9D5-446E-9822-305CF96053E2}" type="slidenum">
              <a:rPr lang="en-US" smtClean="0"/>
              <a:t>‹#›</a:t>
            </a:fld>
            <a:endParaRPr lang="en-US"/>
          </a:p>
        </p:txBody>
      </p:sp>
    </p:spTree>
    <p:extLst>
      <p:ext uri="{BB962C8B-B14F-4D97-AF65-F5344CB8AC3E}">
        <p14:creationId xmlns:p14="http://schemas.microsoft.com/office/powerpoint/2010/main" val="30883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8AFA47-F3F1-4920-A479-394E6C24764A}" type="datetimeFigureOut">
              <a:rPr lang="en-US" smtClean="0"/>
              <a:t>05/12/2021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160D0D0-B9D5-446E-9822-305CF96053E2}" type="slidenum">
              <a:rPr lang="en-US" smtClean="0"/>
              <a:t>‹#›</a:t>
            </a:fld>
            <a:endParaRPr lang="en-US"/>
          </a:p>
        </p:txBody>
      </p:sp>
    </p:spTree>
    <p:extLst>
      <p:ext uri="{BB962C8B-B14F-4D97-AF65-F5344CB8AC3E}">
        <p14:creationId xmlns:p14="http://schemas.microsoft.com/office/powerpoint/2010/main" val="26350582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5D504F7-7460-47C5-B380-4EF186F93615}"/>
              </a:ext>
            </a:extLst>
          </p:cNvPr>
          <p:cNvSpPr>
            <a:spLocks noGrp="1"/>
          </p:cNvSpPr>
          <p:nvPr>
            <p:ph type="ctrTitle"/>
          </p:nvPr>
        </p:nvSpPr>
        <p:spPr/>
        <p:txBody>
          <a:bodyPr/>
          <a:lstStyle/>
          <a:p>
            <a:r>
              <a:rPr lang="en-US" dirty="0"/>
              <a:t>Data Visualization Project </a:t>
            </a:r>
          </a:p>
        </p:txBody>
      </p:sp>
      <p:sp>
        <p:nvSpPr>
          <p:cNvPr id="3" name="Subtitlu 2">
            <a:extLst>
              <a:ext uri="{FF2B5EF4-FFF2-40B4-BE49-F238E27FC236}">
                <a16:creationId xmlns:a16="http://schemas.microsoft.com/office/drawing/2014/main" id="{50847A56-4907-44B0-9EB7-2480C63109A8}"/>
              </a:ext>
            </a:extLst>
          </p:cNvPr>
          <p:cNvSpPr>
            <a:spLocks noGrp="1"/>
          </p:cNvSpPr>
          <p:nvPr>
            <p:ph type="subTitle" idx="1"/>
          </p:nvPr>
        </p:nvSpPr>
        <p:spPr/>
        <p:txBody>
          <a:bodyPr>
            <a:normAutofit lnSpcReduction="10000"/>
          </a:bodyPr>
          <a:lstStyle/>
          <a:p>
            <a:r>
              <a:rPr lang="en-US" dirty="0"/>
              <a:t>Teodorescu Andrei </a:t>
            </a:r>
          </a:p>
          <a:p>
            <a:r>
              <a:rPr lang="en-US" dirty="0"/>
              <a:t>Eugen </a:t>
            </a:r>
            <a:r>
              <a:rPr lang="en-US" dirty="0" err="1"/>
              <a:t>Mihail</a:t>
            </a:r>
            <a:endParaRPr lang="en-US" dirty="0"/>
          </a:p>
          <a:p>
            <a:r>
              <a:rPr lang="en-US" dirty="0"/>
              <a:t>505 BDTS</a:t>
            </a:r>
          </a:p>
        </p:txBody>
      </p:sp>
    </p:spTree>
    <p:extLst>
      <p:ext uri="{BB962C8B-B14F-4D97-AF65-F5344CB8AC3E}">
        <p14:creationId xmlns:p14="http://schemas.microsoft.com/office/powerpoint/2010/main" val="2214870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4" name="Picture 13">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a:extLst>
              <a:ext uri="{FF2B5EF4-FFF2-40B4-BE49-F238E27FC236}">
                <a16:creationId xmlns:a16="http://schemas.microsoft.com/office/drawing/2014/main" id="{8DCAD82E-58DC-484A-81E0-1CCF337F2B66}"/>
              </a:ext>
            </a:extLst>
          </p:cNvPr>
          <p:cNvSpPr>
            <a:spLocks noGrp="1"/>
          </p:cNvSpPr>
          <p:nvPr>
            <p:ph type="title"/>
          </p:nvPr>
        </p:nvSpPr>
        <p:spPr>
          <a:xfrm>
            <a:off x="251467" y="753228"/>
            <a:ext cx="4136123" cy="1080938"/>
          </a:xfrm>
        </p:spPr>
        <p:txBody>
          <a:bodyPr>
            <a:normAutofit/>
          </a:bodyPr>
          <a:lstStyle/>
          <a:p>
            <a:r>
              <a:rPr lang="ro-RO" sz="2400" dirty="0">
                <a:solidFill>
                  <a:srgbClr val="FFFFFF"/>
                </a:solidFill>
              </a:rPr>
              <a:t>Distribution of Transfer Fee and Position</a:t>
            </a:r>
            <a:endParaRPr lang="en-US" sz="2400" dirty="0">
              <a:solidFill>
                <a:srgbClr val="FFFFFF"/>
              </a:solidFill>
            </a:endParaRPr>
          </a:p>
        </p:txBody>
      </p:sp>
      <p:pic>
        <p:nvPicPr>
          <p:cNvPr id="20" name="Picture 19">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135AB54D-8D6E-430A-8D87-5FEDBF7DE106}"/>
              </a:ext>
            </a:extLst>
          </p:cNvPr>
          <p:cNvSpPr>
            <a:spLocks noGrp="1"/>
          </p:cNvSpPr>
          <p:nvPr>
            <p:ph idx="1"/>
          </p:nvPr>
        </p:nvSpPr>
        <p:spPr>
          <a:xfrm>
            <a:off x="478199" y="2170028"/>
            <a:ext cx="3842340" cy="3344282"/>
          </a:xfrm>
        </p:spPr>
        <p:txBody>
          <a:bodyPr>
            <a:normAutofit lnSpcReduction="10000"/>
          </a:bodyPr>
          <a:lstStyle/>
          <a:p>
            <a:pPr marL="0" indent="0" algn="just">
              <a:buNone/>
            </a:pPr>
            <a:r>
              <a:rPr lang="ro-RO" sz="1800" dirty="0">
                <a:solidFill>
                  <a:srgbClr val="FFFFFF"/>
                </a:solidFill>
              </a:rPr>
              <a:t>Even we had a lot of records removed from the dataset because the plot function said those records do not have finite values, we can interpretate this plot by saying that the Centra-Forward players have the widest rate regarding the Transfer Fee. </a:t>
            </a:r>
          </a:p>
          <a:p>
            <a:pPr marL="0" indent="0" algn="just">
              <a:buNone/>
            </a:pPr>
            <a:r>
              <a:rPr lang="ro-RO" sz="1800" dirty="0">
                <a:solidFill>
                  <a:srgbClr val="FFFFFF"/>
                </a:solidFill>
              </a:rPr>
              <a:t>Another interesting thing it is defined by the transfers made for Left Winger players. Even they are playing in the defensive compartment, the transfer free rate is quite high.  </a:t>
            </a:r>
            <a:endParaRPr lang="en-US" sz="1800" dirty="0">
              <a:solidFill>
                <a:srgbClr val="FFFFFF"/>
              </a:solidFill>
            </a:endParaRPr>
          </a:p>
        </p:txBody>
      </p:sp>
      <p:sp useBgFill="1">
        <p:nvSpPr>
          <p:cNvPr id="22" name="Rectangle 21">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C0798ED-5EEE-493B-9CCF-8DCE222F2F38}"/>
              </a:ext>
            </a:extLst>
          </p:cNvPr>
          <p:cNvPicPr>
            <a:picLocks noChangeAspect="1"/>
          </p:cNvPicPr>
          <p:nvPr/>
        </p:nvPicPr>
        <p:blipFill>
          <a:blip r:embed="rId4"/>
          <a:stretch>
            <a:fillRect/>
          </a:stretch>
        </p:blipFill>
        <p:spPr>
          <a:xfrm>
            <a:off x="5854954" y="1352550"/>
            <a:ext cx="5114925" cy="4152900"/>
          </a:xfrm>
          <a:prstGeom prst="rect">
            <a:avLst/>
          </a:prstGeom>
        </p:spPr>
      </p:pic>
      <p:pic>
        <p:nvPicPr>
          <p:cNvPr id="10" name="Picture 9">
            <a:extLst>
              <a:ext uri="{FF2B5EF4-FFF2-40B4-BE49-F238E27FC236}">
                <a16:creationId xmlns:a16="http://schemas.microsoft.com/office/drawing/2014/main" id="{81C785B5-280A-4BA1-B084-BF96758F02B9}"/>
              </a:ext>
            </a:extLst>
          </p:cNvPr>
          <p:cNvPicPr>
            <a:picLocks noChangeAspect="1"/>
          </p:cNvPicPr>
          <p:nvPr/>
        </p:nvPicPr>
        <p:blipFill>
          <a:blip r:embed="rId5"/>
          <a:stretch>
            <a:fillRect/>
          </a:stretch>
        </p:blipFill>
        <p:spPr>
          <a:xfrm>
            <a:off x="0" y="5498580"/>
            <a:ext cx="4956048" cy="724740"/>
          </a:xfrm>
          <a:prstGeom prst="rect">
            <a:avLst/>
          </a:prstGeom>
        </p:spPr>
      </p:pic>
    </p:spTree>
    <p:extLst>
      <p:ext uri="{BB962C8B-B14F-4D97-AF65-F5344CB8AC3E}">
        <p14:creationId xmlns:p14="http://schemas.microsoft.com/office/powerpoint/2010/main" val="240406303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8" name="Rectangle 3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a:extLst>
              <a:ext uri="{FF2B5EF4-FFF2-40B4-BE49-F238E27FC236}">
                <a16:creationId xmlns:a16="http://schemas.microsoft.com/office/drawing/2014/main" id="{2FB47245-E2CA-43A5-BEE5-3AD666B1FD33}"/>
              </a:ext>
            </a:extLst>
          </p:cNvPr>
          <p:cNvSpPr>
            <a:spLocks noGrp="1"/>
          </p:cNvSpPr>
          <p:nvPr>
            <p:ph type="title"/>
          </p:nvPr>
        </p:nvSpPr>
        <p:spPr>
          <a:xfrm>
            <a:off x="732949" y="753230"/>
            <a:ext cx="3490153" cy="1080938"/>
          </a:xfrm>
        </p:spPr>
        <p:txBody>
          <a:bodyPr>
            <a:normAutofit/>
          </a:bodyPr>
          <a:lstStyle/>
          <a:p>
            <a:r>
              <a:rPr lang="ro-RO" sz="2400" dirty="0"/>
              <a:t>Distribution transfers by league and age</a:t>
            </a:r>
            <a:endParaRPr lang="en-US" sz="2400" dirty="0"/>
          </a:p>
        </p:txBody>
      </p:sp>
      <p:pic>
        <p:nvPicPr>
          <p:cNvPr id="40" name="Picture 3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29" name="Content Placeholder 8">
            <a:extLst>
              <a:ext uri="{FF2B5EF4-FFF2-40B4-BE49-F238E27FC236}">
                <a16:creationId xmlns:a16="http://schemas.microsoft.com/office/drawing/2014/main" id="{EB6A1AF7-DD41-4F63-9D8F-4532F1FFA292}"/>
              </a:ext>
            </a:extLst>
          </p:cNvPr>
          <p:cNvSpPr>
            <a:spLocks noGrp="1"/>
          </p:cNvSpPr>
          <p:nvPr>
            <p:ph idx="1"/>
          </p:nvPr>
        </p:nvSpPr>
        <p:spPr>
          <a:xfrm>
            <a:off x="680321" y="2336873"/>
            <a:ext cx="5959376" cy="3599316"/>
          </a:xfrm>
        </p:spPr>
        <p:txBody>
          <a:bodyPr>
            <a:normAutofit/>
          </a:bodyPr>
          <a:lstStyle/>
          <a:p>
            <a:pPr marL="0" indent="0" algn="just">
              <a:buNone/>
            </a:pPr>
            <a:r>
              <a:rPr lang="ro-RO" sz="2000" dirty="0"/>
              <a:t>In this plot we can see examples of leagues that have</a:t>
            </a:r>
            <a:r>
              <a:rPr lang="en-US" sz="2000" dirty="0"/>
              <a:t> all kind of distributions:</a:t>
            </a:r>
            <a:r>
              <a:rPr lang="ro-RO" sz="2000" dirty="0"/>
              <a:t> </a:t>
            </a:r>
            <a:endParaRPr lang="en-US" sz="2000" dirty="0"/>
          </a:p>
          <a:p>
            <a:pPr algn="just"/>
            <a:r>
              <a:rPr lang="en-US" sz="2000" dirty="0"/>
              <a:t>N</a:t>
            </a:r>
            <a:r>
              <a:rPr lang="ro-RO" sz="2000" dirty="0"/>
              <a:t>ormal distribution like</a:t>
            </a:r>
            <a:r>
              <a:rPr lang="en-US" sz="2000" dirty="0"/>
              <a:t> Second Division, Premier Liga, First Division, Championship or Croatia; </a:t>
            </a:r>
          </a:p>
          <a:p>
            <a:pPr algn="just"/>
            <a:r>
              <a:rPr lang="en-US" sz="2000" dirty="0"/>
              <a:t>Positive Skew like Super League, Stars League, Serie B, LaLiga2, or </a:t>
            </a:r>
            <a:r>
              <a:rPr lang="en-US" sz="2000" dirty="0" err="1"/>
              <a:t>Quatar</a:t>
            </a:r>
            <a:r>
              <a:rPr lang="en-US" sz="2000" dirty="0"/>
              <a:t>;</a:t>
            </a:r>
          </a:p>
          <a:p>
            <a:pPr algn="just"/>
            <a:r>
              <a:rPr lang="en-US" sz="2000" dirty="0"/>
              <a:t>Negative Skew like UAE Gulf League, </a:t>
            </a:r>
            <a:r>
              <a:rPr lang="en-US" sz="2000" dirty="0" err="1"/>
              <a:t>LaLiga</a:t>
            </a:r>
            <a:r>
              <a:rPr lang="en-US" sz="2000" dirty="0"/>
              <a:t>, 1.Bundesliga, Portugal, Premier League or Israel.</a:t>
            </a:r>
          </a:p>
          <a:p>
            <a:pPr marL="0" indent="0" algn="just">
              <a:buNone/>
            </a:pPr>
            <a:endParaRPr lang="en-US" sz="2000" dirty="0"/>
          </a:p>
        </p:txBody>
      </p:sp>
      <p:pic>
        <p:nvPicPr>
          <p:cNvPr id="4" name="Picture 3">
            <a:extLst>
              <a:ext uri="{FF2B5EF4-FFF2-40B4-BE49-F238E27FC236}">
                <a16:creationId xmlns:a16="http://schemas.microsoft.com/office/drawing/2014/main" id="{14CF5D0C-37DD-49BE-A249-7AFA818A46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5558" y="54992"/>
            <a:ext cx="4278773" cy="6700559"/>
          </a:xfrm>
          <a:prstGeom prst="rect">
            <a:avLst/>
          </a:prstGeom>
        </p:spPr>
      </p:pic>
      <p:pic>
        <p:nvPicPr>
          <p:cNvPr id="7" name="Picture 6">
            <a:extLst>
              <a:ext uri="{FF2B5EF4-FFF2-40B4-BE49-F238E27FC236}">
                <a16:creationId xmlns:a16="http://schemas.microsoft.com/office/drawing/2014/main" id="{529355AD-1300-43C8-8DEF-B6A3A4E62554}"/>
              </a:ext>
            </a:extLst>
          </p:cNvPr>
          <p:cNvPicPr>
            <a:picLocks noChangeAspect="1"/>
          </p:cNvPicPr>
          <p:nvPr/>
        </p:nvPicPr>
        <p:blipFill>
          <a:blip r:embed="rId5"/>
          <a:stretch>
            <a:fillRect/>
          </a:stretch>
        </p:blipFill>
        <p:spPr>
          <a:xfrm>
            <a:off x="377842" y="5835119"/>
            <a:ext cx="6619875" cy="561975"/>
          </a:xfrm>
          <a:prstGeom prst="rect">
            <a:avLst/>
          </a:prstGeom>
        </p:spPr>
      </p:pic>
    </p:spTree>
    <p:extLst>
      <p:ext uri="{BB962C8B-B14F-4D97-AF65-F5344CB8AC3E}">
        <p14:creationId xmlns:p14="http://schemas.microsoft.com/office/powerpoint/2010/main" val="174993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4" name="Picture 13">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a:extLst>
              <a:ext uri="{FF2B5EF4-FFF2-40B4-BE49-F238E27FC236}">
                <a16:creationId xmlns:a16="http://schemas.microsoft.com/office/drawing/2014/main" id="{8DCAD82E-58DC-484A-81E0-1CCF337F2B66}"/>
              </a:ext>
            </a:extLst>
          </p:cNvPr>
          <p:cNvSpPr>
            <a:spLocks noGrp="1"/>
          </p:cNvSpPr>
          <p:nvPr>
            <p:ph type="title"/>
          </p:nvPr>
        </p:nvSpPr>
        <p:spPr>
          <a:xfrm>
            <a:off x="251467" y="753228"/>
            <a:ext cx="4136123" cy="1080938"/>
          </a:xfrm>
        </p:spPr>
        <p:txBody>
          <a:bodyPr>
            <a:normAutofit/>
          </a:bodyPr>
          <a:lstStyle/>
          <a:p>
            <a:r>
              <a:rPr lang="en-US" sz="2400" dirty="0">
                <a:solidFill>
                  <a:srgbClr val="FFFFFF"/>
                </a:solidFill>
              </a:rPr>
              <a:t>The total value of transfers per season</a:t>
            </a:r>
          </a:p>
        </p:txBody>
      </p:sp>
      <p:pic>
        <p:nvPicPr>
          <p:cNvPr id="20" name="Picture 19">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135AB54D-8D6E-430A-8D87-5FEDBF7DE106}"/>
              </a:ext>
            </a:extLst>
          </p:cNvPr>
          <p:cNvSpPr>
            <a:spLocks noGrp="1"/>
          </p:cNvSpPr>
          <p:nvPr>
            <p:ph idx="1"/>
          </p:nvPr>
        </p:nvSpPr>
        <p:spPr>
          <a:xfrm>
            <a:off x="478199" y="2316892"/>
            <a:ext cx="3842340" cy="3931508"/>
          </a:xfrm>
        </p:spPr>
        <p:txBody>
          <a:bodyPr>
            <a:normAutofit/>
          </a:bodyPr>
          <a:lstStyle/>
          <a:p>
            <a:pPr marL="0" indent="0" algn="just">
              <a:buNone/>
            </a:pPr>
            <a:r>
              <a:rPr lang="en-US" sz="1800" dirty="0">
                <a:solidFill>
                  <a:srgbClr val="FFFFFF"/>
                </a:solidFill>
              </a:rPr>
              <a:t>	Here, we can easily observe the upward trend of the total amount of transfers, starting with season 2002-2003 up to season 2017-2018. As a remark, this is the season when we had the biggest transfer of all times (Neymar Jr. 222 mil.).</a:t>
            </a:r>
          </a:p>
          <a:p>
            <a:pPr marL="0" indent="0" algn="just">
              <a:buNone/>
            </a:pPr>
            <a:r>
              <a:rPr lang="en-US" sz="1800" dirty="0">
                <a:solidFill>
                  <a:srgbClr val="FFFFFF"/>
                </a:solidFill>
              </a:rPr>
              <a:t>	If we compare the transfers made in the 2012-2013 season with those of 2017-2018 we notice the enormous difference (more than double) between the two seasons that were only 5 years away from each other. </a:t>
            </a:r>
          </a:p>
        </p:txBody>
      </p:sp>
      <p:sp useBgFill="1">
        <p:nvSpPr>
          <p:cNvPr id="22" name="Rectangle 21">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375D3A-3D77-4B53-AD29-8D5E7912570B}"/>
              </a:ext>
            </a:extLst>
          </p:cNvPr>
          <p:cNvPicPr>
            <a:picLocks noChangeAspect="1"/>
          </p:cNvPicPr>
          <p:nvPr/>
        </p:nvPicPr>
        <p:blipFill>
          <a:blip r:embed="rId4"/>
          <a:stretch>
            <a:fillRect/>
          </a:stretch>
        </p:blipFill>
        <p:spPr>
          <a:xfrm>
            <a:off x="5355167" y="1437978"/>
            <a:ext cx="6114499" cy="4076332"/>
          </a:xfrm>
          <a:prstGeom prst="rect">
            <a:avLst/>
          </a:prstGeom>
        </p:spPr>
      </p:pic>
      <p:pic>
        <p:nvPicPr>
          <p:cNvPr id="6" name="Picture 5">
            <a:extLst>
              <a:ext uri="{FF2B5EF4-FFF2-40B4-BE49-F238E27FC236}">
                <a16:creationId xmlns:a16="http://schemas.microsoft.com/office/drawing/2014/main" id="{70B6D5E8-59A9-4FAD-B367-1DDFA3BB9159}"/>
              </a:ext>
            </a:extLst>
          </p:cNvPr>
          <p:cNvPicPr>
            <a:picLocks noChangeAspect="1"/>
          </p:cNvPicPr>
          <p:nvPr/>
        </p:nvPicPr>
        <p:blipFill>
          <a:blip r:embed="rId5"/>
          <a:stretch>
            <a:fillRect/>
          </a:stretch>
        </p:blipFill>
        <p:spPr>
          <a:xfrm>
            <a:off x="5197728" y="6271260"/>
            <a:ext cx="6429375" cy="533400"/>
          </a:xfrm>
          <a:prstGeom prst="rect">
            <a:avLst/>
          </a:prstGeom>
        </p:spPr>
      </p:pic>
    </p:spTree>
    <p:extLst>
      <p:ext uri="{BB962C8B-B14F-4D97-AF65-F5344CB8AC3E}">
        <p14:creationId xmlns:p14="http://schemas.microsoft.com/office/powerpoint/2010/main" val="17640106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C78593F-57AD-4064-B57E-58B61A9AF394}"/>
              </a:ext>
            </a:extLst>
          </p:cNvPr>
          <p:cNvSpPr>
            <a:spLocks noGrp="1"/>
          </p:cNvSpPr>
          <p:nvPr>
            <p:ph type="title"/>
          </p:nvPr>
        </p:nvSpPr>
        <p:spPr/>
        <p:txBody>
          <a:bodyPr/>
          <a:lstStyle/>
          <a:p>
            <a:r>
              <a:rPr lang="en-US" dirty="0"/>
              <a:t>Interpretation of positions for the players sold in the most valuable season (2017-2018)</a:t>
            </a:r>
          </a:p>
        </p:txBody>
      </p:sp>
      <p:pic>
        <p:nvPicPr>
          <p:cNvPr id="5" name="Content Placeholder 4">
            <a:extLst>
              <a:ext uri="{FF2B5EF4-FFF2-40B4-BE49-F238E27FC236}">
                <a16:creationId xmlns:a16="http://schemas.microsoft.com/office/drawing/2014/main" id="{82BAEE87-9482-4456-8FA5-59D70963089C}"/>
              </a:ext>
            </a:extLst>
          </p:cNvPr>
          <p:cNvPicPr>
            <a:picLocks noGrp="1" noChangeAspect="1"/>
          </p:cNvPicPr>
          <p:nvPr>
            <p:ph idx="1"/>
          </p:nvPr>
        </p:nvPicPr>
        <p:blipFill>
          <a:blip r:embed="rId2"/>
          <a:stretch>
            <a:fillRect/>
          </a:stretch>
        </p:blipFill>
        <p:spPr>
          <a:xfrm>
            <a:off x="6230989" y="2345037"/>
            <a:ext cx="5615014" cy="3598863"/>
          </a:xfrm>
        </p:spPr>
      </p:pic>
      <p:sp>
        <p:nvSpPr>
          <p:cNvPr id="9" name="TextBox 8">
            <a:extLst>
              <a:ext uri="{FF2B5EF4-FFF2-40B4-BE49-F238E27FC236}">
                <a16:creationId xmlns:a16="http://schemas.microsoft.com/office/drawing/2014/main" id="{BA4D516E-E908-47AB-99E4-006E9BBC3215}"/>
              </a:ext>
            </a:extLst>
          </p:cNvPr>
          <p:cNvSpPr txBox="1"/>
          <p:nvPr/>
        </p:nvSpPr>
        <p:spPr>
          <a:xfrm>
            <a:off x="486033" y="2588910"/>
            <a:ext cx="4662616" cy="2031325"/>
          </a:xfrm>
          <a:prstGeom prst="rect">
            <a:avLst/>
          </a:prstGeom>
          <a:noFill/>
        </p:spPr>
        <p:txBody>
          <a:bodyPr wrap="square">
            <a:spAutoFit/>
          </a:bodyPr>
          <a:lstStyle/>
          <a:p>
            <a:r>
              <a:rPr lang="en-US" dirty="0"/>
              <a:t>	As can be seen in this plot, the middle compartment has the most players sold in 2017-2018 season. </a:t>
            </a:r>
          </a:p>
          <a:p>
            <a:r>
              <a:rPr lang="en-US" dirty="0"/>
              <a:t>	Given that this is the most valuable season, we can imagine that these transfers have played an important role in achieving this high value.</a:t>
            </a:r>
          </a:p>
        </p:txBody>
      </p:sp>
      <p:pic>
        <p:nvPicPr>
          <p:cNvPr id="15" name="Picture 14">
            <a:extLst>
              <a:ext uri="{FF2B5EF4-FFF2-40B4-BE49-F238E27FC236}">
                <a16:creationId xmlns:a16="http://schemas.microsoft.com/office/drawing/2014/main" id="{03EA07CA-A68C-4818-95BF-A12AF6071EE4}"/>
              </a:ext>
            </a:extLst>
          </p:cNvPr>
          <p:cNvPicPr>
            <a:picLocks noChangeAspect="1"/>
          </p:cNvPicPr>
          <p:nvPr/>
        </p:nvPicPr>
        <p:blipFill>
          <a:blip r:embed="rId3"/>
          <a:stretch>
            <a:fillRect/>
          </a:stretch>
        </p:blipFill>
        <p:spPr>
          <a:xfrm>
            <a:off x="568413" y="4875483"/>
            <a:ext cx="4286507" cy="1237527"/>
          </a:xfrm>
          <a:prstGeom prst="rect">
            <a:avLst/>
          </a:prstGeom>
        </p:spPr>
      </p:pic>
    </p:spTree>
    <p:extLst>
      <p:ext uri="{BB962C8B-B14F-4D97-AF65-F5344CB8AC3E}">
        <p14:creationId xmlns:p14="http://schemas.microsoft.com/office/powerpoint/2010/main" val="1630669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6B87493-3CCE-4141-BE19-D5F7AB3D085C}"/>
              </a:ext>
            </a:extLst>
          </p:cNvPr>
          <p:cNvSpPr>
            <a:spLocks noGrp="1"/>
          </p:cNvSpPr>
          <p:nvPr>
            <p:ph type="title"/>
          </p:nvPr>
        </p:nvSpPr>
        <p:spPr>
          <a:xfrm>
            <a:off x="680321" y="753228"/>
            <a:ext cx="9613861" cy="1080938"/>
          </a:xfrm>
        </p:spPr>
        <p:txBody>
          <a:bodyPr>
            <a:normAutofit/>
          </a:bodyPr>
          <a:lstStyle/>
          <a:p>
            <a:r>
              <a:rPr lang="en-US" dirty="0"/>
              <a:t>Reticulate library</a:t>
            </a:r>
          </a:p>
        </p:txBody>
      </p:sp>
      <p:sp>
        <p:nvSpPr>
          <p:cNvPr id="3" name="Substituent conținut 2">
            <a:extLst>
              <a:ext uri="{FF2B5EF4-FFF2-40B4-BE49-F238E27FC236}">
                <a16:creationId xmlns:a16="http://schemas.microsoft.com/office/drawing/2014/main" id="{31E03E5F-94EF-4F83-8483-14CD24F174B1}"/>
              </a:ext>
            </a:extLst>
          </p:cNvPr>
          <p:cNvSpPr>
            <a:spLocks noGrp="1"/>
          </p:cNvSpPr>
          <p:nvPr>
            <p:ph idx="1"/>
          </p:nvPr>
        </p:nvSpPr>
        <p:spPr>
          <a:xfrm>
            <a:off x="147783" y="2061826"/>
            <a:ext cx="4233424" cy="1671709"/>
          </a:xfrm>
        </p:spPr>
        <p:txBody>
          <a:bodyPr>
            <a:normAutofit/>
          </a:bodyPr>
          <a:lstStyle/>
          <a:p>
            <a:pPr marL="0" indent="0" algn="just">
              <a:buNone/>
            </a:pPr>
            <a:r>
              <a:rPr lang="en-US" sz="2000" dirty="0"/>
              <a:t>In developing this project we tried to use the </a:t>
            </a:r>
            <a:r>
              <a:rPr lang="en-US" sz="2000" dirty="0" err="1"/>
              <a:t>relicate</a:t>
            </a:r>
            <a:r>
              <a:rPr lang="en-US" sz="2000" dirty="0"/>
              <a:t> library in R Studio, but we were not very successful. But still these are our results.</a:t>
            </a:r>
          </a:p>
        </p:txBody>
      </p:sp>
      <p:pic>
        <p:nvPicPr>
          <p:cNvPr id="8" name="Imagine 7">
            <a:extLst>
              <a:ext uri="{FF2B5EF4-FFF2-40B4-BE49-F238E27FC236}">
                <a16:creationId xmlns:a16="http://schemas.microsoft.com/office/drawing/2014/main" id="{5EAED9ED-71C1-4654-8E72-1A3A73B4A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462" y="2061825"/>
            <a:ext cx="5498272" cy="3532639"/>
          </a:xfrm>
          <a:prstGeom prst="rect">
            <a:avLst/>
          </a:prstGeom>
          <a:ln>
            <a:noFill/>
          </a:ln>
          <a:effectLst>
            <a:outerShdw blurRad="76200" dist="63500" dir="5040000" algn="tl" rotWithShape="0">
              <a:srgbClr val="000000">
                <a:alpha val="41000"/>
              </a:srgbClr>
            </a:outerShdw>
          </a:effectLst>
        </p:spPr>
      </p:pic>
      <p:pic>
        <p:nvPicPr>
          <p:cNvPr id="6" name="Imagine 5" descr="O imagine care conține text&#10;&#10;Descriere generată automat">
            <a:extLst>
              <a:ext uri="{FF2B5EF4-FFF2-40B4-BE49-F238E27FC236}">
                <a16:creationId xmlns:a16="http://schemas.microsoft.com/office/drawing/2014/main" id="{FBA3F84B-B285-467D-AFE0-7CED85854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83" y="4651158"/>
            <a:ext cx="6086276" cy="202368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38174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9053CBF-7DEE-4B77-9F83-2AC4F3705166}"/>
              </a:ext>
            </a:extLst>
          </p:cNvPr>
          <p:cNvSpPr>
            <a:spLocks noGrp="1"/>
          </p:cNvSpPr>
          <p:nvPr>
            <p:ph type="title"/>
          </p:nvPr>
        </p:nvSpPr>
        <p:spPr/>
        <p:txBody>
          <a:bodyPr/>
          <a:lstStyle/>
          <a:p>
            <a:endParaRPr lang="en-US"/>
          </a:p>
        </p:txBody>
      </p:sp>
      <p:pic>
        <p:nvPicPr>
          <p:cNvPr id="5" name="Substituent conținut 4" descr="O imagine care conține text&#10;&#10;Descriere generată automat">
            <a:extLst>
              <a:ext uri="{FF2B5EF4-FFF2-40B4-BE49-F238E27FC236}">
                <a16:creationId xmlns:a16="http://schemas.microsoft.com/office/drawing/2014/main" id="{F29BE037-6A13-4DE5-9254-BA0691B8FB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22" y="2050799"/>
            <a:ext cx="5758180" cy="3598863"/>
          </a:xfrm>
        </p:spPr>
      </p:pic>
      <p:pic>
        <p:nvPicPr>
          <p:cNvPr id="7" name="Imagine 6" descr="O imagine care conține text&#10;&#10;Descriere generată automat">
            <a:extLst>
              <a:ext uri="{FF2B5EF4-FFF2-40B4-BE49-F238E27FC236}">
                <a16:creationId xmlns:a16="http://schemas.microsoft.com/office/drawing/2014/main" id="{5997CB1C-12CD-402D-8BAA-EF24E91F8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298" y="2050799"/>
            <a:ext cx="5896798" cy="1600423"/>
          </a:xfrm>
          <a:prstGeom prst="rect">
            <a:avLst/>
          </a:prstGeom>
        </p:spPr>
      </p:pic>
      <p:pic>
        <p:nvPicPr>
          <p:cNvPr id="9" name="Imagine 8" descr="O imagine care conține text&#10;&#10;Descriere generată automat">
            <a:extLst>
              <a:ext uri="{FF2B5EF4-FFF2-40B4-BE49-F238E27FC236}">
                <a16:creationId xmlns:a16="http://schemas.microsoft.com/office/drawing/2014/main" id="{45915593-FDCC-47F4-AF44-7824BE5DF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8298" y="4382660"/>
            <a:ext cx="5896798" cy="1267002"/>
          </a:xfrm>
          <a:prstGeom prst="rect">
            <a:avLst/>
          </a:prstGeom>
        </p:spPr>
      </p:pic>
      <p:sp>
        <p:nvSpPr>
          <p:cNvPr id="10" name="Dreptunghi 9">
            <a:extLst>
              <a:ext uri="{FF2B5EF4-FFF2-40B4-BE49-F238E27FC236}">
                <a16:creationId xmlns:a16="http://schemas.microsoft.com/office/drawing/2014/main" id="{D0A08EE9-7B4B-4570-AC13-D9EE5726B301}"/>
              </a:ext>
            </a:extLst>
          </p:cNvPr>
          <p:cNvSpPr/>
          <p:nvPr/>
        </p:nvSpPr>
        <p:spPr>
          <a:xfrm>
            <a:off x="255522" y="5837381"/>
            <a:ext cx="4498110" cy="628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5 of Selling Leagues</a:t>
            </a:r>
          </a:p>
        </p:txBody>
      </p:sp>
      <p:sp>
        <p:nvSpPr>
          <p:cNvPr id="11" name="Dreptunghi 10">
            <a:extLst>
              <a:ext uri="{FF2B5EF4-FFF2-40B4-BE49-F238E27FC236}">
                <a16:creationId xmlns:a16="http://schemas.microsoft.com/office/drawing/2014/main" id="{A5C10EB8-4FCF-4F05-82B1-838696551221}"/>
              </a:ext>
            </a:extLst>
          </p:cNvPr>
          <p:cNvSpPr/>
          <p:nvPr/>
        </p:nvSpPr>
        <p:spPr>
          <a:xfrm>
            <a:off x="6178298" y="3694590"/>
            <a:ext cx="4498110" cy="628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5 of Buying Leagues</a:t>
            </a:r>
          </a:p>
        </p:txBody>
      </p:sp>
      <p:sp>
        <p:nvSpPr>
          <p:cNvPr id="12" name="Dreptunghi 11">
            <a:extLst>
              <a:ext uri="{FF2B5EF4-FFF2-40B4-BE49-F238E27FC236}">
                <a16:creationId xmlns:a16="http://schemas.microsoft.com/office/drawing/2014/main" id="{773AE21E-D501-4FCC-81F7-9EA54D815C9C}"/>
              </a:ext>
            </a:extLst>
          </p:cNvPr>
          <p:cNvSpPr/>
          <p:nvPr/>
        </p:nvSpPr>
        <p:spPr>
          <a:xfrm>
            <a:off x="6178298" y="5837381"/>
            <a:ext cx="4498110" cy="628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5 of Profitable Leagues</a:t>
            </a:r>
          </a:p>
        </p:txBody>
      </p:sp>
    </p:spTree>
    <p:extLst>
      <p:ext uri="{BB962C8B-B14F-4D97-AF65-F5344CB8AC3E}">
        <p14:creationId xmlns:p14="http://schemas.microsoft.com/office/powerpoint/2010/main" val="3265086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BFE8BD7-0E83-4A46-BB9A-E4E3587CF986}"/>
              </a:ext>
            </a:extLst>
          </p:cNvPr>
          <p:cNvSpPr>
            <a:spLocks noGrp="1"/>
          </p:cNvSpPr>
          <p:nvPr>
            <p:ph type="title"/>
          </p:nvPr>
        </p:nvSpPr>
        <p:spPr/>
        <p:txBody>
          <a:bodyPr/>
          <a:lstStyle/>
          <a:p>
            <a:r>
              <a:rPr lang="en-US" dirty="0"/>
              <a:t>Conclusion</a:t>
            </a:r>
          </a:p>
        </p:txBody>
      </p:sp>
      <p:sp>
        <p:nvSpPr>
          <p:cNvPr id="3" name="Substituent conținut 2">
            <a:extLst>
              <a:ext uri="{FF2B5EF4-FFF2-40B4-BE49-F238E27FC236}">
                <a16:creationId xmlns:a16="http://schemas.microsoft.com/office/drawing/2014/main" id="{2D6525BD-6A37-47F3-AB45-1358467BA956}"/>
              </a:ext>
            </a:extLst>
          </p:cNvPr>
          <p:cNvSpPr>
            <a:spLocks noGrp="1"/>
          </p:cNvSpPr>
          <p:nvPr>
            <p:ph idx="1"/>
          </p:nvPr>
        </p:nvSpPr>
        <p:spPr/>
        <p:txBody>
          <a:bodyPr/>
          <a:lstStyle/>
          <a:p>
            <a:pPr marL="0" indent="0" algn="just">
              <a:buNone/>
            </a:pPr>
            <a:r>
              <a:rPr lang="en-US" dirty="0"/>
              <a:t>After the development of this project we can say that we retained basic knowledge in manipulating and visualizing a dataset. At the same time, we would have liked to succeed more in the part where we tried to use the </a:t>
            </a:r>
            <a:r>
              <a:rPr lang="en-US" dirty="0" err="1"/>
              <a:t>Relicate</a:t>
            </a:r>
            <a:r>
              <a:rPr lang="en-US" dirty="0"/>
              <a:t> library.</a:t>
            </a:r>
          </a:p>
        </p:txBody>
      </p:sp>
    </p:spTree>
    <p:extLst>
      <p:ext uri="{BB962C8B-B14F-4D97-AF65-F5344CB8AC3E}">
        <p14:creationId xmlns:p14="http://schemas.microsoft.com/office/powerpoint/2010/main" val="2949004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3B2A5D8-07B3-45B5-96DA-E4914FDCC5B4}"/>
              </a:ext>
            </a:extLst>
          </p:cNvPr>
          <p:cNvSpPr>
            <a:spLocks noGrp="1"/>
          </p:cNvSpPr>
          <p:nvPr>
            <p:ph type="title"/>
          </p:nvPr>
        </p:nvSpPr>
        <p:spPr/>
        <p:txBody>
          <a:bodyPr/>
          <a:lstStyle/>
          <a:p>
            <a:pPr algn="ctr"/>
            <a:r>
              <a:rPr lang="en-US" b="1" dirty="0"/>
              <a:t>Thank you for your attention!</a:t>
            </a:r>
          </a:p>
        </p:txBody>
      </p:sp>
      <p:sp>
        <p:nvSpPr>
          <p:cNvPr id="3" name="Substituent conținut 2">
            <a:extLst>
              <a:ext uri="{FF2B5EF4-FFF2-40B4-BE49-F238E27FC236}">
                <a16:creationId xmlns:a16="http://schemas.microsoft.com/office/drawing/2014/main" id="{2B520E6D-FA0B-4D40-8F23-C5520122B6CD}"/>
              </a:ext>
            </a:extLst>
          </p:cNvPr>
          <p:cNvSpPr>
            <a:spLocks noGrp="1"/>
          </p:cNvSpPr>
          <p:nvPr>
            <p:ph idx="1"/>
          </p:nvPr>
        </p:nvSpPr>
        <p:spPr/>
        <p:txBody>
          <a:bodyPr/>
          <a:lstStyle/>
          <a:p>
            <a:pPr marL="0" indent="0" algn="ctr">
              <a:buNone/>
            </a:pPr>
            <a:r>
              <a:rPr lang="en-US" dirty="0"/>
              <a:t>Have a great day!</a:t>
            </a:r>
          </a:p>
        </p:txBody>
      </p:sp>
    </p:spTree>
    <p:extLst>
      <p:ext uri="{BB962C8B-B14F-4D97-AF65-F5344CB8AC3E}">
        <p14:creationId xmlns:p14="http://schemas.microsoft.com/office/powerpoint/2010/main" val="107668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54B976D-689A-4196-B38A-59E5A6707337}"/>
              </a:ext>
            </a:extLst>
          </p:cNvPr>
          <p:cNvSpPr>
            <a:spLocks noGrp="1"/>
          </p:cNvSpPr>
          <p:nvPr>
            <p:ph type="title"/>
          </p:nvPr>
        </p:nvSpPr>
        <p:spPr/>
        <p:txBody>
          <a:bodyPr/>
          <a:lstStyle/>
          <a:p>
            <a:r>
              <a:rPr lang="en-US" dirty="0"/>
              <a:t>Introduction</a:t>
            </a:r>
          </a:p>
        </p:txBody>
      </p:sp>
      <p:sp>
        <p:nvSpPr>
          <p:cNvPr id="3" name="Substituent conținut 2">
            <a:extLst>
              <a:ext uri="{FF2B5EF4-FFF2-40B4-BE49-F238E27FC236}">
                <a16:creationId xmlns:a16="http://schemas.microsoft.com/office/drawing/2014/main" id="{11760300-D223-4EAC-95AA-FAE8559027FE}"/>
              </a:ext>
            </a:extLst>
          </p:cNvPr>
          <p:cNvSpPr>
            <a:spLocks noGrp="1"/>
          </p:cNvSpPr>
          <p:nvPr>
            <p:ph idx="1"/>
          </p:nvPr>
        </p:nvSpPr>
        <p:spPr/>
        <p:txBody>
          <a:bodyPr/>
          <a:lstStyle/>
          <a:p>
            <a:pPr marL="0" indent="0" algn="just">
              <a:buNone/>
            </a:pPr>
            <a:r>
              <a:rPr lang="en-US" dirty="0">
                <a:latin typeface="Inter"/>
              </a:rPr>
              <a:t>The chosen dataset contains the top 250 most expensive football transfers made between season 2000-2001 until season 2018-2019. The dataset was created on 1 August 2018 and this was uploaded to kaggle.com by a student from Duke University, United States.</a:t>
            </a:r>
          </a:p>
          <a:p>
            <a:pPr marL="0" indent="0" algn="just">
              <a:buNone/>
            </a:pPr>
            <a:r>
              <a:rPr lang="en-US" dirty="0">
                <a:latin typeface="Inter"/>
              </a:rPr>
              <a:t>Here is the link to the dataset:</a:t>
            </a:r>
          </a:p>
          <a:p>
            <a:pPr marL="0" indent="0" algn="just">
              <a:buNone/>
            </a:pPr>
            <a:r>
              <a:rPr lang="en-US" dirty="0"/>
              <a:t>https://www.kaggle.com/vardan95ghazaryan/top-250-football-transfers-from-2000-to-2018</a:t>
            </a:r>
          </a:p>
        </p:txBody>
      </p:sp>
    </p:spTree>
    <p:extLst>
      <p:ext uri="{BB962C8B-B14F-4D97-AF65-F5344CB8AC3E}">
        <p14:creationId xmlns:p14="http://schemas.microsoft.com/office/powerpoint/2010/main" val="242999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1">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Rectangle 13">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a:extLst>
              <a:ext uri="{FF2B5EF4-FFF2-40B4-BE49-F238E27FC236}">
                <a16:creationId xmlns:a16="http://schemas.microsoft.com/office/drawing/2014/main" id="{1A53CD61-E04C-45C5-BFB5-F40A40DD1180}"/>
              </a:ext>
            </a:extLst>
          </p:cNvPr>
          <p:cNvSpPr>
            <a:spLocks noGrp="1"/>
          </p:cNvSpPr>
          <p:nvPr>
            <p:ph type="title"/>
          </p:nvPr>
        </p:nvSpPr>
        <p:spPr>
          <a:xfrm>
            <a:off x="680321" y="753228"/>
            <a:ext cx="7087552" cy="1080938"/>
          </a:xfrm>
        </p:spPr>
        <p:txBody>
          <a:bodyPr>
            <a:normAutofit/>
          </a:bodyPr>
          <a:lstStyle/>
          <a:p>
            <a:r>
              <a:rPr lang="en-US"/>
              <a:t>Motivation</a:t>
            </a:r>
            <a:endParaRPr lang="en-US" dirty="0"/>
          </a:p>
        </p:txBody>
      </p:sp>
      <p:pic>
        <p:nvPicPr>
          <p:cNvPr id="31" name="Picture 17">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Substituent conținut 2">
            <a:extLst>
              <a:ext uri="{FF2B5EF4-FFF2-40B4-BE49-F238E27FC236}">
                <a16:creationId xmlns:a16="http://schemas.microsoft.com/office/drawing/2014/main" id="{FCA2A26A-C1CD-4ED0-A608-048597A58938}"/>
              </a:ext>
            </a:extLst>
          </p:cNvPr>
          <p:cNvSpPr>
            <a:spLocks noGrp="1"/>
          </p:cNvSpPr>
          <p:nvPr>
            <p:ph idx="1"/>
          </p:nvPr>
        </p:nvSpPr>
        <p:spPr>
          <a:xfrm>
            <a:off x="680321" y="2336873"/>
            <a:ext cx="6423211" cy="3599316"/>
          </a:xfrm>
        </p:spPr>
        <p:txBody>
          <a:bodyPr>
            <a:normAutofit/>
          </a:bodyPr>
          <a:lstStyle/>
          <a:p>
            <a:pPr marL="0" indent="0" algn="just">
              <a:buNone/>
            </a:pPr>
            <a:r>
              <a:rPr lang="en-US" sz="2000" dirty="0"/>
              <a:t>We chose this dataset because we are both passionate about this football transfer industry and because at first glance it seemed like a dataset from which we could draw interesting conclusions about this topic.</a:t>
            </a:r>
          </a:p>
        </p:txBody>
      </p:sp>
      <p:pic>
        <p:nvPicPr>
          <p:cNvPr id="5" name="Imagine 4" descr="O imagine care conține text, tabelă de marcaj, monitor, albastru&#10;&#10;Descriere generată automat">
            <a:extLst>
              <a:ext uri="{FF2B5EF4-FFF2-40B4-BE49-F238E27FC236}">
                <a16:creationId xmlns:a16="http://schemas.microsoft.com/office/drawing/2014/main" id="{30163EAA-E629-47BF-916F-55C8387F16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7091" y="664821"/>
            <a:ext cx="3358478" cy="552835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87345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6AB1A1A-4053-4E5E-AD35-4A6113B4207A}"/>
              </a:ext>
            </a:extLst>
          </p:cNvPr>
          <p:cNvSpPr>
            <a:spLocks noGrp="1"/>
          </p:cNvSpPr>
          <p:nvPr>
            <p:ph type="title"/>
          </p:nvPr>
        </p:nvSpPr>
        <p:spPr/>
        <p:txBody>
          <a:bodyPr/>
          <a:lstStyle/>
          <a:p>
            <a:r>
              <a:rPr lang="en-US" dirty="0"/>
              <a:t>Preparation</a:t>
            </a:r>
          </a:p>
        </p:txBody>
      </p:sp>
      <p:sp>
        <p:nvSpPr>
          <p:cNvPr id="3" name="Substituent conținut 2">
            <a:extLst>
              <a:ext uri="{FF2B5EF4-FFF2-40B4-BE49-F238E27FC236}">
                <a16:creationId xmlns:a16="http://schemas.microsoft.com/office/drawing/2014/main" id="{ABD1A6A0-3B39-4B37-ACBA-5AA0DC323DEB}"/>
              </a:ext>
            </a:extLst>
          </p:cNvPr>
          <p:cNvSpPr>
            <a:spLocks noGrp="1"/>
          </p:cNvSpPr>
          <p:nvPr>
            <p:ph idx="1"/>
          </p:nvPr>
        </p:nvSpPr>
        <p:spPr>
          <a:xfrm>
            <a:off x="680322" y="2336873"/>
            <a:ext cx="2694646" cy="3556851"/>
          </a:xfrm>
        </p:spPr>
        <p:txBody>
          <a:bodyPr/>
          <a:lstStyle/>
          <a:p>
            <a:pPr marL="0" indent="0" algn="just">
              <a:buNone/>
            </a:pPr>
            <a:r>
              <a:rPr lang="en-US" dirty="0"/>
              <a:t>We started the project by loading the data set and analyzing it in detail.</a:t>
            </a:r>
          </a:p>
        </p:txBody>
      </p:sp>
      <p:pic>
        <p:nvPicPr>
          <p:cNvPr id="5" name="Imagine 4" descr="O imagine care conține text&#10;&#10;Descriere generată automat">
            <a:extLst>
              <a:ext uri="{FF2B5EF4-FFF2-40B4-BE49-F238E27FC236}">
                <a16:creationId xmlns:a16="http://schemas.microsoft.com/office/drawing/2014/main" id="{BDD546EA-F57D-404A-B748-D44E5C51D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632" y="2336873"/>
            <a:ext cx="7259063" cy="1190791"/>
          </a:xfrm>
          <a:prstGeom prst="rect">
            <a:avLst/>
          </a:prstGeom>
        </p:spPr>
      </p:pic>
      <p:pic>
        <p:nvPicPr>
          <p:cNvPr id="7" name="Imagine 6" descr="O imagine care conține masă&#10;&#10;Descriere generată automat">
            <a:extLst>
              <a:ext uri="{FF2B5EF4-FFF2-40B4-BE49-F238E27FC236}">
                <a16:creationId xmlns:a16="http://schemas.microsoft.com/office/drawing/2014/main" id="{131913BA-75F8-4D61-96AC-BBA2DA6D9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22" y="4509618"/>
            <a:ext cx="10458374" cy="1762371"/>
          </a:xfrm>
          <a:prstGeom prst="rect">
            <a:avLst/>
          </a:prstGeom>
        </p:spPr>
      </p:pic>
    </p:spTree>
    <p:extLst>
      <p:ext uri="{BB962C8B-B14F-4D97-AF65-F5344CB8AC3E}">
        <p14:creationId xmlns:p14="http://schemas.microsoft.com/office/powerpoint/2010/main" val="368550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28B44F5-381C-4F50-A829-98CF7A53B979}"/>
              </a:ext>
            </a:extLst>
          </p:cNvPr>
          <p:cNvSpPr>
            <a:spLocks noGrp="1"/>
          </p:cNvSpPr>
          <p:nvPr>
            <p:ph type="title"/>
          </p:nvPr>
        </p:nvSpPr>
        <p:spPr/>
        <p:txBody>
          <a:bodyPr/>
          <a:lstStyle/>
          <a:p>
            <a:r>
              <a:rPr lang="en-US" dirty="0"/>
              <a:t>Starting point</a:t>
            </a:r>
          </a:p>
        </p:txBody>
      </p:sp>
      <p:sp>
        <p:nvSpPr>
          <p:cNvPr id="7" name="Substituent conținut 6">
            <a:extLst>
              <a:ext uri="{FF2B5EF4-FFF2-40B4-BE49-F238E27FC236}">
                <a16:creationId xmlns:a16="http://schemas.microsoft.com/office/drawing/2014/main" id="{6AA7B8B6-51A5-4C85-90D8-0495C3FA4C64}"/>
              </a:ext>
            </a:extLst>
          </p:cNvPr>
          <p:cNvSpPr>
            <a:spLocks noGrp="1"/>
          </p:cNvSpPr>
          <p:nvPr>
            <p:ph idx="1"/>
          </p:nvPr>
        </p:nvSpPr>
        <p:spPr/>
        <p:txBody>
          <a:bodyPr/>
          <a:lstStyle/>
          <a:p>
            <a:pPr marL="0" indent="0" algn="just">
              <a:buNone/>
            </a:pPr>
            <a:r>
              <a:rPr lang="en-US" dirty="0"/>
              <a:t>We started our journey from the most expensive transfer that was made throughout the nine seasons and it was nobody else than Neymar when he left Barcelona for PSG.</a:t>
            </a:r>
          </a:p>
        </p:txBody>
      </p:sp>
      <p:pic>
        <p:nvPicPr>
          <p:cNvPr id="13" name="Imagine 12">
            <a:extLst>
              <a:ext uri="{FF2B5EF4-FFF2-40B4-BE49-F238E27FC236}">
                <a16:creationId xmlns:a16="http://schemas.microsoft.com/office/drawing/2014/main" id="{FFD027D4-98FB-4AA6-B4DC-FDFEC43FF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971" y="3663629"/>
            <a:ext cx="8440328" cy="752580"/>
          </a:xfrm>
          <a:prstGeom prst="rect">
            <a:avLst/>
          </a:prstGeom>
        </p:spPr>
      </p:pic>
    </p:spTree>
    <p:extLst>
      <p:ext uri="{BB962C8B-B14F-4D97-AF65-F5344CB8AC3E}">
        <p14:creationId xmlns:p14="http://schemas.microsoft.com/office/powerpoint/2010/main" val="92897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4" name="Picture 13">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a:extLst>
              <a:ext uri="{FF2B5EF4-FFF2-40B4-BE49-F238E27FC236}">
                <a16:creationId xmlns:a16="http://schemas.microsoft.com/office/drawing/2014/main" id="{8DCAD82E-58DC-484A-81E0-1CCF337F2B66}"/>
              </a:ext>
            </a:extLst>
          </p:cNvPr>
          <p:cNvSpPr>
            <a:spLocks noGrp="1"/>
          </p:cNvSpPr>
          <p:nvPr>
            <p:ph type="title"/>
          </p:nvPr>
        </p:nvSpPr>
        <p:spPr>
          <a:xfrm>
            <a:off x="680321" y="753228"/>
            <a:ext cx="4136123" cy="1080938"/>
          </a:xfrm>
        </p:spPr>
        <p:txBody>
          <a:bodyPr>
            <a:normAutofit/>
          </a:bodyPr>
          <a:lstStyle/>
          <a:p>
            <a:r>
              <a:rPr lang="en-US" sz="2400" dirty="0">
                <a:solidFill>
                  <a:srgbClr val="FFFFFF"/>
                </a:solidFill>
              </a:rPr>
              <a:t>Beginning of interpretation</a:t>
            </a:r>
          </a:p>
        </p:txBody>
      </p:sp>
      <p:pic>
        <p:nvPicPr>
          <p:cNvPr id="20" name="Picture 19">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135AB54D-8D6E-430A-8D87-5FEDBF7DE106}"/>
              </a:ext>
            </a:extLst>
          </p:cNvPr>
          <p:cNvSpPr>
            <a:spLocks noGrp="1"/>
          </p:cNvSpPr>
          <p:nvPr>
            <p:ph idx="1"/>
          </p:nvPr>
        </p:nvSpPr>
        <p:spPr>
          <a:xfrm>
            <a:off x="680321" y="2336873"/>
            <a:ext cx="3656289" cy="3599316"/>
          </a:xfrm>
        </p:spPr>
        <p:txBody>
          <a:bodyPr>
            <a:normAutofit/>
          </a:bodyPr>
          <a:lstStyle/>
          <a:p>
            <a:pPr marL="0" indent="0" algn="just">
              <a:buNone/>
            </a:pPr>
            <a:r>
              <a:rPr lang="en-US" sz="1800" dirty="0">
                <a:solidFill>
                  <a:srgbClr val="FFFFFF"/>
                </a:solidFill>
              </a:rPr>
              <a:t>It can be seen that the age of a player greatly influences the chances of him being included in a transfer. We can consider that the age of 25 is the moment when a player can reach his peak of form. As the player gets older, the chances of him being transferred diminish, because 33 is the age until which most players play at a professional level.</a:t>
            </a:r>
          </a:p>
        </p:txBody>
      </p:sp>
      <p:sp useBgFill="1">
        <p:nvSpPr>
          <p:cNvPr id="22" name="Rectangle 21">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ubstituent conținut 4">
            <a:extLst>
              <a:ext uri="{FF2B5EF4-FFF2-40B4-BE49-F238E27FC236}">
                <a16:creationId xmlns:a16="http://schemas.microsoft.com/office/drawing/2014/main" id="{F084787B-76E6-4DC6-9B76-DC4B3CE4CE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085" y="1300555"/>
            <a:ext cx="5629268" cy="4250096"/>
          </a:xfrm>
          <a:prstGeom prst="rect">
            <a:avLst/>
          </a:prstGeom>
          <a:ln>
            <a:noFill/>
          </a:ln>
          <a:effectLst/>
        </p:spPr>
      </p:pic>
    </p:spTree>
    <p:extLst>
      <p:ext uri="{BB962C8B-B14F-4D97-AF65-F5344CB8AC3E}">
        <p14:creationId xmlns:p14="http://schemas.microsoft.com/office/powerpoint/2010/main" val="34005322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4" name="Picture 13">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a:extLst>
              <a:ext uri="{FF2B5EF4-FFF2-40B4-BE49-F238E27FC236}">
                <a16:creationId xmlns:a16="http://schemas.microsoft.com/office/drawing/2014/main" id="{F4A8943A-2182-4B9D-9797-6FB914737117}"/>
              </a:ext>
            </a:extLst>
          </p:cNvPr>
          <p:cNvSpPr>
            <a:spLocks noGrp="1"/>
          </p:cNvSpPr>
          <p:nvPr>
            <p:ph type="title"/>
          </p:nvPr>
        </p:nvSpPr>
        <p:spPr>
          <a:xfrm>
            <a:off x="680321" y="753228"/>
            <a:ext cx="4136123" cy="1080938"/>
          </a:xfrm>
        </p:spPr>
        <p:txBody>
          <a:bodyPr>
            <a:normAutofit/>
          </a:bodyPr>
          <a:lstStyle/>
          <a:p>
            <a:r>
              <a:rPr lang="en-US" sz="2400" dirty="0">
                <a:solidFill>
                  <a:srgbClr val="FFFFFF"/>
                </a:solidFill>
              </a:rPr>
              <a:t>Player position distribution</a:t>
            </a:r>
          </a:p>
        </p:txBody>
      </p:sp>
      <p:pic>
        <p:nvPicPr>
          <p:cNvPr id="20" name="Picture 19">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1A08AB69-F23B-430C-AF14-DE2FD2EF4FCD}"/>
              </a:ext>
            </a:extLst>
          </p:cNvPr>
          <p:cNvSpPr>
            <a:spLocks noGrp="1"/>
          </p:cNvSpPr>
          <p:nvPr>
            <p:ph idx="1"/>
          </p:nvPr>
        </p:nvSpPr>
        <p:spPr>
          <a:xfrm>
            <a:off x="680321" y="2336873"/>
            <a:ext cx="3656289" cy="3599316"/>
          </a:xfrm>
        </p:spPr>
        <p:txBody>
          <a:bodyPr>
            <a:normAutofit/>
          </a:bodyPr>
          <a:lstStyle/>
          <a:p>
            <a:pPr marL="0" indent="0" algn="just">
              <a:buNone/>
            </a:pPr>
            <a:r>
              <a:rPr lang="en-US" sz="1800" dirty="0">
                <a:solidFill>
                  <a:srgbClr val="FFFFFF"/>
                </a:solidFill>
              </a:rPr>
              <a:t>This plot is very interesting, at first sight we can see that the most sought after players are those who play in central positions: Centre-Forward, Centre-Back, Centre-Midfield and those who position themselves on the flanks have a lower number of transfers.</a:t>
            </a:r>
          </a:p>
        </p:txBody>
      </p:sp>
      <p:sp useBgFill="1">
        <p:nvSpPr>
          <p:cNvPr id="22" name="Rectangle 21">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ubstituent conținut 4">
            <a:extLst>
              <a:ext uri="{FF2B5EF4-FFF2-40B4-BE49-F238E27FC236}">
                <a16:creationId xmlns:a16="http://schemas.microsoft.com/office/drawing/2014/main" id="{08B5783A-6368-4E4B-840A-56135B6D62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4886" y="1661621"/>
            <a:ext cx="6115062" cy="3852488"/>
          </a:xfrm>
          <a:prstGeom prst="rect">
            <a:avLst/>
          </a:prstGeom>
          <a:ln>
            <a:noFill/>
          </a:ln>
          <a:effectLst/>
        </p:spPr>
      </p:pic>
    </p:spTree>
    <p:extLst>
      <p:ext uri="{BB962C8B-B14F-4D97-AF65-F5344CB8AC3E}">
        <p14:creationId xmlns:p14="http://schemas.microsoft.com/office/powerpoint/2010/main" val="1165925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8" name="Rectangle 3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a:extLst>
              <a:ext uri="{FF2B5EF4-FFF2-40B4-BE49-F238E27FC236}">
                <a16:creationId xmlns:a16="http://schemas.microsoft.com/office/drawing/2014/main" id="{2FB47245-E2CA-43A5-BEE5-3AD666B1FD33}"/>
              </a:ext>
            </a:extLst>
          </p:cNvPr>
          <p:cNvSpPr>
            <a:spLocks noGrp="1"/>
          </p:cNvSpPr>
          <p:nvPr>
            <p:ph type="title"/>
          </p:nvPr>
        </p:nvSpPr>
        <p:spPr>
          <a:xfrm>
            <a:off x="680321" y="753228"/>
            <a:ext cx="4136123" cy="1080938"/>
          </a:xfrm>
        </p:spPr>
        <p:txBody>
          <a:bodyPr>
            <a:normAutofit/>
          </a:bodyPr>
          <a:lstStyle/>
          <a:p>
            <a:r>
              <a:rPr lang="en-US" sz="2400" dirty="0"/>
              <a:t>Transfer value distribution</a:t>
            </a:r>
          </a:p>
        </p:txBody>
      </p:sp>
      <p:pic>
        <p:nvPicPr>
          <p:cNvPr id="40" name="Picture 3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29" name="Content Placeholder 8">
            <a:extLst>
              <a:ext uri="{FF2B5EF4-FFF2-40B4-BE49-F238E27FC236}">
                <a16:creationId xmlns:a16="http://schemas.microsoft.com/office/drawing/2014/main" id="{EB6A1AF7-DD41-4F63-9D8F-4532F1FFA292}"/>
              </a:ext>
            </a:extLst>
          </p:cNvPr>
          <p:cNvSpPr>
            <a:spLocks noGrp="1"/>
          </p:cNvSpPr>
          <p:nvPr>
            <p:ph idx="1"/>
          </p:nvPr>
        </p:nvSpPr>
        <p:spPr>
          <a:xfrm>
            <a:off x="680321" y="2336873"/>
            <a:ext cx="4136123" cy="3599316"/>
          </a:xfrm>
        </p:spPr>
        <p:txBody>
          <a:bodyPr>
            <a:normAutofit/>
          </a:bodyPr>
          <a:lstStyle/>
          <a:p>
            <a:pPr marL="0" indent="0" algn="just">
              <a:buNone/>
            </a:pPr>
            <a:r>
              <a:rPr lang="en-US" sz="2000" dirty="0"/>
              <a:t>This plot comes somewhat in addition to the one about age distribution. The same conclusion can be drawn, as a player approaches the age of 24-25 his value increases, then begins to gradually decrease.</a:t>
            </a:r>
          </a:p>
        </p:txBody>
      </p:sp>
      <p:pic>
        <p:nvPicPr>
          <p:cNvPr id="5" name="Substituent conținut 4">
            <a:extLst>
              <a:ext uri="{FF2B5EF4-FFF2-40B4-BE49-F238E27FC236}">
                <a16:creationId xmlns:a16="http://schemas.microsoft.com/office/drawing/2014/main" id="{EE8E5A96-1B70-43B2-BF33-A80C52C6F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1067" y="1977798"/>
            <a:ext cx="6303134" cy="397097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76366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0FC3570-B302-4DB2-9C57-2FE6B6346F0E}"/>
              </a:ext>
            </a:extLst>
          </p:cNvPr>
          <p:cNvSpPr>
            <a:spLocks noGrp="1"/>
          </p:cNvSpPr>
          <p:nvPr>
            <p:ph type="title"/>
          </p:nvPr>
        </p:nvSpPr>
        <p:spPr>
          <a:xfrm>
            <a:off x="680321" y="753228"/>
            <a:ext cx="9427505" cy="1080938"/>
          </a:xfrm>
        </p:spPr>
        <p:txBody>
          <a:bodyPr/>
          <a:lstStyle/>
          <a:p>
            <a:r>
              <a:rPr lang="en-US" dirty="0"/>
              <a:t>Histogram of transfers by Transfer Fees</a:t>
            </a:r>
          </a:p>
        </p:txBody>
      </p:sp>
      <p:sp>
        <p:nvSpPr>
          <p:cNvPr id="6" name="TextBox 5">
            <a:extLst>
              <a:ext uri="{FF2B5EF4-FFF2-40B4-BE49-F238E27FC236}">
                <a16:creationId xmlns:a16="http://schemas.microsoft.com/office/drawing/2014/main" id="{F57687D8-D6A5-4E14-9DFD-0BF20339AE5E}"/>
              </a:ext>
            </a:extLst>
          </p:cNvPr>
          <p:cNvSpPr txBox="1"/>
          <p:nvPr/>
        </p:nvSpPr>
        <p:spPr>
          <a:xfrm>
            <a:off x="581462" y="2551837"/>
            <a:ext cx="4896698" cy="1754326"/>
          </a:xfrm>
          <a:prstGeom prst="rect">
            <a:avLst/>
          </a:prstGeom>
          <a:noFill/>
        </p:spPr>
        <p:txBody>
          <a:bodyPr wrap="square" rtlCol="0">
            <a:spAutoFit/>
          </a:bodyPr>
          <a:lstStyle/>
          <a:p>
            <a:pPr algn="just"/>
            <a:r>
              <a:rPr lang="ro-RO" dirty="0"/>
              <a:t>	</a:t>
            </a:r>
            <a:r>
              <a:rPr lang="en-US" dirty="0"/>
              <a:t>As can be seen in this plot, most transfers are made for small amounts. We have around 3250 transfers made under value of 10 million and cases where transfers are around 50 million or more are very rare. </a:t>
            </a:r>
          </a:p>
          <a:p>
            <a:pPr algn="just"/>
            <a:r>
              <a:rPr lang="en-US" dirty="0"/>
              <a:t>This scenarios </a:t>
            </a:r>
          </a:p>
        </p:txBody>
      </p:sp>
      <p:pic>
        <p:nvPicPr>
          <p:cNvPr id="14" name="Picture 13">
            <a:extLst>
              <a:ext uri="{FF2B5EF4-FFF2-40B4-BE49-F238E27FC236}">
                <a16:creationId xmlns:a16="http://schemas.microsoft.com/office/drawing/2014/main" id="{11C16204-8014-4C2F-94AF-39310AD6B4C9}"/>
              </a:ext>
            </a:extLst>
          </p:cNvPr>
          <p:cNvPicPr>
            <a:picLocks noChangeAspect="1"/>
          </p:cNvPicPr>
          <p:nvPr/>
        </p:nvPicPr>
        <p:blipFill>
          <a:blip r:embed="rId2"/>
          <a:stretch>
            <a:fillRect/>
          </a:stretch>
        </p:blipFill>
        <p:spPr>
          <a:xfrm>
            <a:off x="5812386" y="2311524"/>
            <a:ext cx="5798151" cy="3793248"/>
          </a:xfrm>
          <a:prstGeom prst="rect">
            <a:avLst/>
          </a:prstGeom>
        </p:spPr>
      </p:pic>
      <p:pic>
        <p:nvPicPr>
          <p:cNvPr id="16" name="Picture 15">
            <a:extLst>
              <a:ext uri="{FF2B5EF4-FFF2-40B4-BE49-F238E27FC236}">
                <a16:creationId xmlns:a16="http://schemas.microsoft.com/office/drawing/2014/main" id="{4C272BFD-8963-4389-AE19-44D6A530B772}"/>
              </a:ext>
            </a:extLst>
          </p:cNvPr>
          <p:cNvPicPr>
            <a:picLocks noChangeAspect="1"/>
          </p:cNvPicPr>
          <p:nvPr/>
        </p:nvPicPr>
        <p:blipFill>
          <a:blip r:embed="rId3"/>
          <a:stretch>
            <a:fillRect/>
          </a:stretch>
        </p:blipFill>
        <p:spPr>
          <a:xfrm>
            <a:off x="581462" y="4749436"/>
            <a:ext cx="4896699" cy="1355336"/>
          </a:xfrm>
          <a:prstGeom prst="rect">
            <a:avLst/>
          </a:prstGeom>
        </p:spPr>
      </p:pic>
    </p:spTree>
    <p:extLst>
      <p:ext uri="{BB962C8B-B14F-4D97-AF65-F5344CB8AC3E}">
        <p14:creationId xmlns:p14="http://schemas.microsoft.com/office/powerpoint/2010/main" val="382929784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447</TotalTime>
  <Words>793</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Inter</vt:lpstr>
      <vt:lpstr>Trebuchet MS</vt:lpstr>
      <vt:lpstr>Berlin</vt:lpstr>
      <vt:lpstr>Data Visualization Project </vt:lpstr>
      <vt:lpstr>Introduction</vt:lpstr>
      <vt:lpstr>Motivation</vt:lpstr>
      <vt:lpstr>Preparation</vt:lpstr>
      <vt:lpstr>Starting point</vt:lpstr>
      <vt:lpstr>Beginning of interpretation</vt:lpstr>
      <vt:lpstr>Player position distribution</vt:lpstr>
      <vt:lpstr>Transfer value distribution</vt:lpstr>
      <vt:lpstr>Histogram of transfers by Transfer Fees</vt:lpstr>
      <vt:lpstr>Distribution of Transfer Fee and Position</vt:lpstr>
      <vt:lpstr>Distribution transfers by league and age</vt:lpstr>
      <vt:lpstr>The total value of transfers per season</vt:lpstr>
      <vt:lpstr>Interpretation of positions for the players sold in the most valuable season (2017-2018)</vt:lpstr>
      <vt:lpstr>Reticulate library</vt:lpstr>
      <vt:lpstr>PowerPoint Presentation</vt:lpstr>
      <vt:lpstr>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Data Visualization</dc:title>
  <dc:creator>Andrei Teodorescu</dc:creator>
  <cp:lastModifiedBy>Eugen Mihail</cp:lastModifiedBy>
  <cp:revision>28</cp:revision>
  <dcterms:created xsi:type="dcterms:W3CDTF">2021-05-12T10:37:12Z</dcterms:created>
  <dcterms:modified xsi:type="dcterms:W3CDTF">2021-05-12T20:18:45Z</dcterms:modified>
</cp:coreProperties>
</file>