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6" r:id="rId26"/>
    <p:sldId id="280" r:id="rId27"/>
    <p:sldId id="281" r:id="rId28"/>
    <p:sldId id="282" r:id="rId29"/>
    <p:sldId id="283" r:id="rId30"/>
    <p:sldId id="284" r:id="rId31"/>
  </p:sldIdLst>
  <p:sldSz cx="9144000" cy="5143500" type="screen16x9"/>
  <p:notesSz cx="6858000" cy="9144000"/>
  <p:embeddedFontLst>
    <p:embeddedFont>
      <p:font typeface="Play" panose="020B0604020202020204" charset="0"/>
      <p:regular r:id="rId33"/>
      <p:bold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CCDF3E-077F-4E89-B447-6B8207D54447}" v="5" dt="2025-05-15T17:42:40.379"/>
  </p1510:revLst>
</p1510:revInfo>
</file>

<file path=ppt/tableStyles.xml><?xml version="1.0" encoding="utf-8"?>
<a:tblStyleLst xmlns:a="http://schemas.openxmlformats.org/drawingml/2006/main" def="{B8ECD0C0-B1D6-4B2D-965A-2954C8A279F1}">
  <a:tblStyle styleId="{B8ECD0C0-B1D6-4B2D-965A-2954C8A279F1}" styleName="Table_0">
    <a:wholeTbl>
      <a:tcTxStyle b="off" i="off">
        <a:font>
          <a:latin typeface="Aptos"/>
          <a:ea typeface="Aptos"/>
          <a:cs typeface="Apto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BCD"/>
          </a:solidFill>
        </a:fill>
      </a:tcStyle>
    </a:band1H>
    <a:band2H>
      <a:tcTxStyle/>
      <a:tcStyle>
        <a:tcBdr/>
      </a:tcStyle>
    </a:band2H>
    <a:band1V>
      <a:tcTxStyle/>
      <a:tcStyle>
        <a:tcBdr/>
        <a:fill>
          <a:solidFill>
            <a:srgbClr val="CACBCD"/>
          </a:solidFill>
        </a:fill>
      </a:tcStyle>
    </a:band1V>
    <a:band2V>
      <a:tcTxStyle/>
      <a:tcStyle>
        <a:tcBdr/>
      </a:tcStyle>
    </a:band2V>
    <a:lastCol>
      <a:tcTxStyle b="on" i="off">
        <a:font>
          <a:latin typeface="Aptos"/>
          <a:ea typeface="Aptos"/>
          <a:cs typeface="Aptos"/>
        </a:font>
        <a:schemeClr val="lt1"/>
      </a:tcTxStyle>
      <a:tcStyle>
        <a:tcBdr/>
        <a:fill>
          <a:solidFill>
            <a:schemeClr val="dk1"/>
          </a:solidFill>
        </a:fill>
      </a:tcStyle>
    </a:lastCol>
    <a:firstCol>
      <a:tcTxStyle b="on" i="off">
        <a:font>
          <a:latin typeface="Aptos"/>
          <a:ea typeface="Aptos"/>
          <a:cs typeface="Aptos"/>
        </a:font>
        <a:schemeClr val="lt1"/>
      </a:tcTxStyle>
      <a:tcStyle>
        <a:tcBdr/>
        <a:fill>
          <a:solidFill>
            <a:schemeClr val="dk1"/>
          </a:solidFill>
        </a:fill>
      </a:tcStyle>
    </a:firstCol>
    <a:lastRow>
      <a:tcTxStyle b="on" i="off">
        <a:font>
          <a:latin typeface="Aptos"/>
          <a:ea typeface="Aptos"/>
          <a:cs typeface="Aptos"/>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163" autoAdjust="0"/>
  </p:normalViewPr>
  <p:slideViewPr>
    <p:cSldViewPr snapToGrid="0">
      <p:cViewPr varScale="1">
        <p:scale>
          <a:sx n="76" d="100"/>
          <a:sy n="76" d="100"/>
        </p:scale>
        <p:origin x="198"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5f6817e72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35f6817e72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35f6817e72_2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335f6817e72_2_1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Sara</a:t>
            </a:r>
            <a:endParaRPr/>
          </a:p>
        </p:txBody>
      </p:sp>
      <p:sp>
        <p:nvSpPr>
          <p:cNvPr id="207" name="Google Shape;207;g335f6817e72_2_1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35f6817e72_2_15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335f6817e72_2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35f6817e72_2_15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335f6817e72_2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35f6817e72_2_16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335f6817e72_2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35f6817e72_2_1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335f6817e72_2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5f6817e72_2_1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335f6817e72_2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35f6817e72_2_1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335f6817e72_2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35f6817e72_2_18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335f6817e72_2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35f6817e72_2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335f6817e72_2_1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Label Encoder (atribui um valor numérico às variáveis categóricas) ou Get Dummies (cria variáveis dummie para cada Categoria dentro das variaveis)</a:t>
            </a:r>
            <a:endParaRPr/>
          </a:p>
        </p:txBody>
      </p:sp>
      <p:sp>
        <p:nvSpPr>
          <p:cNvPr id="260" name="Google Shape;260;g335f6817e72_2_19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35f6817e72_2_1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335f6817e72_2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35f6817e72_2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335f6817e72_2_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Sara</a:t>
            </a:r>
            <a:endParaRPr/>
          </a:p>
        </p:txBody>
      </p:sp>
      <p:sp>
        <p:nvSpPr>
          <p:cNvPr id="135" name="Google Shape;135;g335f6817e72_2_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35f6817e72_2_2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335f6817e72_2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35f6817e72_2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335f6817e72_2_2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1200"/>
              <a:buFont typeface="Play"/>
              <a:buNone/>
            </a:pPr>
            <a:r>
              <a:rPr lang="pt-PT" sz="1200">
                <a:solidFill>
                  <a:srgbClr val="002060"/>
                </a:solidFill>
                <a:latin typeface="Play"/>
                <a:ea typeface="Play"/>
                <a:cs typeface="Play"/>
                <a:sym typeface="Play"/>
              </a:rPr>
              <a:t>são duas components que podem ser ajustadas/melhoradas caso queiramos ajustar as vendas dos produtos com labeling date. </a:t>
            </a:r>
            <a:endParaRPr/>
          </a:p>
          <a:p>
            <a:pPr marL="0" lvl="0" indent="0" algn="l" rtl="0">
              <a:spcBef>
                <a:spcPts val="0"/>
              </a:spcBef>
              <a:spcAft>
                <a:spcPts val="0"/>
              </a:spcAft>
              <a:buNone/>
            </a:pPr>
            <a:endParaRPr/>
          </a:p>
        </p:txBody>
      </p:sp>
      <p:sp>
        <p:nvSpPr>
          <p:cNvPr id="282" name="Google Shape;282;g335f6817e72_2_2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35f6817e72_2_2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335f6817e72_2_2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35f6817e72_2_22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335f6817e72_2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35FF1837-D02D-BA76-8A78-005D3128A44A}"/>
            </a:ext>
          </a:extLst>
        </p:cNvPr>
        <p:cNvGrpSpPr/>
        <p:nvPr/>
      </p:nvGrpSpPr>
      <p:grpSpPr>
        <a:xfrm>
          <a:off x="0" y="0"/>
          <a:ext cx="0" cy="0"/>
          <a:chOff x="0" y="0"/>
          <a:chExt cx="0" cy="0"/>
        </a:xfrm>
      </p:grpSpPr>
      <p:sp>
        <p:nvSpPr>
          <p:cNvPr id="301" name="Google Shape;301;g335f6817e72_2_224:notes">
            <a:extLst>
              <a:ext uri="{FF2B5EF4-FFF2-40B4-BE49-F238E27FC236}">
                <a16:creationId xmlns:a16="http://schemas.microsoft.com/office/drawing/2014/main" id="{6441877E-12D5-0650-DC86-60219DDB6AEC}"/>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335f6817e72_2_224:notes">
            <a:extLst>
              <a:ext uri="{FF2B5EF4-FFF2-40B4-BE49-F238E27FC236}">
                <a16:creationId xmlns:a16="http://schemas.microsoft.com/office/drawing/2014/main" id="{470D4913-78EE-8340-7062-BC5CAAF011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403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35fb4f3211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335fb4f321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35f6817e72_2_2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g335f6817e72_2_2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35fb4f3211_1_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335fb4f3211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35fb4f3211_1_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335fb4f3211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35fb4f3211_1_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335fb4f3211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35f6817e72_2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335f6817e72_2_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Sara</a:t>
            </a:r>
            <a:endParaRPr/>
          </a:p>
        </p:txBody>
      </p:sp>
      <p:sp>
        <p:nvSpPr>
          <p:cNvPr id="143" name="Google Shape;143;g335f6817e72_2_8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35f6817e72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335f6817e72_2_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Stefane</a:t>
            </a:r>
            <a:endParaRPr/>
          </a:p>
        </p:txBody>
      </p:sp>
      <p:sp>
        <p:nvSpPr>
          <p:cNvPr id="151" name="Google Shape;151;g335f6817e72_2_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35f6817e72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335f6817e72_2_1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Primeira Parte – Filipa</a:t>
            </a:r>
            <a:endParaRPr/>
          </a:p>
          <a:p>
            <a:pPr marL="0" lvl="0" indent="0" algn="l" rtl="0">
              <a:spcBef>
                <a:spcPts val="0"/>
              </a:spcBef>
              <a:spcAft>
                <a:spcPts val="0"/>
              </a:spcAft>
              <a:buNone/>
            </a:pPr>
            <a:r>
              <a:rPr lang="pt-PT"/>
              <a:t>Segunda Parte – Stefane </a:t>
            </a:r>
            <a:endParaRPr/>
          </a:p>
        </p:txBody>
      </p:sp>
      <p:sp>
        <p:nvSpPr>
          <p:cNvPr id="159" name="Google Shape;159;g335f6817e72_2_10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35f6817e72_2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335f6817e72_2_1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pt-PT" b="1" dirty="0">
                <a:solidFill>
                  <a:schemeClr val="dk1"/>
                </a:solidFill>
              </a:rPr>
              <a:t>Para a construção do nosso modelo preditivo, começamos por identificar as melhores variáveis preditivas. Nesta etapa, o nosso objetivo foi identificar quais variáveis categóricas apresentam maior poder preditivo para o nosso modelo. </a:t>
            </a:r>
            <a:r>
              <a:rPr lang="pt-PT" dirty="0">
                <a:solidFill>
                  <a:schemeClr val="dk1"/>
                </a:solidFill>
              </a:rPr>
              <a:t>Para isso, utilizamos o teste </a:t>
            </a:r>
            <a:r>
              <a:rPr lang="pt-PT" b="1" dirty="0">
                <a:solidFill>
                  <a:schemeClr val="dk1"/>
                </a:solidFill>
              </a:rPr>
              <a:t>Chi-</a:t>
            </a:r>
            <a:r>
              <a:rPr lang="pt-PT" b="1" dirty="0" err="1">
                <a:solidFill>
                  <a:schemeClr val="dk1"/>
                </a:solidFill>
              </a:rPr>
              <a:t>Square</a:t>
            </a:r>
            <a:r>
              <a:rPr lang="pt-PT" b="1" dirty="0">
                <a:solidFill>
                  <a:schemeClr val="dk1"/>
                </a:solidFill>
              </a:rPr>
              <a:t> com </a:t>
            </a:r>
            <a:r>
              <a:rPr lang="pt-PT" b="1" dirty="0" err="1">
                <a:solidFill>
                  <a:schemeClr val="dk1"/>
                </a:solidFill>
              </a:rPr>
              <a:t>Stratified</a:t>
            </a:r>
            <a:r>
              <a:rPr lang="pt-PT" b="1" dirty="0">
                <a:solidFill>
                  <a:schemeClr val="dk1"/>
                </a:solidFill>
              </a:rPr>
              <a:t> K-</a:t>
            </a:r>
            <a:r>
              <a:rPr lang="pt-PT" b="1" dirty="0" err="1">
                <a:solidFill>
                  <a:schemeClr val="dk1"/>
                </a:solidFill>
              </a:rPr>
              <a:t>Fold</a:t>
            </a:r>
            <a:r>
              <a:rPr lang="pt-PT" b="1" dirty="0">
                <a:solidFill>
                  <a:schemeClr val="dk1"/>
                </a:solidFill>
              </a:rPr>
              <a:t> com 5 </a:t>
            </a:r>
            <a:r>
              <a:rPr lang="pt-PT" b="1" dirty="0" err="1">
                <a:solidFill>
                  <a:schemeClr val="dk1"/>
                </a:solidFill>
              </a:rPr>
              <a:t>folds</a:t>
            </a:r>
            <a:r>
              <a:rPr lang="pt-PT" dirty="0">
                <a:solidFill>
                  <a:schemeClr val="dk1"/>
                </a:solidFill>
              </a:rPr>
              <a:t>, garantindo uma análise mais robusta.</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Olhando para os resultados:</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pt-PT" dirty="0">
                <a:solidFill>
                  <a:schemeClr val="dk1"/>
                </a:solidFill>
              </a:rPr>
              <a:t>A maioria das variáveis apresentou um resultado positivo no teste Chi-</a:t>
            </a:r>
            <a:r>
              <a:rPr lang="pt-PT" dirty="0" err="1">
                <a:solidFill>
                  <a:schemeClr val="dk1"/>
                </a:solidFill>
              </a:rPr>
              <a:t>Square</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dirty="0">
                <a:solidFill>
                  <a:schemeClr val="dk1"/>
                </a:solidFill>
              </a:rPr>
              <a:t>Contudo, </a:t>
            </a:r>
            <a:r>
              <a:rPr lang="pt-PT" b="1" dirty="0">
                <a:solidFill>
                  <a:schemeClr val="dk1"/>
                </a:solidFill>
              </a:rPr>
              <a:t>a variável ‘</a:t>
            </a:r>
            <a:r>
              <a:rPr lang="pt-PT" b="1" dirty="0" err="1">
                <a:solidFill>
                  <a:schemeClr val="dk1"/>
                </a:solidFill>
              </a:rPr>
              <a:t>brand</a:t>
            </a:r>
            <a:r>
              <a:rPr lang="pt-PT" b="1" dirty="0">
                <a:solidFill>
                  <a:schemeClr val="dk1"/>
                </a:solidFill>
              </a:rPr>
              <a:t>’</a:t>
            </a:r>
            <a:r>
              <a:rPr lang="pt-PT" dirty="0">
                <a:solidFill>
                  <a:schemeClr val="dk1"/>
                </a:solidFill>
              </a:rPr>
              <a:t>, apesar de ser estatisticamente relevante, </a:t>
            </a:r>
            <a:r>
              <a:rPr lang="pt-PT" b="1" dirty="0">
                <a:solidFill>
                  <a:schemeClr val="dk1"/>
                </a:solidFill>
              </a:rPr>
              <a:t>foi descartada por ser </a:t>
            </a:r>
            <a:r>
              <a:rPr lang="pt-PT" b="1" dirty="0" err="1">
                <a:solidFill>
                  <a:schemeClr val="dk1"/>
                </a:solidFill>
              </a:rPr>
              <a:t>desbalanceada</a:t>
            </a:r>
            <a:r>
              <a:rPr lang="pt-PT" dirty="0">
                <a:solidFill>
                  <a:schemeClr val="dk1"/>
                </a:solidFill>
              </a:rPr>
              <a:t>,.</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dirty="0">
                <a:solidFill>
                  <a:schemeClr val="dk1"/>
                </a:solidFill>
              </a:rPr>
              <a:t>A variável </a:t>
            </a:r>
            <a:r>
              <a:rPr lang="pt-PT" b="1" dirty="0">
                <a:solidFill>
                  <a:schemeClr val="dk1"/>
                </a:solidFill>
              </a:rPr>
              <a:t>‘</a:t>
            </a:r>
            <a:r>
              <a:rPr lang="pt-PT" b="1" dirty="0" err="1">
                <a:solidFill>
                  <a:schemeClr val="dk1"/>
                </a:solidFill>
              </a:rPr>
              <a:t>type</a:t>
            </a:r>
            <a:r>
              <a:rPr lang="pt-PT" b="1" dirty="0">
                <a:solidFill>
                  <a:schemeClr val="dk1"/>
                </a:solidFill>
              </a:rPr>
              <a:t>’</a:t>
            </a:r>
            <a:r>
              <a:rPr lang="pt-PT" dirty="0">
                <a:solidFill>
                  <a:schemeClr val="dk1"/>
                </a:solidFill>
              </a:rPr>
              <a:t>, por outro lado, </a:t>
            </a:r>
            <a:r>
              <a:rPr lang="pt-PT" b="1" dirty="0">
                <a:solidFill>
                  <a:schemeClr val="dk1"/>
                </a:solidFill>
              </a:rPr>
              <a:t>não apresentou relevância estatística</a:t>
            </a:r>
            <a:r>
              <a:rPr lang="pt-PT" dirty="0">
                <a:solidFill>
                  <a:schemeClr val="dk1"/>
                </a:solidFill>
              </a:rPr>
              <a:t> (Chi-</a:t>
            </a:r>
            <a:r>
              <a:rPr lang="pt-PT" dirty="0" err="1">
                <a:solidFill>
                  <a:schemeClr val="dk1"/>
                </a:solidFill>
              </a:rPr>
              <a:t>Square</a:t>
            </a:r>
            <a:r>
              <a:rPr lang="pt-PT" dirty="0">
                <a:solidFill>
                  <a:schemeClr val="dk1"/>
                </a:solidFill>
              </a:rPr>
              <a:t> = 0), e portanto também foi excluída.</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dirty="0">
                <a:solidFill>
                  <a:schemeClr val="dk1"/>
                </a:solidFill>
              </a:rPr>
              <a:t>As demais variáveis, como </a:t>
            </a:r>
            <a:r>
              <a:rPr lang="pt-PT" b="1" dirty="0">
                <a:solidFill>
                  <a:schemeClr val="dk1"/>
                </a:solidFill>
              </a:rPr>
              <a:t>‘</a:t>
            </a:r>
            <a:r>
              <a:rPr lang="pt-PT" b="1" dirty="0" err="1">
                <a:solidFill>
                  <a:schemeClr val="dk1"/>
                </a:solidFill>
              </a:rPr>
              <a:t>district</a:t>
            </a:r>
            <a:r>
              <a:rPr lang="pt-PT" b="1" dirty="0">
                <a:solidFill>
                  <a:schemeClr val="dk1"/>
                </a:solidFill>
              </a:rPr>
              <a:t>’</a:t>
            </a:r>
            <a:r>
              <a:rPr lang="pt-PT" dirty="0">
                <a:solidFill>
                  <a:schemeClr val="dk1"/>
                </a:solidFill>
              </a:rPr>
              <a:t>, </a:t>
            </a:r>
            <a:r>
              <a:rPr lang="pt-PT" b="1" dirty="0">
                <a:solidFill>
                  <a:schemeClr val="dk1"/>
                </a:solidFill>
              </a:rPr>
              <a:t>‘</a:t>
            </a:r>
            <a:r>
              <a:rPr lang="pt-PT" b="1" dirty="0" err="1">
                <a:solidFill>
                  <a:schemeClr val="dk1"/>
                </a:solidFill>
              </a:rPr>
              <a:t>labelling_day_of_week</a:t>
            </a:r>
            <a:r>
              <a:rPr lang="pt-PT" b="1" dirty="0">
                <a:solidFill>
                  <a:schemeClr val="dk1"/>
                </a:solidFill>
              </a:rPr>
              <a:t>’ </a:t>
            </a:r>
            <a:r>
              <a:rPr lang="pt-PT" dirty="0">
                <a:solidFill>
                  <a:schemeClr val="dk1"/>
                </a:solidFill>
              </a:rPr>
              <a:t>foram consideradas apropriadas para inclusão no modelo.</a:t>
            </a:r>
            <a:br>
              <a:rPr lang="pt-PT" dirty="0">
                <a:solidFill>
                  <a:schemeClr val="dk1"/>
                </a:solidFill>
              </a:rPr>
            </a:br>
            <a:endParaRPr dirty="0">
              <a:solidFill>
                <a:schemeClr val="dk1"/>
              </a:solidFill>
            </a:endParaRPr>
          </a:p>
          <a:p>
            <a:pPr marL="0" lvl="0" indent="0" algn="l" rtl="0">
              <a:lnSpc>
                <a:spcPct val="115000"/>
              </a:lnSpc>
              <a:spcBef>
                <a:spcPts val="1200"/>
              </a:spcBef>
              <a:spcAft>
                <a:spcPts val="1200"/>
              </a:spcAft>
              <a:buSzPts val="1100"/>
              <a:buNone/>
            </a:pPr>
            <a:r>
              <a:rPr lang="pt-PT" dirty="0">
                <a:solidFill>
                  <a:schemeClr val="dk1"/>
                </a:solidFill>
              </a:rPr>
              <a:t>Por fim, destacamos que a variável </a:t>
            </a:r>
            <a:r>
              <a:rPr lang="pt-PT" b="1" dirty="0">
                <a:solidFill>
                  <a:schemeClr val="dk1"/>
                </a:solidFill>
              </a:rPr>
              <a:t>‘</a:t>
            </a:r>
            <a:r>
              <a:rPr lang="pt-PT" b="1" dirty="0" err="1">
                <a:solidFill>
                  <a:schemeClr val="dk1"/>
                </a:solidFill>
              </a:rPr>
              <a:t>Selling_day_of_week</a:t>
            </a:r>
            <a:r>
              <a:rPr lang="pt-PT" b="1" dirty="0">
                <a:solidFill>
                  <a:schemeClr val="dk1"/>
                </a:solidFill>
              </a:rPr>
              <a:t>’ não foi considerada nesta analise</a:t>
            </a:r>
            <a:r>
              <a:rPr lang="pt-PT" dirty="0">
                <a:solidFill>
                  <a:schemeClr val="dk1"/>
                </a:solidFill>
              </a:rPr>
              <a:t>, pois gerava </a:t>
            </a:r>
            <a:r>
              <a:rPr lang="pt-PT" i="1" dirty="0">
                <a:solidFill>
                  <a:schemeClr val="dk1"/>
                </a:solidFill>
              </a:rPr>
              <a:t>data </a:t>
            </a:r>
            <a:r>
              <a:rPr lang="pt-PT" i="1" dirty="0" err="1">
                <a:solidFill>
                  <a:schemeClr val="dk1"/>
                </a:solidFill>
              </a:rPr>
              <a:t>leakage</a:t>
            </a:r>
            <a:r>
              <a:rPr lang="pt-PT" dirty="0">
                <a:solidFill>
                  <a:schemeClr val="dk1"/>
                </a:solidFill>
              </a:rPr>
              <a:t>, ou seja, trazia informações do futuro em relação ao momento de previsão, o que comprometeria a validade do modelo.</a:t>
            </a:r>
            <a:endParaRPr dirty="0"/>
          </a:p>
        </p:txBody>
      </p:sp>
      <p:sp>
        <p:nvSpPr>
          <p:cNvPr id="168" name="Google Shape;168;g335f6817e72_2_1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35f6817e72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335f6817e72_2_1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b="1" dirty="0" err="1">
                <a:solidFill>
                  <a:schemeClr val="dk1"/>
                </a:solidFill>
              </a:rPr>
              <a:t>Seguidamente</a:t>
            </a:r>
            <a:r>
              <a:rPr lang="en-GB" b="1" dirty="0">
                <a:solidFill>
                  <a:schemeClr val="dk1"/>
                </a:solidFill>
              </a:rPr>
              <a:t> </a:t>
            </a:r>
            <a:r>
              <a:rPr lang="en-GB" b="1" dirty="0" err="1">
                <a:solidFill>
                  <a:schemeClr val="dk1"/>
                </a:solidFill>
              </a:rPr>
              <a:t>avaliamos</a:t>
            </a:r>
            <a:r>
              <a:rPr lang="en-GB" b="1" dirty="0">
                <a:solidFill>
                  <a:schemeClr val="dk1"/>
                </a:solidFill>
              </a:rPr>
              <a:t> as </a:t>
            </a:r>
            <a:r>
              <a:rPr lang="en-GB" b="1" dirty="0" err="1">
                <a:solidFill>
                  <a:schemeClr val="dk1"/>
                </a:solidFill>
              </a:rPr>
              <a:t>variaveis</a:t>
            </a:r>
            <a:r>
              <a:rPr lang="en-GB" b="1" dirty="0">
                <a:solidFill>
                  <a:schemeClr val="dk1"/>
                </a:solidFill>
              </a:rPr>
              <a:t> </a:t>
            </a:r>
            <a:r>
              <a:rPr lang="en-GB" b="1" dirty="0" err="1">
                <a:solidFill>
                  <a:schemeClr val="dk1"/>
                </a:solidFill>
              </a:rPr>
              <a:t>numericas</a:t>
            </a:r>
            <a:r>
              <a:rPr lang="en-GB" b="1" dirty="0">
                <a:solidFill>
                  <a:schemeClr val="dk1"/>
                </a:solidFill>
              </a:rPr>
              <a:t>, </a:t>
            </a:r>
            <a:r>
              <a:rPr lang="en-GB" b="1" dirty="0" err="1">
                <a:solidFill>
                  <a:schemeClr val="dk1"/>
                </a:solidFill>
              </a:rPr>
              <a:t>sendo</a:t>
            </a:r>
            <a:r>
              <a:rPr lang="en-GB" b="1" dirty="0">
                <a:solidFill>
                  <a:schemeClr val="dk1"/>
                </a:solidFill>
              </a:rPr>
              <a:t> que u</a:t>
            </a:r>
            <a:r>
              <a:rPr lang="pt-PT" dirty="0" err="1">
                <a:solidFill>
                  <a:schemeClr val="dk1"/>
                </a:solidFill>
              </a:rPr>
              <a:t>tilizámos</a:t>
            </a:r>
            <a:r>
              <a:rPr lang="pt-PT" dirty="0">
                <a:solidFill>
                  <a:schemeClr val="dk1"/>
                </a:solidFill>
              </a:rPr>
              <a:t> três métodos de seleção de variáveis:</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pt-PT" b="1" dirty="0" err="1">
                <a:solidFill>
                  <a:schemeClr val="dk1"/>
                </a:solidFill>
              </a:rPr>
              <a:t>Recursive</a:t>
            </a:r>
            <a:r>
              <a:rPr lang="pt-PT" b="1" dirty="0">
                <a:solidFill>
                  <a:schemeClr val="dk1"/>
                </a:solidFill>
              </a:rPr>
              <a:t> </a:t>
            </a:r>
            <a:r>
              <a:rPr lang="pt-PT" b="1" dirty="0" err="1">
                <a:solidFill>
                  <a:schemeClr val="dk1"/>
                </a:solidFill>
              </a:rPr>
              <a:t>Feature</a:t>
            </a:r>
            <a:r>
              <a:rPr lang="pt-PT" b="1" dirty="0">
                <a:solidFill>
                  <a:schemeClr val="dk1"/>
                </a:solidFill>
              </a:rPr>
              <a:t> </a:t>
            </a:r>
            <a:r>
              <a:rPr lang="pt-PT" b="1" dirty="0" err="1">
                <a:solidFill>
                  <a:schemeClr val="dk1"/>
                </a:solidFill>
              </a:rPr>
              <a:t>Elimination</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a:solidFill>
                  <a:schemeClr val="dk1"/>
                </a:solidFill>
              </a:rPr>
              <a:t>Lasso e</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a:solidFill>
                  <a:schemeClr val="dk1"/>
                </a:solidFill>
              </a:rPr>
              <a:t>Árvores de Decisão</a:t>
            </a:r>
            <a:br>
              <a:rPr lang="pt-PT" dirty="0">
                <a:solidFill>
                  <a:schemeClr val="dk1"/>
                </a:solidFill>
              </a:rPr>
            </a:b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Cada um foi avaliado com </a:t>
            </a:r>
            <a:r>
              <a:rPr lang="pt-PT" dirty="0" err="1">
                <a:solidFill>
                  <a:schemeClr val="dk1"/>
                </a:solidFill>
              </a:rPr>
              <a:t>stratified</a:t>
            </a:r>
            <a:r>
              <a:rPr lang="pt-PT" dirty="0">
                <a:solidFill>
                  <a:schemeClr val="dk1"/>
                </a:solidFill>
              </a:rPr>
              <a:t> </a:t>
            </a:r>
            <a:r>
              <a:rPr lang="pt-PT" dirty="0" err="1">
                <a:solidFill>
                  <a:schemeClr val="dk1"/>
                </a:solidFill>
              </a:rPr>
              <a:t>kfolds</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pt-PT" dirty="0">
                <a:solidFill>
                  <a:schemeClr val="dk1"/>
                </a:solidFill>
              </a:rPr>
              <a:t>As variáveis </a:t>
            </a:r>
            <a:r>
              <a:rPr lang="pt-PT" b="1" dirty="0">
                <a:solidFill>
                  <a:schemeClr val="dk1"/>
                </a:solidFill>
              </a:rPr>
              <a:t>‘</a:t>
            </a:r>
            <a:r>
              <a:rPr lang="pt-PT" b="1" dirty="0" err="1">
                <a:solidFill>
                  <a:schemeClr val="dk1"/>
                </a:solidFill>
              </a:rPr>
              <a:t>Selling_square_ft</a:t>
            </a:r>
            <a:r>
              <a:rPr lang="pt-PT" b="1" dirty="0">
                <a:solidFill>
                  <a:schemeClr val="dk1"/>
                </a:solidFill>
              </a:rPr>
              <a:t>’</a:t>
            </a:r>
            <a:r>
              <a:rPr lang="pt-PT" dirty="0">
                <a:solidFill>
                  <a:schemeClr val="dk1"/>
                </a:solidFill>
              </a:rPr>
              <a:t>, </a:t>
            </a:r>
            <a:r>
              <a:rPr lang="pt-PT" b="1" dirty="0">
                <a:solidFill>
                  <a:schemeClr val="dk1"/>
                </a:solidFill>
              </a:rPr>
              <a:t>‘</a:t>
            </a:r>
            <a:r>
              <a:rPr lang="pt-PT" b="1" dirty="0" err="1">
                <a:solidFill>
                  <a:schemeClr val="dk1"/>
                </a:solidFill>
              </a:rPr>
              <a:t>weight</a:t>
            </a:r>
            <a:r>
              <a:rPr lang="pt-PT" b="1" dirty="0">
                <a:solidFill>
                  <a:schemeClr val="dk1"/>
                </a:solidFill>
              </a:rPr>
              <a:t> (g)’</a:t>
            </a:r>
            <a:r>
              <a:rPr lang="pt-PT" dirty="0">
                <a:solidFill>
                  <a:schemeClr val="dk1"/>
                </a:solidFill>
              </a:rPr>
              <a:t>,  </a:t>
            </a:r>
            <a:r>
              <a:rPr lang="pt-PT" b="1" dirty="0">
                <a:solidFill>
                  <a:schemeClr val="dk1"/>
                </a:solidFill>
              </a:rPr>
              <a:t>‘</a:t>
            </a:r>
            <a:r>
              <a:rPr lang="pt-PT" b="1" dirty="0" err="1">
                <a:solidFill>
                  <a:schemeClr val="dk1"/>
                </a:solidFill>
              </a:rPr>
              <a:t>perc_expiring_sku</a:t>
            </a:r>
            <a:r>
              <a:rPr lang="pt-PT" b="1" dirty="0">
                <a:solidFill>
                  <a:schemeClr val="dk1"/>
                </a:solidFill>
              </a:rPr>
              <a:t>’</a:t>
            </a:r>
            <a:r>
              <a:rPr lang="pt-PT" dirty="0">
                <a:solidFill>
                  <a:schemeClr val="dk1"/>
                </a:solidFill>
              </a:rPr>
              <a:t>  e ‘</a:t>
            </a:r>
            <a:r>
              <a:rPr lang="pt-PT" b="1" dirty="0" err="1">
                <a:solidFill>
                  <a:schemeClr val="dk1"/>
                </a:solidFill>
              </a:rPr>
              <a:t>new_pvp</a:t>
            </a:r>
            <a:r>
              <a:rPr lang="pt-PT" dirty="0">
                <a:solidFill>
                  <a:schemeClr val="dk1"/>
                </a:solidFill>
              </a:rPr>
              <a:t>’ foram selecionadas consistentemente pelos três métodos e assim consideradas para  inclusão no modelo.</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dirty="0">
                <a:solidFill>
                  <a:schemeClr val="dk1"/>
                </a:solidFill>
              </a:rPr>
              <a:t>A variável </a:t>
            </a:r>
            <a:r>
              <a:rPr lang="pt-PT" b="1" dirty="0">
                <a:solidFill>
                  <a:schemeClr val="dk1"/>
                </a:solidFill>
              </a:rPr>
              <a:t>‘</a:t>
            </a:r>
            <a:r>
              <a:rPr lang="pt-PT" b="1" dirty="0" err="1">
                <a:solidFill>
                  <a:schemeClr val="dk1"/>
                </a:solidFill>
              </a:rPr>
              <a:t>labelling_day</a:t>
            </a:r>
            <a:r>
              <a:rPr lang="pt-PT" b="1" dirty="0">
                <a:solidFill>
                  <a:schemeClr val="dk1"/>
                </a:solidFill>
              </a:rPr>
              <a:t>’</a:t>
            </a:r>
            <a:r>
              <a:rPr lang="pt-PT" dirty="0">
                <a:solidFill>
                  <a:schemeClr val="dk1"/>
                </a:solidFill>
              </a:rPr>
              <a:t>, apesar de também ter sido selecionada nos três métodos, será testada </a:t>
            </a:r>
            <a:r>
              <a:rPr lang="pt-PT" b="1" dirty="0">
                <a:solidFill>
                  <a:schemeClr val="dk1"/>
                </a:solidFill>
              </a:rPr>
              <a:t>com e sem</a:t>
            </a:r>
            <a:r>
              <a:rPr lang="pt-PT" dirty="0">
                <a:solidFill>
                  <a:schemeClr val="dk1"/>
                </a:solidFill>
              </a:rPr>
              <a:t> no modelo final, para validar seu impacto na performance.</a:t>
            </a:r>
            <a:br>
              <a:rPr lang="pt-PT" dirty="0">
                <a:solidFill>
                  <a:schemeClr val="dk1"/>
                </a:solidFill>
              </a:rPr>
            </a:br>
            <a:endParaRPr lang="pt-PT"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dirty="0">
                <a:solidFill>
                  <a:schemeClr val="dk1"/>
                </a:solidFill>
              </a:rPr>
              <a:t>O mesmo se aplica à variável </a:t>
            </a:r>
            <a:r>
              <a:rPr lang="pt-PT" b="1" dirty="0">
                <a:solidFill>
                  <a:schemeClr val="dk1"/>
                </a:solidFill>
              </a:rPr>
              <a:t>‘</a:t>
            </a:r>
            <a:r>
              <a:rPr lang="pt-PT" b="1" dirty="0" err="1">
                <a:solidFill>
                  <a:schemeClr val="dk1"/>
                </a:solidFill>
              </a:rPr>
              <a:t>Margem_num</a:t>
            </a:r>
            <a:r>
              <a:rPr lang="pt-PT" b="1" dirty="0">
                <a:solidFill>
                  <a:schemeClr val="dk1"/>
                </a:solidFill>
              </a:rPr>
              <a:t>’</a:t>
            </a:r>
            <a:r>
              <a:rPr lang="pt-PT" dirty="0">
                <a:solidFill>
                  <a:schemeClr val="dk1"/>
                </a:solidFill>
              </a:rPr>
              <a:t>, que só foi selecionada por dois métodos, e por isso será testada de forma opcional.</a:t>
            </a:r>
          </a:p>
          <a:p>
            <a:pPr marL="457200" lvl="0" indent="-298450" algn="l" rtl="0">
              <a:lnSpc>
                <a:spcPct val="115000"/>
              </a:lnSpc>
              <a:spcBef>
                <a:spcPts val="0"/>
              </a:spcBef>
              <a:spcAft>
                <a:spcPts val="0"/>
              </a:spcAft>
              <a:buClr>
                <a:schemeClr val="dk1"/>
              </a:buClr>
              <a:buSzPts val="1100"/>
              <a:buChar char="●"/>
            </a:pPr>
            <a:endParaRPr lang="pt-PT"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pt-PT" dirty="0">
                <a:solidFill>
                  <a:schemeClr val="dk1"/>
                </a:solidFill>
              </a:rPr>
              <a:t>A variável </a:t>
            </a:r>
            <a:r>
              <a:rPr lang="pt-PT" b="1" dirty="0">
                <a:solidFill>
                  <a:schemeClr val="dk1"/>
                </a:solidFill>
              </a:rPr>
              <a:t>‘</a:t>
            </a:r>
            <a:r>
              <a:rPr lang="pt-PT" b="1" dirty="0" err="1">
                <a:solidFill>
                  <a:schemeClr val="dk1"/>
                </a:solidFill>
              </a:rPr>
              <a:t>discount</a:t>
            </a:r>
            <a:r>
              <a:rPr lang="pt-PT" b="1" dirty="0">
                <a:solidFill>
                  <a:schemeClr val="dk1"/>
                </a:solidFill>
              </a:rPr>
              <a:t>’</a:t>
            </a:r>
            <a:r>
              <a:rPr lang="pt-PT" dirty="0">
                <a:solidFill>
                  <a:schemeClr val="dk1"/>
                </a:solidFill>
              </a:rPr>
              <a:t> foi inicialmente considerada com baixa relevância, mas foi </a:t>
            </a:r>
            <a:r>
              <a:rPr lang="pt-PT" b="1" dirty="0">
                <a:solidFill>
                  <a:schemeClr val="dk1"/>
                </a:solidFill>
              </a:rPr>
              <a:t>mantida por critério de negócio</a:t>
            </a:r>
            <a:r>
              <a:rPr lang="pt-PT" dirty="0">
                <a:solidFill>
                  <a:schemeClr val="dk1"/>
                </a:solidFill>
              </a:rPr>
              <a:t>, dada a sua importância no contexto de decisão de compra.</a:t>
            </a:r>
            <a:endParaRPr dirty="0">
              <a:solidFill>
                <a:schemeClr val="dk1"/>
              </a:solidFill>
            </a:endParaRPr>
          </a:p>
          <a:p>
            <a:pPr marL="0" lvl="0" indent="0" algn="l" rtl="0">
              <a:spcBef>
                <a:spcPts val="1200"/>
              </a:spcBef>
              <a:spcAft>
                <a:spcPts val="0"/>
              </a:spcAft>
              <a:buClr>
                <a:schemeClr val="dk1"/>
              </a:buClr>
              <a:buFont typeface="Arial"/>
              <a:buNone/>
            </a:pP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err="1"/>
              <a:t>Label</a:t>
            </a:r>
            <a:r>
              <a:rPr lang="pt-PT" dirty="0"/>
              <a:t> </a:t>
            </a:r>
            <a:r>
              <a:rPr lang="pt-PT" dirty="0" err="1"/>
              <a:t>Encoder</a:t>
            </a:r>
            <a:r>
              <a:rPr lang="pt-PT" dirty="0"/>
              <a:t> (atribui um valor numérico às variáveis categóricas) ou </a:t>
            </a:r>
            <a:r>
              <a:rPr lang="pt-PT" dirty="0" err="1"/>
              <a:t>Get</a:t>
            </a:r>
            <a:r>
              <a:rPr lang="pt-PT" dirty="0"/>
              <a:t> </a:t>
            </a:r>
            <a:r>
              <a:rPr lang="pt-PT" dirty="0" err="1"/>
              <a:t>Dummies</a:t>
            </a:r>
            <a:r>
              <a:rPr lang="pt-PT" dirty="0"/>
              <a:t> (cria variáveis </a:t>
            </a:r>
            <a:r>
              <a:rPr lang="pt-PT" dirty="0" err="1"/>
              <a:t>dummie</a:t>
            </a:r>
            <a:r>
              <a:rPr lang="pt-PT" dirty="0"/>
              <a:t> para cada Categoria dentro das </a:t>
            </a:r>
            <a:r>
              <a:rPr lang="pt-PT" dirty="0" err="1"/>
              <a:t>variaveis</a:t>
            </a:r>
            <a:r>
              <a:rPr lang="pt-PT" dirty="0"/>
              <a:t>)</a:t>
            </a:r>
            <a:endParaRPr dirty="0"/>
          </a:p>
        </p:txBody>
      </p:sp>
      <p:sp>
        <p:nvSpPr>
          <p:cNvPr id="177" name="Google Shape;177;g335f6817e72_2_1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5f6817e72_2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335f6817e72_2_1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pt-PT" b="1" dirty="0">
                <a:solidFill>
                  <a:schemeClr val="dk1"/>
                </a:solidFill>
              </a:rPr>
              <a:t>Após a análise estatística e a avaliação com diferentes técnicas de seleção de variáveis, criámos vários </a:t>
            </a:r>
            <a:r>
              <a:rPr lang="pt-PT" b="1" dirty="0" err="1">
                <a:solidFill>
                  <a:schemeClr val="dk1"/>
                </a:solidFill>
              </a:rPr>
              <a:t>datasets</a:t>
            </a:r>
            <a:r>
              <a:rPr lang="pt-PT" b="1" dirty="0">
                <a:solidFill>
                  <a:schemeClr val="dk1"/>
                </a:solidFill>
              </a:rPr>
              <a:t> com diferentes combinações possíveis de variáveis.</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Testámos o desempenho dos modelos com essas diferentes variações e, com base nos resultados obtidos, chegámos a esta seleção final de variáveis a incluir no modelo preditivo.</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br>
              <a:rPr lang="pt-PT" dirty="0">
                <a:solidFill>
                  <a:schemeClr val="dk1"/>
                </a:solidFill>
              </a:rPr>
            </a:br>
            <a:br>
              <a:rPr lang="pt-PT" dirty="0">
                <a:solidFill>
                  <a:schemeClr val="dk1"/>
                </a:solidFill>
              </a:rPr>
            </a:br>
            <a:br>
              <a:rPr lang="pt-PT" dirty="0">
                <a:solidFill>
                  <a:schemeClr val="dk1"/>
                </a:solidFill>
              </a:rPr>
            </a:br>
            <a:r>
              <a:rPr lang="pt-PT" dirty="0">
                <a:solidFill>
                  <a:schemeClr val="dk1"/>
                </a:solidFill>
              </a:rPr>
              <a:t>🔎 </a:t>
            </a:r>
            <a:r>
              <a:rPr lang="pt-PT" b="1" dirty="0">
                <a:solidFill>
                  <a:schemeClr val="dk1"/>
                </a:solidFill>
              </a:rPr>
              <a:t>As variáveis selecionadas foram:</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pt-PT" b="1" dirty="0" err="1">
                <a:solidFill>
                  <a:schemeClr val="dk1"/>
                </a:solidFill>
              </a:rPr>
              <a:t>selling_square_ft</a:t>
            </a:r>
            <a:r>
              <a:rPr lang="pt-PT" dirty="0">
                <a:solidFill>
                  <a:schemeClr val="dk1"/>
                </a:solidFill>
              </a:rPr>
              <a:t> – representa a área de venda disponível.</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new_pvp</a:t>
            </a:r>
            <a:r>
              <a:rPr lang="pt-PT" dirty="0">
                <a:solidFill>
                  <a:schemeClr val="dk1"/>
                </a:solidFill>
              </a:rPr>
              <a:t> – preço presente na etiqueta rosa.</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weight</a:t>
            </a:r>
            <a:r>
              <a:rPr lang="pt-PT" b="1" dirty="0">
                <a:solidFill>
                  <a:schemeClr val="dk1"/>
                </a:solidFill>
              </a:rPr>
              <a:t> (g)</a:t>
            </a:r>
            <a:r>
              <a:rPr lang="pt-PT" dirty="0">
                <a:solidFill>
                  <a:schemeClr val="dk1"/>
                </a:solidFill>
              </a:rPr>
              <a:t> – peso individual do SKU.</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perc_expiring_sku</a:t>
            </a:r>
            <a:r>
              <a:rPr lang="pt-PT" dirty="0">
                <a:solidFill>
                  <a:schemeClr val="dk1"/>
                </a:solidFill>
              </a:rPr>
              <a:t> – proporção de validade restante no momento em que a etiqueta foi emitida.</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Margem_num</a:t>
            </a:r>
            <a:r>
              <a:rPr lang="pt-PT" dirty="0">
                <a:solidFill>
                  <a:schemeClr val="dk1"/>
                </a:solidFill>
              </a:rPr>
              <a:t> – valor da margem bruta do produto.</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discount</a:t>
            </a:r>
            <a:r>
              <a:rPr lang="pt-PT" dirty="0">
                <a:solidFill>
                  <a:schemeClr val="dk1"/>
                </a:solidFill>
              </a:rPr>
              <a:t> – valor do desconto aplicado.</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district</a:t>
            </a:r>
            <a:r>
              <a:rPr lang="pt-PT" dirty="0">
                <a:solidFill>
                  <a:schemeClr val="dk1"/>
                </a:solidFill>
              </a:rPr>
              <a:t> – localização do distrito onde o produto está a ser vendido.</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labelling_day_of_week</a:t>
            </a:r>
            <a:r>
              <a:rPr lang="pt-PT" dirty="0">
                <a:solidFill>
                  <a:schemeClr val="dk1"/>
                </a:solidFill>
              </a:rPr>
              <a:t> – dia da semana da emissão da etiqueta.</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a:solidFill>
                  <a:schemeClr val="dk1"/>
                </a:solidFill>
              </a:rPr>
              <a:t>labelling_day_8, day_15 e day_23</a:t>
            </a:r>
            <a:r>
              <a:rPr lang="pt-PT" dirty="0">
                <a:solidFill>
                  <a:schemeClr val="dk1"/>
                </a:solidFill>
              </a:rPr>
              <a:t> – que dividem a emissão da etiqueta ao longo do mês, capturando padrões de tempo que influenciam a venda.</a:t>
            </a:r>
            <a:br>
              <a:rPr lang="pt-PT" dirty="0">
                <a:solidFill>
                  <a:schemeClr val="dk1"/>
                </a:solidFill>
              </a:rPr>
            </a:b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Por fim, temos a variável </a:t>
            </a:r>
            <a:r>
              <a:rPr lang="pt-PT" b="1" dirty="0" err="1">
                <a:solidFill>
                  <a:schemeClr val="dk1"/>
                </a:solidFill>
              </a:rPr>
              <a:t>sold</a:t>
            </a:r>
            <a:r>
              <a:rPr lang="pt-PT" dirty="0">
                <a:solidFill>
                  <a:schemeClr val="dk1"/>
                </a:solidFill>
              </a:rPr>
              <a:t>, que é a nossa variável alvo — indicando se a etiqueta rosa resultou numa venda antes da data de validade.</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 </a:t>
            </a:r>
            <a:r>
              <a:rPr lang="pt-PT" b="1" dirty="0">
                <a:solidFill>
                  <a:schemeClr val="dk1"/>
                </a:solidFill>
              </a:rPr>
              <a:t>Com esta combinação, garantimos um bom equilíbrio entre performance preditiva e coerência com o contexto de negócio</a:t>
            </a:r>
            <a:r>
              <a:rPr lang="pt-PT" dirty="0">
                <a:solidFill>
                  <a:schemeClr val="dk1"/>
                </a:solidFill>
              </a:rPr>
              <a:t>, evitando variáveis que causam </a:t>
            </a:r>
            <a:r>
              <a:rPr lang="pt-PT" i="1" dirty="0">
                <a:solidFill>
                  <a:schemeClr val="dk1"/>
                </a:solidFill>
              </a:rPr>
              <a:t>data </a:t>
            </a:r>
            <a:r>
              <a:rPr lang="pt-PT" i="1" dirty="0" err="1">
                <a:solidFill>
                  <a:schemeClr val="dk1"/>
                </a:solidFill>
              </a:rPr>
              <a:t>leakage</a:t>
            </a:r>
            <a:r>
              <a:rPr lang="pt-PT" dirty="0">
                <a:solidFill>
                  <a:schemeClr val="dk1"/>
                </a:solidFill>
              </a:rPr>
              <a:t> ou enviesam o modelo.</a:t>
            </a:r>
            <a:endParaRPr dirty="0">
              <a:solidFill>
                <a:schemeClr val="dk1"/>
              </a:solidFill>
            </a:endParaRPr>
          </a:p>
          <a:p>
            <a:pPr marL="0" lvl="0" indent="0" algn="l" rtl="0">
              <a:spcBef>
                <a:spcPts val="1200"/>
              </a:spcBef>
              <a:spcAft>
                <a:spcPts val="0"/>
              </a:spcAft>
              <a:buNone/>
            </a:pPr>
            <a:endParaRPr dirty="0"/>
          </a:p>
        </p:txBody>
      </p:sp>
      <p:sp>
        <p:nvSpPr>
          <p:cNvPr id="187" name="Google Shape;187;g335f6817e72_2_1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35f6817e72_2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335f6817e72_2_1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Alexandre</a:t>
            </a:r>
            <a:endParaRPr/>
          </a:p>
        </p:txBody>
      </p:sp>
      <p:sp>
        <p:nvSpPr>
          <p:cNvPr id="196" name="Google Shape;196;g335f6817e72_2_1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980"/>
              </a:buClr>
              <a:buSzPts val="1800"/>
              <a:buNone/>
              <a:defRPr sz="1800">
                <a:solidFill>
                  <a:srgbClr val="757980"/>
                </a:solidFill>
              </a:defRPr>
            </a:lvl1pPr>
            <a:lvl2pPr marL="914400" lvl="1" indent="-228600" algn="l">
              <a:lnSpc>
                <a:spcPct val="90000"/>
              </a:lnSpc>
              <a:spcBef>
                <a:spcPts val="400"/>
              </a:spcBef>
              <a:spcAft>
                <a:spcPts val="0"/>
              </a:spcAft>
              <a:buClr>
                <a:srgbClr val="757980"/>
              </a:buClr>
              <a:buSzPts val="1500"/>
              <a:buNone/>
              <a:defRPr sz="1500">
                <a:solidFill>
                  <a:srgbClr val="757980"/>
                </a:solidFill>
              </a:defRPr>
            </a:lvl2pPr>
            <a:lvl3pPr marL="1371600" lvl="2" indent="-228600" algn="l">
              <a:lnSpc>
                <a:spcPct val="90000"/>
              </a:lnSpc>
              <a:spcBef>
                <a:spcPts val="400"/>
              </a:spcBef>
              <a:spcAft>
                <a:spcPts val="0"/>
              </a:spcAft>
              <a:buClr>
                <a:srgbClr val="757980"/>
              </a:buClr>
              <a:buSzPts val="1400"/>
              <a:buNone/>
              <a:defRPr sz="1400">
                <a:solidFill>
                  <a:srgbClr val="757980"/>
                </a:solidFill>
              </a:defRPr>
            </a:lvl3pPr>
            <a:lvl4pPr marL="1828800" lvl="3" indent="-228600" algn="l">
              <a:lnSpc>
                <a:spcPct val="90000"/>
              </a:lnSpc>
              <a:spcBef>
                <a:spcPts val="400"/>
              </a:spcBef>
              <a:spcAft>
                <a:spcPts val="0"/>
              </a:spcAft>
              <a:buClr>
                <a:srgbClr val="757980"/>
              </a:buClr>
              <a:buSzPts val="1200"/>
              <a:buNone/>
              <a:defRPr sz="1200">
                <a:solidFill>
                  <a:srgbClr val="757980"/>
                </a:solidFill>
              </a:defRPr>
            </a:lvl4pPr>
            <a:lvl5pPr marL="2286000" lvl="4" indent="-228600" algn="l">
              <a:lnSpc>
                <a:spcPct val="90000"/>
              </a:lnSpc>
              <a:spcBef>
                <a:spcPts val="400"/>
              </a:spcBef>
              <a:spcAft>
                <a:spcPts val="0"/>
              </a:spcAft>
              <a:buClr>
                <a:srgbClr val="757980"/>
              </a:buClr>
              <a:buSzPts val="1200"/>
              <a:buNone/>
              <a:defRPr sz="1200">
                <a:solidFill>
                  <a:srgbClr val="757980"/>
                </a:solidFill>
              </a:defRPr>
            </a:lvl5pPr>
            <a:lvl6pPr marL="2743200" lvl="5" indent="-228600" algn="l">
              <a:lnSpc>
                <a:spcPct val="90000"/>
              </a:lnSpc>
              <a:spcBef>
                <a:spcPts val="400"/>
              </a:spcBef>
              <a:spcAft>
                <a:spcPts val="0"/>
              </a:spcAft>
              <a:buClr>
                <a:srgbClr val="757980"/>
              </a:buClr>
              <a:buSzPts val="1200"/>
              <a:buNone/>
              <a:defRPr sz="1200">
                <a:solidFill>
                  <a:srgbClr val="757980"/>
                </a:solidFill>
              </a:defRPr>
            </a:lvl6pPr>
            <a:lvl7pPr marL="3200400" lvl="6" indent="-228600" algn="l">
              <a:lnSpc>
                <a:spcPct val="90000"/>
              </a:lnSpc>
              <a:spcBef>
                <a:spcPts val="400"/>
              </a:spcBef>
              <a:spcAft>
                <a:spcPts val="0"/>
              </a:spcAft>
              <a:buClr>
                <a:srgbClr val="757980"/>
              </a:buClr>
              <a:buSzPts val="1200"/>
              <a:buNone/>
              <a:defRPr sz="1200">
                <a:solidFill>
                  <a:srgbClr val="757980"/>
                </a:solidFill>
              </a:defRPr>
            </a:lvl7pPr>
            <a:lvl8pPr marL="3657600" lvl="7" indent="-228600" algn="l">
              <a:lnSpc>
                <a:spcPct val="90000"/>
              </a:lnSpc>
              <a:spcBef>
                <a:spcPts val="400"/>
              </a:spcBef>
              <a:spcAft>
                <a:spcPts val="0"/>
              </a:spcAft>
              <a:buClr>
                <a:srgbClr val="757980"/>
              </a:buClr>
              <a:buSzPts val="1200"/>
              <a:buNone/>
              <a:defRPr sz="1200">
                <a:solidFill>
                  <a:srgbClr val="757980"/>
                </a:solidFill>
              </a:defRPr>
            </a:lvl8pPr>
            <a:lvl9pPr marL="4114800" lvl="8" indent="-228600" algn="l">
              <a:lnSpc>
                <a:spcPct val="90000"/>
              </a:lnSpc>
              <a:spcBef>
                <a:spcPts val="400"/>
              </a:spcBef>
              <a:spcAft>
                <a:spcPts val="0"/>
              </a:spcAft>
              <a:buClr>
                <a:srgbClr val="757980"/>
              </a:buClr>
              <a:buSzPts val="1200"/>
              <a:buNone/>
              <a:defRPr sz="1200">
                <a:solidFill>
                  <a:srgbClr val="757980"/>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P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75798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75798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757980"/>
                </a:solidFill>
                <a:latin typeface="Arial"/>
                <a:ea typeface="Arial"/>
                <a:cs typeface="Arial"/>
                <a:sym typeface="Arial"/>
              </a:defRPr>
            </a:lvl1pPr>
            <a:lvl2pPr marL="0" marR="0" lvl="1" indent="0" algn="r" rtl="0">
              <a:spcBef>
                <a:spcPts val="0"/>
              </a:spcBef>
              <a:buNone/>
              <a:defRPr sz="900" b="0" i="0" u="none" strike="noStrike" cap="none">
                <a:solidFill>
                  <a:srgbClr val="757980"/>
                </a:solidFill>
                <a:latin typeface="Arial"/>
                <a:ea typeface="Arial"/>
                <a:cs typeface="Arial"/>
                <a:sym typeface="Arial"/>
              </a:defRPr>
            </a:lvl2pPr>
            <a:lvl3pPr marL="0" marR="0" lvl="2" indent="0" algn="r" rtl="0">
              <a:spcBef>
                <a:spcPts val="0"/>
              </a:spcBef>
              <a:buNone/>
              <a:defRPr sz="900" b="0" i="0" u="none" strike="noStrike" cap="none">
                <a:solidFill>
                  <a:srgbClr val="757980"/>
                </a:solidFill>
                <a:latin typeface="Arial"/>
                <a:ea typeface="Arial"/>
                <a:cs typeface="Arial"/>
                <a:sym typeface="Arial"/>
              </a:defRPr>
            </a:lvl3pPr>
            <a:lvl4pPr marL="0" marR="0" lvl="3" indent="0" algn="r" rtl="0">
              <a:spcBef>
                <a:spcPts val="0"/>
              </a:spcBef>
              <a:buNone/>
              <a:defRPr sz="900" b="0" i="0" u="none" strike="noStrike" cap="none">
                <a:solidFill>
                  <a:srgbClr val="757980"/>
                </a:solidFill>
                <a:latin typeface="Arial"/>
                <a:ea typeface="Arial"/>
                <a:cs typeface="Arial"/>
                <a:sym typeface="Arial"/>
              </a:defRPr>
            </a:lvl4pPr>
            <a:lvl5pPr marL="0" marR="0" lvl="4" indent="0" algn="r" rtl="0">
              <a:spcBef>
                <a:spcPts val="0"/>
              </a:spcBef>
              <a:buNone/>
              <a:defRPr sz="900" b="0" i="0" u="none" strike="noStrike" cap="none">
                <a:solidFill>
                  <a:srgbClr val="757980"/>
                </a:solidFill>
                <a:latin typeface="Arial"/>
                <a:ea typeface="Arial"/>
                <a:cs typeface="Arial"/>
                <a:sym typeface="Arial"/>
              </a:defRPr>
            </a:lvl5pPr>
            <a:lvl6pPr marL="0" marR="0" lvl="5" indent="0" algn="r" rtl="0">
              <a:spcBef>
                <a:spcPts val="0"/>
              </a:spcBef>
              <a:buNone/>
              <a:defRPr sz="900" b="0" i="0" u="none" strike="noStrike" cap="none">
                <a:solidFill>
                  <a:srgbClr val="757980"/>
                </a:solidFill>
                <a:latin typeface="Arial"/>
                <a:ea typeface="Arial"/>
                <a:cs typeface="Arial"/>
                <a:sym typeface="Arial"/>
              </a:defRPr>
            </a:lvl6pPr>
            <a:lvl7pPr marL="0" marR="0" lvl="6" indent="0" algn="r" rtl="0">
              <a:spcBef>
                <a:spcPts val="0"/>
              </a:spcBef>
              <a:buNone/>
              <a:defRPr sz="900" b="0" i="0" u="none" strike="noStrike" cap="none">
                <a:solidFill>
                  <a:srgbClr val="757980"/>
                </a:solidFill>
                <a:latin typeface="Arial"/>
                <a:ea typeface="Arial"/>
                <a:cs typeface="Arial"/>
                <a:sym typeface="Arial"/>
              </a:defRPr>
            </a:lvl7pPr>
            <a:lvl8pPr marL="0" marR="0" lvl="7" indent="0" algn="r" rtl="0">
              <a:spcBef>
                <a:spcPts val="0"/>
              </a:spcBef>
              <a:buNone/>
              <a:defRPr sz="900" b="0" i="0" u="none" strike="noStrike" cap="none">
                <a:solidFill>
                  <a:srgbClr val="757980"/>
                </a:solidFill>
                <a:latin typeface="Arial"/>
                <a:ea typeface="Arial"/>
                <a:cs typeface="Arial"/>
                <a:sym typeface="Arial"/>
              </a:defRPr>
            </a:lvl8pPr>
            <a:lvl9pPr marL="0" marR="0" lvl="8" indent="0" algn="r" rtl="0">
              <a:spcBef>
                <a:spcPts val="0"/>
              </a:spcBef>
              <a:buNone/>
              <a:defRPr sz="900" b="0" i="0" u="none" strike="noStrike" cap="none">
                <a:solidFill>
                  <a:srgbClr val="75798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lookerstudio.google.com/reporting/91da6d8d-71f2-41a6-8dbb-d82a20f8d492/page/n7BIF/edit"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143000" y="1099103"/>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300"/>
              <a:buFont typeface="Play"/>
              <a:buNone/>
            </a:pPr>
            <a:r>
              <a:rPr lang="pt-PT" sz="3300" b="1"/>
              <a:t>Case Study </a:t>
            </a:r>
            <a:br>
              <a:rPr lang="pt-PT" sz="3300" b="1"/>
            </a:br>
            <a:br>
              <a:rPr lang="pt-PT" sz="2700"/>
            </a:br>
            <a:r>
              <a:rPr lang="pt-PT" sz="2700"/>
              <a:t>Discounts for close to expiration products (pink labels)</a:t>
            </a:r>
            <a:endParaRPr/>
          </a:p>
        </p:txBody>
      </p:sp>
      <p:sp>
        <p:nvSpPr>
          <p:cNvPr id="130" name="Google Shape;130;p25"/>
          <p:cNvSpPr txBox="1">
            <a:spLocks noGrp="1"/>
          </p:cNvSpPr>
          <p:nvPr>
            <p:ph type="subTitle" idx="1"/>
          </p:nvPr>
        </p:nvSpPr>
        <p:spPr>
          <a:xfrm>
            <a:off x="3565187" y="3259653"/>
            <a:ext cx="2013627" cy="1241821"/>
          </a:xfrm>
          <a:prstGeom prst="rect">
            <a:avLst/>
          </a:prstGeom>
          <a:noFill/>
          <a:ln>
            <a:noFill/>
          </a:ln>
        </p:spPr>
        <p:txBody>
          <a:bodyPr spcFirstLastPara="1" wrap="square" lIns="68575" tIns="34275" rIns="68575" bIns="34275" anchor="t" anchorCtr="0">
            <a:normAutofit fontScale="77500" lnSpcReduction="20000"/>
          </a:bodyPr>
          <a:lstStyle/>
          <a:p>
            <a:pPr marL="0" lvl="0" indent="0" algn="ctr" rtl="0">
              <a:lnSpc>
                <a:spcPct val="90000"/>
              </a:lnSpc>
              <a:spcBef>
                <a:spcPts val="0"/>
              </a:spcBef>
              <a:spcAft>
                <a:spcPts val="0"/>
              </a:spcAft>
              <a:buClr>
                <a:schemeClr val="dk1"/>
              </a:buClr>
              <a:buSzPct val="100000"/>
              <a:buNone/>
            </a:pPr>
            <a:r>
              <a:rPr lang="pt-PT"/>
              <a:t>Alexandre Alves </a:t>
            </a:r>
            <a:endParaRPr/>
          </a:p>
          <a:p>
            <a:pPr marL="0" lvl="0" indent="0" algn="ctr" rtl="0">
              <a:lnSpc>
                <a:spcPct val="90000"/>
              </a:lnSpc>
              <a:spcBef>
                <a:spcPts val="800"/>
              </a:spcBef>
              <a:spcAft>
                <a:spcPts val="0"/>
              </a:spcAft>
              <a:buClr>
                <a:schemeClr val="dk1"/>
              </a:buClr>
              <a:buSzPct val="100000"/>
              <a:buNone/>
            </a:pPr>
            <a:r>
              <a:rPr lang="pt-PT"/>
              <a:t>Stefane Zandonadi</a:t>
            </a:r>
            <a:endParaRPr/>
          </a:p>
          <a:p>
            <a:pPr marL="0" lvl="0" indent="0" algn="ctr" rtl="0">
              <a:lnSpc>
                <a:spcPct val="90000"/>
              </a:lnSpc>
              <a:spcBef>
                <a:spcPts val="800"/>
              </a:spcBef>
              <a:spcAft>
                <a:spcPts val="0"/>
              </a:spcAft>
              <a:buClr>
                <a:schemeClr val="dk1"/>
              </a:buClr>
              <a:buSzPct val="100000"/>
              <a:buNone/>
            </a:pPr>
            <a:r>
              <a:rPr lang="pt-PT"/>
              <a:t>Andreia Campos </a:t>
            </a:r>
            <a:endParaRPr/>
          </a:p>
          <a:p>
            <a:pPr marL="0" lvl="0" indent="0" algn="ctr" rtl="0">
              <a:lnSpc>
                <a:spcPct val="90000"/>
              </a:lnSpc>
              <a:spcBef>
                <a:spcPts val="800"/>
              </a:spcBef>
              <a:spcAft>
                <a:spcPts val="0"/>
              </a:spcAft>
              <a:buClr>
                <a:schemeClr val="dk1"/>
              </a:buClr>
              <a:buSzPct val="100000"/>
              <a:buNone/>
            </a:pPr>
            <a:r>
              <a:rPr lang="pt-PT"/>
              <a:t>Sara Gomes</a:t>
            </a:r>
            <a:endParaRPr/>
          </a:p>
          <a:p>
            <a:pPr marL="0" lvl="0" indent="0" algn="ctr" rtl="0">
              <a:lnSpc>
                <a:spcPct val="90000"/>
              </a:lnSpc>
              <a:spcBef>
                <a:spcPts val="800"/>
              </a:spcBef>
              <a:spcAft>
                <a:spcPts val="0"/>
              </a:spcAft>
              <a:buClr>
                <a:schemeClr val="dk1"/>
              </a:buClr>
              <a:buSzPct val="100000"/>
              <a:buNone/>
            </a:pPr>
            <a:r>
              <a:rPr lang="pt-PT"/>
              <a:t>Filipa Carolino</a:t>
            </a:r>
            <a:endParaRPr/>
          </a:p>
          <a:p>
            <a:pPr marL="0" lvl="0" indent="0" algn="ctr" rtl="0">
              <a:lnSpc>
                <a:spcPct val="90000"/>
              </a:lnSpc>
              <a:spcBef>
                <a:spcPts val="800"/>
              </a:spcBef>
              <a:spcAft>
                <a:spcPts val="0"/>
              </a:spcAft>
              <a:buClr>
                <a:schemeClr val="dk1"/>
              </a:buClr>
              <a:buSzPct val="100000"/>
              <a:buNone/>
            </a:pPr>
            <a:endParaRPr/>
          </a:p>
        </p:txBody>
      </p:sp>
      <p:cxnSp>
        <p:nvCxnSpPr>
          <p:cNvPr id="131" name="Google Shape;131;p25"/>
          <p:cNvCxnSpPr/>
          <p:nvPr/>
        </p:nvCxnSpPr>
        <p:spPr>
          <a:xfrm>
            <a:off x="313661" y="3064798"/>
            <a:ext cx="8516679" cy="0"/>
          </a:xfrm>
          <a:prstGeom prst="straightConnector1">
            <a:avLst/>
          </a:prstGeom>
          <a:noFill/>
          <a:ln w="28575" cap="flat" cmpd="sng">
            <a:solidFill>
              <a:srgbClr val="002060"/>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5. Melhorias ao processo</a:t>
            </a:r>
            <a:endParaRPr sz="2400" b="1"/>
          </a:p>
        </p:txBody>
      </p:sp>
      <p:cxnSp>
        <p:nvCxnSpPr>
          <p:cNvPr id="210" name="Google Shape;210;p34"/>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11" name="Google Shape;211;p34"/>
          <p:cNvSpPr txBox="1">
            <a:spLocks noGrp="1"/>
          </p:cNvSpPr>
          <p:nvPr>
            <p:ph type="body" idx="1"/>
          </p:nvPr>
        </p:nvSpPr>
        <p:spPr>
          <a:xfrm>
            <a:off x="414005" y="1026319"/>
            <a:ext cx="7886700" cy="3884152"/>
          </a:xfrm>
          <a:prstGeom prst="rect">
            <a:avLst/>
          </a:prstGeom>
          <a:noFill/>
          <a:ln>
            <a:noFill/>
          </a:ln>
        </p:spPr>
        <p:txBody>
          <a:bodyPr spcFirstLastPara="1" wrap="square" lIns="68575" tIns="34275" rIns="68575" bIns="34275" anchor="t" anchorCtr="0">
            <a:normAutofit fontScale="32500" lnSpcReduction="20000"/>
          </a:bodyPr>
          <a:lstStyle/>
          <a:p>
            <a:pPr marL="0" lvl="0" indent="0" algn="l" rtl="0">
              <a:lnSpc>
                <a:spcPct val="90000"/>
              </a:lnSpc>
              <a:spcBef>
                <a:spcPts val="0"/>
              </a:spcBef>
              <a:spcAft>
                <a:spcPts val="0"/>
              </a:spcAft>
              <a:buClr>
                <a:schemeClr val="dk1"/>
              </a:buClr>
              <a:buSzPts val="350"/>
              <a:buNone/>
            </a:pPr>
            <a:r>
              <a:rPr lang="pt-PT" sz="5900" b="1">
                <a:latin typeface="Play"/>
                <a:ea typeface="Play"/>
                <a:cs typeface="Play"/>
                <a:sym typeface="Play"/>
              </a:rPr>
              <a:t>Informação adicional:</a:t>
            </a:r>
            <a:endParaRPr sz="5900"/>
          </a:p>
          <a:p>
            <a:pPr marL="177800" lvl="0" indent="-88900" algn="l" rtl="0">
              <a:lnSpc>
                <a:spcPct val="90000"/>
              </a:lnSpc>
              <a:spcBef>
                <a:spcPts val="800"/>
              </a:spcBef>
              <a:spcAft>
                <a:spcPts val="0"/>
              </a:spcAft>
              <a:buClr>
                <a:schemeClr val="dk1"/>
              </a:buClr>
              <a:buSzPts val="350"/>
              <a:buFont typeface="Arial"/>
              <a:buNone/>
            </a:pPr>
            <a:endParaRPr sz="5900" b="1">
              <a:latin typeface="Play"/>
              <a:ea typeface="Play"/>
              <a:cs typeface="Play"/>
              <a:sym typeface="Play"/>
            </a:endParaRPr>
          </a:p>
          <a:p>
            <a:pPr marL="177800" lvl="0" indent="-182562" algn="l" rtl="0">
              <a:lnSpc>
                <a:spcPct val="90000"/>
              </a:lnSpc>
              <a:spcBef>
                <a:spcPts val="800"/>
              </a:spcBef>
              <a:spcAft>
                <a:spcPts val="0"/>
              </a:spcAft>
              <a:buClr>
                <a:schemeClr val="dk1"/>
              </a:buClr>
              <a:buSzPct val="100000"/>
              <a:buFont typeface="Play"/>
              <a:buChar char="-"/>
            </a:pPr>
            <a:r>
              <a:rPr lang="pt-PT" sz="5900">
                <a:latin typeface="Play"/>
                <a:ea typeface="Play"/>
                <a:cs typeface="Play"/>
                <a:sym typeface="Play"/>
              </a:rPr>
              <a:t>Nomes das marcas e dos sku de forma a permitir uma eventual categorização</a:t>
            </a:r>
            <a:endParaRPr sz="5900">
              <a:latin typeface="Play"/>
              <a:ea typeface="Play"/>
              <a:cs typeface="Play"/>
              <a:sym typeface="Play"/>
            </a:endParaRPr>
          </a:p>
          <a:p>
            <a:pPr marL="177800" lvl="0" indent="-182562" algn="l" rtl="0">
              <a:lnSpc>
                <a:spcPct val="90000"/>
              </a:lnSpc>
              <a:spcBef>
                <a:spcPts val="800"/>
              </a:spcBef>
              <a:spcAft>
                <a:spcPts val="0"/>
              </a:spcAft>
              <a:buClr>
                <a:schemeClr val="dk1"/>
              </a:buClr>
              <a:buSzPct val="100000"/>
              <a:buFont typeface="Play"/>
              <a:buChar char="-"/>
            </a:pPr>
            <a:r>
              <a:rPr lang="pt-PT" sz="5900">
                <a:latin typeface="Play"/>
                <a:ea typeface="Play"/>
                <a:cs typeface="Play"/>
                <a:sym typeface="Play"/>
              </a:rPr>
              <a:t>Identificação da data de referência da extracção da informação</a:t>
            </a:r>
            <a:endParaRPr sz="5900"/>
          </a:p>
          <a:p>
            <a:pPr marL="177800" lvl="0" indent="-182562" algn="l" rtl="0">
              <a:lnSpc>
                <a:spcPct val="90000"/>
              </a:lnSpc>
              <a:spcBef>
                <a:spcPts val="800"/>
              </a:spcBef>
              <a:spcAft>
                <a:spcPts val="0"/>
              </a:spcAft>
              <a:buClr>
                <a:schemeClr val="dk1"/>
              </a:buClr>
              <a:buSzPct val="100000"/>
              <a:buFont typeface="Play"/>
              <a:buChar char="-"/>
            </a:pPr>
            <a:r>
              <a:rPr lang="pt-PT" sz="5900">
                <a:latin typeface="Play"/>
                <a:ea typeface="Play"/>
                <a:cs typeface="Play"/>
                <a:sym typeface="Play"/>
              </a:rPr>
              <a:t> Informação de quando é que o produto foi colocado na prateleira</a:t>
            </a:r>
            <a:endParaRPr sz="5900">
              <a:latin typeface="Play"/>
              <a:ea typeface="Play"/>
              <a:cs typeface="Play"/>
              <a:sym typeface="Play"/>
            </a:endParaRPr>
          </a:p>
          <a:p>
            <a:pPr marL="177800" lvl="0" indent="-88900" algn="l" rtl="0">
              <a:lnSpc>
                <a:spcPct val="90000"/>
              </a:lnSpc>
              <a:spcBef>
                <a:spcPts val="800"/>
              </a:spcBef>
              <a:spcAft>
                <a:spcPts val="0"/>
              </a:spcAft>
              <a:buClr>
                <a:schemeClr val="dk1"/>
              </a:buClr>
              <a:buSzPts val="350"/>
              <a:buFont typeface="Arial"/>
              <a:buNone/>
            </a:pPr>
            <a:endParaRPr sz="5900">
              <a:latin typeface="Play"/>
              <a:ea typeface="Play"/>
              <a:cs typeface="Play"/>
              <a:sym typeface="Play"/>
            </a:endParaRPr>
          </a:p>
          <a:p>
            <a:pPr marL="0" lvl="0" indent="0" algn="l" rtl="0">
              <a:lnSpc>
                <a:spcPct val="90000"/>
              </a:lnSpc>
              <a:spcBef>
                <a:spcPts val="800"/>
              </a:spcBef>
              <a:spcAft>
                <a:spcPts val="0"/>
              </a:spcAft>
              <a:buClr>
                <a:schemeClr val="dk1"/>
              </a:buClr>
              <a:buSzPts val="350"/>
              <a:buNone/>
            </a:pPr>
            <a:r>
              <a:rPr lang="pt-PT" sz="5900" b="1">
                <a:latin typeface="Play"/>
                <a:ea typeface="Play"/>
                <a:cs typeface="Play"/>
                <a:sym typeface="Play"/>
              </a:rPr>
              <a:t>Outras melhorias: </a:t>
            </a:r>
            <a:endParaRPr sz="5900"/>
          </a:p>
          <a:p>
            <a:pPr marL="0" lvl="0" indent="0" algn="l" rtl="0">
              <a:lnSpc>
                <a:spcPct val="90000"/>
              </a:lnSpc>
              <a:spcBef>
                <a:spcPts val="800"/>
              </a:spcBef>
              <a:spcAft>
                <a:spcPts val="0"/>
              </a:spcAft>
              <a:buClr>
                <a:schemeClr val="dk1"/>
              </a:buClr>
              <a:buSzPts val="350"/>
              <a:buNone/>
            </a:pPr>
            <a:endParaRPr sz="5900" b="1">
              <a:latin typeface="Play"/>
              <a:ea typeface="Play"/>
              <a:cs typeface="Play"/>
              <a:sym typeface="Play"/>
            </a:endParaRPr>
          </a:p>
          <a:p>
            <a:pPr marL="0" lvl="0" indent="0" algn="l" rtl="0">
              <a:lnSpc>
                <a:spcPct val="90000"/>
              </a:lnSpc>
              <a:spcBef>
                <a:spcPts val="800"/>
              </a:spcBef>
              <a:spcAft>
                <a:spcPts val="0"/>
              </a:spcAft>
              <a:buClr>
                <a:schemeClr val="dk1"/>
              </a:buClr>
              <a:buSzPts val="300"/>
              <a:buNone/>
            </a:pPr>
            <a:r>
              <a:rPr lang="pt-PT" sz="5900">
                <a:latin typeface="Play"/>
                <a:ea typeface="Play"/>
                <a:cs typeface="Play"/>
                <a:sym typeface="Play"/>
              </a:rPr>
              <a:t>- Maior capacidade computacional para correr modelos mais exaustivos e com maior rapidez</a:t>
            </a:r>
            <a:endParaRPr sz="5900">
              <a:latin typeface="Play"/>
              <a:ea typeface="Play"/>
              <a:cs typeface="Play"/>
              <a:sym typeface="Play"/>
            </a:endParaRPr>
          </a:p>
          <a:p>
            <a:pPr marL="0" lvl="0" indent="0" algn="l" rtl="0">
              <a:lnSpc>
                <a:spcPct val="90000"/>
              </a:lnSpc>
              <a:spcBef>
                <a:spcPts val="800"/>
              </a:spcBef>
              <a:spcAft>
                <a:spcPts val="0"/>
              </a:spcAft>
              <a:buClr>
                <a:schemeClr val="dk1"/>
              </a:buClr>
              <a:buSzPts val="300"/>
              <a:buNone/>
            </a:pPr>
            <a:endParaRPr sz="590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200" b="0" i="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a:p>
          <a:p>
            <a:pPr marL="0" lvl="0" indent="0" algn="l" rtl="0">
              <a:lnSpc>
                <a:spcPct val="90000"/>
              </a:lnSpc>
              <a:spcBef>
                <a:spcPts val="800"/>
              </a:spcBef>
              <a:spcAft>
                <a:spcPts val="0"/>
              </a:spcAft>
              <a:buClr>
                <a:schemeClr val="dk1"/>
              </a:buClr>
              <a:buSzPct val="100000"/>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ctrTitle"/>
          </p:nvPr>
        </p:nvSpPr>
        <p:spPr>
          <a:xfrm>
            <a:off x="1143000" y="1099103"/>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300"/>
              <a:buFont typeface="Play"/>
              <a:buNone/>
            </a:pPr>
            <a:r>
              <a:rPr lang="pt-PT" sz="3300" b="1"/>
              <a:t>Anexo I</a:t>
            </a:r>
            <a:br>
              <a:rPr lang="pt-PT" sz="3300" b="1"/>
            </a:br>
            <a:br>
              <a:rPr lang="pt-PT" sz="2700"/>
            </a:br>
            <a:r>
              <a:rPr lang="pt-PT" sz="2700"/>
              <a:t>Detalhe da preparação dos dados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Preparação dos Dados | Formatação</a:t>
            </a:r>
            <a:endParaRPr sz="2400" b="1"/>
          </a:p>
        </p:txBody>
      </p:sp>
      <p:cxnSp>
        <p:nvCxnSpPr>
          <p:cNvPr id="222" name="Google Shape;222;p36"/>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graphicFrame>
        <p:nvGraphicFramePr>
          <p:cNvPr id="223" name="Google Shape;223;p36"/>
          <p:cNvGraphicFramePr/>
          <p:nvPr/>
        </p:nvGraphicFramePr>
        <p:xfrm>
          <a:off x="358847" y="906403"/>
          <a:ext cx="8412975" cy="3958775"/>
        </p:xfrm>
        <a:graphic>
          <a:graphicData uri="http://schemas.openxmlformats.org/drawingml/2006/table">
            <a:tbl>
              <a:tblPr firstRow="1" bandRow="1">
                <a:noFill/>
                <a:tableStyleId>{B8ECD0C0-B1D6-4B2D-965A-2954C8A279F1}</a:tableStyleId>
              </a:tblPr>
              <a:tblGrid>
                <a:gridCol w="2804325">
                  <a:extLst>
                    <a:ext uri="{9D8B030D-6E8A-4147-A177-3AD203B41FA5}">
                      <a16:colId xmlns:a16="http://schemas.microsoft.com/office/drawing/2014/main" val="20000"/>
                    </a:ext>
                  </a:extLst>
                </a:gridCol>
                <a:gridCol w="935650">
                  <a:extLst>
                    <a:ext uri="{9D8B030D-6E8A-4147-A177-3AD203B41FA5}">
                      <a16:colId xmlns:a16="http://schemas.microsoft.com/office/drawing/2014/main" val="20001"/>
                    </a:ext>
                  </a:extLst>
                </a:gridCol>
                <a:gridCol w="4673000">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r>
                        <a:rPr lang="pt-PT" sz="800" u="none" strike="noStrike" cap="none"/>
                        <a:t>Erros encontrados</a:t>
                      </a:r>
                      <a:endParaRPr sz="800"/>
                    </a:p>
                  </a:txBody>
                  <a:tcPr marL="68600" marR="68600" marT="34300" marB="34300" anchor="ctr"/>
                </a:tc>
                <a:tc>
                  <a:txBody>
                    <a:bodyPr/>
                    <a:lstStyle/>
                    <a:p>
                      <a:pPr marL="0" marR="0" lvl="0" indent="0" algn="ctr" rtl="0">
                        <a:spcBef>
                          <a:spcPts val="0"/>
                        </a:spcBef>
                        <a:spcAft>
                          <a:spcPts val="0"/>
                        </a:spcAft>
                        <a:buNone/>
                      </a:pPr>
                      <a:r>
                        <a:rPr lang="pt-PT" sz="800"/>
                        <a:t>Alteração </a:t>
                      </a:r>
                      <a:endParaRPr sz="11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800"/>
                        <a:t>Soluções utilizadas</a:t>
                      </a:r>
                      <a:endParaRPr sz="800"/>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000"/>
                        <a:t>Verificação de duplicados (33 740)</a:t>
                      </a:r>
                      <a:endParaRPr sz="1300"/>
                    </a:p>
                  </a:txBody>
                  <a:tcPr marL="68600" marR="68600" marT="34300" marB="34300" anchor="ctr"/>
                </a:tc>
                <a:tc>
                  <a:txBody>
                    <a:bodyPr/>
                    <a:lstStyle/>
                    <a:p>
                      <a:pPr marL="0" marR="0" lvl="0" indent="0" algn="ctr" rtl="0">
                        <a:spcBef>
                          <a:spcPts val="0"/>
                        </a:spcBef>
                        <a:spcAft>
                          <a:spcPts val="0"/>
                        </a:spcAft>
                        <a:buNone/>
                      </a:pPr>
                      <a:r>
                        <a:rPr lang="pt-PT" sz="1000"/>
                        <a:t>Não</a:t>
                      </a:r>
                      <a:endParaRPr sz="1000"/>
                    </a:p>
                  </a:txBody>
                  <a:tcPr marL="68600" marR="68600" marT="34300" marB="34300" anchor="ctr"/>
                </a:tc>
                <a:tc>
                  <a:txBody>
                    <a:bodyPr/>
                    <a:lstStyle/>
                    <a:p>
                      <a:pPr marL="0" marR="0" lvl="0" indent="0" algn="l" rtl="0">
                        <a:spcBef>
                          <a:spcPts val="0"/>
                        </a:spcBef>
                        <a:spcAft>
                          <a:spcPts val="0"/>
                        </a:spcAft>
                        <a:buNone/>
                      </a:pPr>
                      <a:r>
                        <a:rPr lang="pt-PT" sz="1000"/>
                        <a:t>Não eliminámos os duplicados porque considerámos que podiam ser de facto operações distintas</a:t>
                      </a:r>
                      <a:endParaRPr sz="1000"/>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pt-PT" sz="1000"/>
                        <a:t>Formatação “Brand”</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Uniformização das categorias com o mesmo significado (ex: “marca 2” e marca2”)</a:t>
                      </a:r>
                      <a:endParaRPr sz="1300"/>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pt-PT" sz="1000"/>
                        <a:t>Formatação “old_pvp”</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p>
                      <a:pPr marL="0" marR="0" lvl="0" indent="0" algn="ctr" rtl="0">
                        <a:spcBef>
                          <a:spcPts val="0"/>
                        </a:spcBef>
                        <a:spcAft>
                          <a:spcPts val="0"/>
                        </a:spcAft>
                        <a:buNone/>
                      </a:pPr>
                      <a:endParaRPr sz="1000"/>
                    </a:p>
                  </a:txBody>
                  <a:tcPr marL="68600" marR="68600" marT="34300" marB="34300" anchor="ctr"/>
                </a:tc>
                <a:tc>
                  <a:txBody>
                    <a:bodyPr/>
                    <a:lstStyle/>
                    <a:p>
                      <a:pPr marL="0" marR="0" lvl="0" indent="0" algn="l" rtl="0">
                        <a:spcBef>
                          <a:spcPts val="0"/>
                        </a:spcBef>
                        <a:spcAft>
                          <a:spcPts val="0"/>
                        </a:spcAft>
                        <a:buNone/>
                      </a:pPr>
                      <a:r>
                        <a:rPr lang="pt-PT" sz="1000"/>
                        <a:t>Substituir “,” por “.”.   Arredondar para 2 casas decimais. Alterar o tipo de variável.</a:t>
                      </a:r>
                      <a:endParaRPr sz="1300"/>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sz="1000"/>
                        <a:t>Formatação “new_pvp”</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Separar o new_pvp do discount (criar uma coluna adicional “discount”). Substituir “,” por “.”. Alterar o tipo de variável.</a:t>
                      </a:r>
                      <a:endParaRPr sz="130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sz="1000"/>
                        <a:t>Nova coluna “discount”</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Uniformização dos valores (ex: 20% e 0.2)</a:t>
                      </a:r>
                      <a:endParaRPr sz="1300"/>
                    </a:p>
                  </a:txBody>
                  <a:tcPr marL="68600" marR="68600" marT="34300" marB="34300" anchor="ctr"/>
                </a:tc>
                <a:extLst>
                  <a:ext uri="{0D108BD9-81ED-4DB2-BD59-A6C34878D82A}">
                    <a16:rowId xmlns:a16="http://schemas.microsoft.com/office/drawing/2014/main" val="10005"/>
                  </a:ext>
                </a:extLst>
              </a:tr>
              <a:tr h="157725">
                <a:tc>
                  <a:txBody>
                    <a:bodyPr/>
                    <a:lstStyle/>
                    <a:p>
                      <a:pPr marL="0" marR="0" lvl="0" indent="0" algn="l" rtl="0">
                        <a:spcBef>
                          <a:spcPts val="0"/>
                        </a:spcBef>
                        <a:spcAft>
                          <a:spcPts val="0"/>
                        </a:spcAft>
                        <a:buNone/>
                      </a:pPr>
                      <a:r>
                        <a:rPr lang="pt-PT" sz="1000"/>
                        <a:t>Formatação “profit”</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Alterar o tipo de variável. Arredondar para 2 casas decimais.</a:t>
                      </a:r>
                      <a:endParaRPr sz="1300"/>
                    </a:p>
                  </a:txBody>
                  <a:tcPr marL="68600" marR="68600" marT="34300" marB="34300" anchor="ctr"/>
                </a:tc>
                <a:extLst>
                  <a:ext uri="{0D108BD9-81ED-4DB2-BD59-A6C34878D82A}">
                    <a16:rowId xmlns:a16="http://schemas.microsoft.com/office/drawing/2014/main" val="10006"/>
                  </a:ext>
                </a:extLst>
              </a:tr>
              <a:tr h="157725">
                <a:tc>
                  <a:txBody>
                    <a:bodyPr/>
                    <a:lstStyle/>
                    <a:p>
                      <a:pPr marL="0" marR="0" lvl="0" indent="0" algn="l" rtl="0">
                        <a:spcBef>
                          <a:spcPts val="0"/>
                        </a:spcBef>
                        <a:spcAft>
                          <a:spcPts val="0"/>
                        </a:spcAft>
                        <a:buNone/>
                      </a:pPr>
                      <a:r>
                        <a:rPr lang="pt-PT" sz="1000"/>
                        <a:t>Formatação da “margem_num”</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1000"/>
                        <a:t>Transformação dos valores em número (0.2) em vez de percentage (20%).</a:t>
                      </a:r>
                      <a:endParaRPr sz="1300"/>
                    </a:p>
                  </a:txBody>
                  <a:tcPr marL="68600" marR="68600" marT="34300" marB="34300" anchor="ctr"/>
                </a:tc>
                <a:extLst>
                  <a:ext uri="{0D108BD9-81ED-4DB2-BD59-A6C34878D82A}">
                    <a16:rowId xmlns:a16="http://schemas.microsoft.com/office/drawing/2014/main" val="10007"/>
                  </a:ext>
                </a:extLst>
              </a:tr>
              <a:tr h="157725">
                <a:tc>
                  <a:txBody>
                    <a:bodyPr/>
                    <a:lstStyle/>
                    <a:p>
                      <a:pPr marL="0" marR="0" lvl="0" indent="0" algn="l" rtl="0">
                        <a:spcBef>
                          <a:spcPts val="0"/>
                        </a:spcBef>
                        <a:spcAft>
                          <a:spcPts val="0"/>
                        </a:spcAft>
                        <a:buNone/>
                      </a:pPr>
                      <a:r>
                        <a:rPr lang="pt-PT" sz="1000"/>
                        <a:t>“Perc_expiring_sku” &gt; 1</a:t>
                      </a:r>
                      <a:endParaRPr sz="1300"/>
                    </a:p>
                  </a:txBody>
                  <a:tcPr marL="68600" marR="68600" marT="34300" marB="34300" anchor="ctr"/>
                </a:tc>
                <a:tc>
                  <a:txBody>
                    <a:bodyPr/>
                    <a:lstStyle/>
                    <a:p>
                      <a:pPr marL="0" marR="0" lvl="0" indent="0" algn="ctr" rtl="0">
                        <a:spcBef>
                          <a:spcPts val="0"/>
                        </a:spcBef>
                        <a:spcAft>
                          <a:spcPts val="0"/>
                        </a:spcAft>
                        <a:buNone/>
                      </a:pPr>
                      <a:r>
                        <a:rPr lang="pt-PT" sz="1000"/>
                        <a:t>Sim </a:t>
                      </a:r>
                      <a:endParaRPr sz="1300"/>
                    </a:p>
                  </a:txBody>
                  <a:tcPr marL="68600" marR="68600" marT="34300" marB="34300" anchor="ctr"/>
                </a:tc>
                <a:tc>
                  <a:txBody>
                    <a:bodyPr/>
                    <a:lstStyle/>
                    <a:p>
                      <a:pPr marL="0" marR="0" lvl="0" indent="0" algn="l" rtl="0">
                        <a:spcBef>
                          <a:spcPts val="0"/>
                        </a:spcBef>
                        <a:spcAft>
                          <a:spcPts val="0"/>
                        </a:spcAft>
                        <a:buNone/>
                      </a:pPr>
                      <a:r>
                        <a:rPr lang="pt-PT" sz="1000"/>
                        <a:t>Todas as observações dos skus 122 e 134 com este erro, e alterámos pela média dos perc_expiring_sku. </a:t>
                      </a:r>
                      <a:endParaRPr sz="1300"/>
                    </a:p>
                  </a:txBody>
                  <a:tcPr marL="68600" marR="68600" marT="34300" marB="34300" anchor="ctr"/>
                </a:tc>
                <a:extLst>
                  <a:ext uri="{0D108BD9-81ED-4DB2-BD59-A6C34878D82A}">
                    <a16:rowId xmlns:a16="http://schemas.microsoft.com/office/drawing/2014/main" val="10008"/>
                  </a:ext>
                </a:extLst>
              </a:tr>
              <a:tr h="157725">
                <a:tc>
                  <a:txBody>
                    <a:bodyPr/>
                    <a:lstStyle/>
                    <a:p>
                      <a:pPr marL="0" marR="0" lvl="0" indent="0" algn="l" rtl="0">
                        <a:spcBef>
                          <a:spcPts val="0"/>
                        </a:spcBef>
                        <a:spcAft>
                          <a:spcPts val="0"/>
                        </a:spcAft>
                        <a:buNone/>
                      </a:pPr>
                      <a:r>
                        <a:rPr lang="pt-PT" sz="1000"/>
                        <a:t>“expiring_date”, “labeling date”, “selling_date”</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Uniformização das datas ao nível dos separadores (ex: 12/5/2025 e 12-5-2025) e ao nível da orientação da data (ex: dd/mm/aaaa e mm/dd/aaaa). Alterar o formato das variáveis. </a:t>
                      </a:r>
                      <a:endParaRPr sz="1300"/>
                    </a:p>
                  </a:txBody>
                  <a:tcPr marL="68600" marR="68600" marT="34300" marB="34300" anchor="ctr"/>
                </a:tc>
                <a:extLst>
                  <a:ext uri="{0D108BD9-81ED-4DB2-BD59-A6C34878D82A}">
                    <a16:rowId xmlns:a16="http://schemas.microsoft.com/office/drawing/2014/main" val="10009"/>
                  </a:ext>
                </a:extLst>
              </a:tr>
              <a:tr h="104775">
                <a:tc>
                  <a:txBody>
                    <a:bodyPr/>
                    <a:lstStyle/>
                    <a:p>
                      <a:pPr marL="0" marR="0" lvl="0" indent="0" algn="l" rtl="0">
                        <a:spcBef>
                          <a:spcPts val="0"/>
                        </a:spcBef>
                        <a:spcAft>
                          <a:spcPts val="0"/>
                        </a:spcAft>
                        <a:buNone/>
                      </a:pPr>
                      <a:r>
                        <a:rPr lang="pt-PT" sz="1000"/>
                        <a:t>“sold”</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Alterámos a variável sold para boliano. </a:t>
                      </a:r>
                      <a:endParaRPr sz="1300"/>
                    </a:p>
                  </a:txBody>
                  <a:tcPr marL="68600" marR="68600" marT="34300" marB="34300" anchor="ctr"/>
                </a:tc>
                <a:extLst>
                  <a:ext uri="{0D108BD9-81ED-4DB2-BD59-A6C34878D82A}">
                    <a16:rowId xmlns:a16="http://schemas.microsoft.com/office/drawing/2014/main" val="10010"/>
                  </a:ext>
                </a:extLst>
              </a:tr>
              <a:tr h="157725">
                <a:tc>
                  <a:txBody>
                    <a:bodyPr/>
                    <a:lstStyle/>
                    <a:p>
                      <a:pPr marL="0" marR="0" lvl="0" indent="0" algn="l" rtl="0">
                        <a:spcBef>
                          <a:spcPts val="0"/>
                        </a:spcBef>
                        <a:spcAft>
                          <a:spcPts val="0"/>
                        </a:spcAft>
                        <a:buNone/>
                      </a:pPr>
                      <a:r>
                        <a:rPr lang="pt-PT" sz="1000"/>
                        <a:t>“weight”</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Alterar o tipo da variável para float. </a:t>
                      </a:r>
                      <a:endParaRPr sz="1300"/>
                    </a:p>
                  </a:txBody>
                  <a:tcPr marL="68600" marR="68600" marT="34300" marB="34300" anchor="ctr"/>
                </a:tc>
                <a:extLst>
                  <a:ext uri="{0D108BD9-81ED-4DB2-BD59-A6C34878D82A}">
                    <a16:rowId xmlns:a16="http://schemas.microsoft.com/office/drawing/2014/main" val="10011"/>
                  </a:ext>
                </a:extLst>
              </a:tr>
              <a:tr h="157725">
                <a:tc>
                  <a:txBody>
                    <a:bodyPr/>
                    <a:lstStyle/>
                    <a:p>
                      <a:pPr marL="0" marR="0" lvl="0" indent="0" algn="l" rtl="0">
                        <a:spcBef>
                          <a:spcPts val="0"/>
                        </a:spcBef>
                        <a:spcAft>
                          <a:spcPts val="0"/>
                        </a:spcAft>
                        <a:buNone/>
                      </a:pPr>
                      <a:r>
                        <a:rPr lang="pt-PT" sz="1000"/>
                        <a:t>“idstore “ e “sku”</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Alterar o tipo da variável para object. </a:t>
                      </a:r>
                      <a:endParaRPr sz="1300"/>
                    </a:p>
                  </a:txBody>
                  <a:tcPr marL="68600" marR="68600" marT="34300" marB="3430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Preparação dos Dados | Novas colunas</a:t>
            </a:r>
            <a:endParaRPr sz="2400" b="1"/>
          </a:p>
        </p:txBody>
      </p:sp>
      <p:cxnSp>
        <p:nvCxnSpPr>
          <p:cNvPr id="229" name="Google Shape;229;p37"/>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graphicFrame>
        <p:nvGraphicFramePr>
          <p:cNvPr id="230" name="Google Shape;230;p37"/>
          <p:cNvGraphicFramePr/>
          <p:nvPr/>
        </p:nvGraphicFramePr>
        <p:xfrm>
          <a:off x="358847" y="906403"/>
          <a:ext cx="7477325" cy="2903625"/>
        </p:xfrm>
        <a:graphic>
          <a:graphicData uri="http://schemas.openxmlformats.org/drawingml/2006/table">
            <a:tbl>
              <a:tblPr firstRow="1" bandRow="1">
                <a:noFill/>
                <a:tableStyleId>{B8ECD0C0-B1D6-4B2D-965A-2954C8A279F1}</a:tableStyleId>
              </a:tblPr>
              <a:tblGrid>
                <a:gridCol w="2804325">
                  <a:extLst>
                    <a:ext uri="{9D8B030D-6E8A-4147-A177-3AD203B41FA5}">
                      <a16:colId xmlns:a16="http://schemas.microsoft.com/office/drawing/2014/main" val="20000"/>
                    </a:ext>
                  </a:extLst>
                </a:gridCol>
                <a:gridCol w="4673000">
                  <a:extLst>
                    <a:ext uri="{9D8B030D-6E8A-4147-A177-3AD203B41FA5}">
                      <a16:colId xmlns:a16="http://schemas.microsoft.com/office/drawing/2014/main" val="20001"/>
                    </a:ext>
                  </a:extLst>
                </a:gridCol>
              </a:tblGrid>
              <a:tr h="278125">
                <a:tc>
                  <a:txBody>
                    <a:bodyPr/>
                    <a:lstStyle/>
                    <a:p>
                      <a:pPr marL="0" marR="0" lvl="0" indent="0" algn="l" rtl="0">
                        <a:spcBef>
                          <a:spcPts val="0"/>
                        </a:spcBef>
                        <a:spcAft>
                          <a:spcPts val="0"/>
                        </a:spcAft>
                        <a:buNone/>
                      </a:pPr>
                      <a:r>
                        <a:rPr lang="pt-PT" sz="800"/>
                        <a:t>Novas colunas</a:t>
                      </a:r>
                      <a:endParaRPr sz="8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800"/>
                        <a:t>Descrição</a:t>
                      </a:r>
                      <a:endParaRPr sz="1100"/>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100"/>
                        <a:t>“selling_day”</a:t>
                      </a:r>
                      <a:endParaRPr/>
                    </a:p>
                  </a:txBody>
                  <a:tcPr marL="68600" marR="68600" marT="34300" marB="34300" anchor="ctr"/>
                </a:tc>
                <a:tc>
                  <a:txBody>
                    <a:bodyPr/>
                    <a:lstStyle/>
                    <a:p>
                      <a:pPr marL="0" marR="0" lvl="0" indent="0" algn="l" rtl="0">
                        <a:spcBef>
                          <a:spcPts val="0"/>
                        </a:spcBef>
                        <a:spcAft>
                          <a:spcPts val="0"/>
                        </a:spcAft>
                        <a:buNone/>
                      </a:pPr>
                      <a:r>
                        <a:rPr lang="pt-PT" sz="1100"/>
                        <a:t>Dia do mês (ex: 1,2,3) da selling date.</a:t>
                      </a:r>
                      <a:endParaRPr/>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pt-PT" sz="1100"/>
                        <a:t>“Selling_day of the week”</a:t>
                      </a:r>
                      <a:endParaRPr/>
                    </a:p>
                  </a:txBody>
                  <a:tcPr marL="68600" marR="68600" marT="34300" marB="34300" anchor="ctr"/>
                </a:tc>
                <a:tc>
                  <a:txBody>
                    <a:bodyPr/>
                    <a:lstStyle/>
                    <a:p>
                      <a:pPr marL="0" marR="0" lvl="0" indent="0" algn="l" rtl="0">
                        <a:spcBef>
                          <a:spcPts val="0"/>
                        </a:spcBef>
                        <a:spcAft>
                          <a:spcPts val="0"/>
                        </a:spcAft>
                        <a:buNone/>
                      </a:pPr>
                      <a:r>
                        <a:rPr lang="pt-PT" sz="1100"/>
                        <a:t>Dia da semana (ex: Monday, Tuesday) da selling date.</a:t>
                      </a:r>
                      <a:endParaRPr/>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pt-PT" sz="1100"/>
                        <a:t>“labelling_day”</a:t>
                      </a:r>
                      <a:endParaRPr/>
                    </a:p>
                  </a:txBody>
                  <a:tcPr marL="68600" marR="68600" marT="34300" marB="34300" anchor="ctr"/>
                </a:tc>
                <a:tc>
                  <a:txBody>
                    <a:bodyPr/>
                    <a:lstStyle/>
                    <a:p>
                      <a:pPr marL="0" marR="0" lvl="0" indent="0" algn="l" rtl="0">
                        <a:spcBef>
                          <a:spcPts val="0"/>
                        </a:spcBef>
                        <a:spcAft>
                          <a:spcPts val="0"/>
                        </a:spcAft>
                        <a:buNone/>
                      </a:pPr>
                      <a:r>
                        <a:rPr lang="pt-PT" sz="1100"/>
                        <a:t>Dia do mês (ex: 1,2,3) da labeling date.</a:t>
                      </a:r>
                      <a:endParaRPr/>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sz="1100"/>
                        <a:t>“Labeling_day of the week”</a:t>
                      </a:r>
                      <a:endParaRPr/>
                    </a:p>
                  </a:txBody>
                  <a:tcPr marL="68600" marR="68600" marT="34300" marB="34300" anchor="ctr"/>
                </a:tc>
                <a:tc>
                  <a:txBody>
                    <a:bodyPr/>
                    <a:lstStyle/>
                    <a:p>
                      <a:pPr marL="0" marR="0" lvl="0" indent="0" algn="l" rtl="0">
                        <a:spcBef>
                          <a:spcPts val="0"/>
                        </a:spcBef>
                        <a:spcAft>
                          <a:spcPts val="0"/>
                        </a:spcAft>
                        <a:buNone/>
                      </a:pPr>
                      <a:r>
                        <a:rPr lang="pt-PT" sz="1100"/>
                        <a:t>Dia da semana (ex: Monday, Tuesday) da labeling date.</a:t>
                      </a:r>
                      <a:endParaRPr/>
                    </a:p>
                  </a:txBody>
                  <a:tcPr marL="68600" marR="68600" marT="34300" marB="34300" anchor="ctr"/>
                </a:tc>
                <a:extLst>
                  <a:ext uri="{0D108BD9-81ED-4DB2-BD59-A6C34878D82A}">
                    <a16:rowId xmlns:a16="http://schemas.microsoft.com/office/drawing/2014/main" val="10004"/>
                  </a:ext>
                </a:extLst>
              </a:tr>
              <a:tr h="302600">
                <a:tc>
                  <a:txBody>
                    <a:bodyPr/>
                    <a:lstStyle/>
                    <a:p>
                      <a:pPr marL="0" marR="0" lvl="0" indent="0" algn="l" rtl="0">
                        <a:spcBef>
                          <a:spcPts val="0"/>
                        </a:spcBef>
                        <a:spcAft>
                          <a:spcPts val="0"/>
                        </a:spcAft>
                        <a:buNone/>
                      </a:pPr>
                      <a:r>
                        <a:rPr lang="pt-PT" sz="1100"/>
                        <a:t>“vida_util apos label”</a:t>
                      </a:r>
                      <a:endParaRPr/>
                    </a:p>
                  </a:txBody>
                  <a:tcPr marL="68600" marR="68600" marT="34300" marB="34300" anchor="ctr"/>
                </a:tc>
                <a:tc>
                  <a:txBody>
                    <a:bodyPr/>
                    <a:lstStyle/>
                    <a:p>
                      <a:pPr marL="0" marR="0" lvl="0" indent="0" algn="l" rtl="0">
                        <a:spcBef>
                          <a:spcPts val="0"/>
                        </a:spcBef>
                        <a:spcAft>
                          <a:spcPts val="0"/>
                        </a:spcAft>
                        <a:buNone/>
                      </a:pPr>
                      <a:r>
                        <a:rPr lang="pt-PT" sz="1100"/>
                        <a:t>Expiring date – Labeling date.</a:t>
                      </a:r>
                      <a:endParaRPr/>
                    </a:p>
                  </a:txBody>
                  <a:tcPr marL="68600" marR="68600" marT="34300" marB="34300" anchor="ctr"/>
                </a:tc>
                <a:extLst>
                  <a:ext uri="{0D108BD9-81ED-4DB2-BD59-A6C34878D82A}">
                    <a16:rowId xmlns:a16="http://schemas.microsoft.com/office/drawing/2014/main" val="10005"/>
                  </a:ext>
                </a:extLst>
              </a:tr>
              <a:tr h="302600">
                <a:tc>
                  <a:txBody>
                    <a:bodyPr/>
                    <a:lstStyle/>
                    <a:p>
                      <a:pPr marL="0" marR="0" lvl="0" indent="0" algn="l" rtl="0">
                        <a:spcBef>
                          <a:spcPts val="0"/>
                        </a:spcBef>
                        <a:spcAft>
                          <a:spcPts val="0"/>
                        </a:spcAft>
                        <a:buNone/>
                      </a:pPr>
                      <a:r>
                        <a:rPr lang="pt-PT" sz="1100"/>
                        <a:t>“dias_sell_labeling”</a:t>
                      </a:r>
                      <a:endParaRPr/>
                    </a:p>
                  </a:txBody>
                  <a:tcPr marL="68600" marR="68600" marT="34300" marB="34300" anchor="ctr"/>
                </a:tc>
                <a:tc>
                  <a:txBody>
                    <a:bodyPr/>
                    <a:lstStyle/>
                    <a:p>
                      <a:pPr marL="0" marR="0" lvl="0" indent="0" algn="l" rtl="0">
                        <a:spcBef>
                          <a:spcPts val="0"/>
                        </a:spcBef>
                        <a:spcAft>
                          <a:spcPts val="0"/>
                        </a:spcAft>
                        <a:buNone/>
                      </a:pPr>
                      <a:r>
                        <a:rPr lang="pt-PT" sz="1100"/>
                        <a:t>Selling date - Labelling date </a:t>
                      </a:r>
                      <a:endParaRPr/>
                    </a:p>
                  </a:txBody>
                  <a:tcPr marL="68600" marR="68600" marT="34300" marB="34300" anchor="ctr"/>
                </a:tc>
                <a:extLst>
                  <a:ext uri="{0D108BD9-81ED-4DB2-BD59-A6C34878D82A}">
                    <a16:rowId xmlns:a16="http://schemas.microsoft.com/office/drawing/2014/main" val="10006"/>
                  </a:ext>
                </a:extLst>
              </a:tr>
              <a:tr h="302600">
                <a:tc>
                  <a:txBody>
                    <a:bodyPr/>
                    <a:lstStyle/>
                    <a:p>
                      <a:pPr marL="0" marR="0" lvl="0" indent="0" algn="l" rtl="0">
                        <a:spcBef>
                          <a:spcPts val="0"/>
                        </a:spcBef>
                        <a:spcAft>
                          <a:spcPts val="0"/>
                        </a:spcAft>
                        <a:buNone/>
                      </a:pPr>
                      <a:r>
                        <a:rPr lang="pt-PT" sz="1100"/>
                        <a:t>'labelling_day_8’</a:t>
                      </a:r>
                      <a:endParaRPr/>
                    </a:p>
                  </a:txBody>
                  <a:tcPr marL="68600" marR="68600" marT="34300" marB="34300" anchor="ctr"/>
                </a:tc>
                <a:tc>
                  <a:txBody>
                    <a:bodyPr/>
                    <a:lstStyle/>
                    <a:p>
                      <a:pPr marL="0" marR="0" lvl="0" indent="0" algn="l" rtl="0">
                        <a:spcBef>
                          <a:spcPts val="0"/>
                        </a:spcBef>
                        <a:spcAft>
                          <a:spcPts val="0"/>
                        </a:spcAft>
                        <a:buNone/>
                      </a:pPr>
                      <a:r>
                        <a:rPr lang="pt-PT" sz="1100"/>
                        <a:t>['labelling_day'] &lt;= 8</a:t>
                      </a:r>
                      <a:endParaRPr/>
                    </a:p>
                  </a:txBody>
                  <a:tcPr marL="68600" marR="68600" marT="34300" marB="34300" anchor="ctr"/>
                </a:tc>
                <a:extLst>
                  <a:ext uri="{0D108BD9-81ED-4DB2-BD59-A6C34878D82A}">
                    <a16:rowId xmlns:a16="http://schemas.microsoft.com/office/drawing/2014/main" val="10007"/>
                  </a:ext>
                </a:extLst>
              </a:tr>
              <a:tr h="302600">
                <a:tc>
                  <a:txBody>
                    <a:bodyPr/>
                    <a:lstStyle/>
                    <a:p>
                      <a:pPr marL="0" marR="0" lvl="0" indent="0" algn="l" rtl="0">
                        <a:lnSpc>
                          <a:spcPct val="100000"/>
                        </a:lnSpc>
                        <a:spcBef>
                          <a:spcPts val="0"/>
                        </a:spcBef>
                        <a:spcAft>
                          <a:spcPts val="0"/>
                        </a:spcAft>
                        <a:buClr>
                          <a:schemeClr val="dk1"/>
                        </a:buClr>
                        <a:buSzPts val="800"/>
                        <a:buFont typeface="Arial"/>
                        <a:buNone/>
                      </a:pPr>
                      <a:r>
                        <a:rPr lang="pt-PT" sz="1100"/>
                        <a:t>'labelling_day_15’</a:t>
                      </a:r>
                      <a:endParaRPr/>
                    </a:p>
                  </a:txBody>
                  <a:tcPr marL="68600" marR="68600" marT="34300" marB="34300" anchor="ctr"/>
                </a:tc>
                <a:tc>
                  <a:txBody>
                    <a:bodyPr/>
                    <a:lstStyle/>
                    <a:p>
                      <a:pPr marL="0" marR="0" lvl="0" indent="0" algn="l" rtl="0">
                        <a:spcBef>
                          <a:spcPts val="0"/>
                        </a:spcBef>
                        <a:spcAft>
                          <a:spcPts val="0"/>
                        </a:spcAft>
                        <a:buNone/>
                      </a:pPr>
                      <a:r>
                        <a:rPr lang="pt-PT" sz="1100"/>
                        <a:t>['labelling_day'] &lt;= 15 &amp;  ['labelling_day'] &gt; 8</a:t>
                      </a:r>
                      <a:endParaRPr/>
                    </a:p>
                  </a:txBody>
                  <a:tcPr marL="68600" marR="68600" marT="34300" marB="34300" anchor="ctr"/>
                </a:tc>
                <a:extLst>
                  <a:ext uri="{0D108BD9-81ED-4DB2-BD59-A6C34878D82A}">
                    <a16:rowId xmlns:a16="http://schemas.microsoft.com/office/drawing/2014/main" val="10008"/>
                  </a:ext>
                </a:extLst>
              </a:tr>
              <a:tr h="302600">
                <a:tc>
                  <a:txBody>
                    <a:bodyPr/>
                    <a:lstStyle/>
                    <a:p>
                      <a:pPr marL="0" marR="0" lvl="0" indent="0" algn="l" rtl="0">
                        <a:lnSpc>
                          <a:spcPct val="100000"/>
                        </a:lnSpc>
                        <a:spcBef>
                          <a:spcPts val="0"/>
                        </a:spcBef>
                        <a:spcAft>
                          <a:spcPts val="0"/>
                        </a:spcAft>
                        <a:buClr>
                          <a:schemeClr val="dk1"/>
                        </a:buClr>
                        <a:buSzPts val="800"/>
                        <a:buFont typeface="Arial"/>
                        <a:buNone/>
                      </a:pPr>
                      <a:r>
                        <a:rPr lang="pt-PT" sz="1100"/>
                        <a:t>'labelling_day_23’</a:t>
                      </a:r>
                      <a:endParaRPr/>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1100"/>
                        <a:t>['labelling_day'] &lt;= 23 &amp;  ['labelling_day'] &gt; 15</a:t>
                      </a:r>
                      <a:endParaRPr/>
                    </a:p>
                  </a:txBody>
                  <a:tcPr marL="68600" marR="68600" marT="34300" marB="3430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Preparação dos Dados | Outliers </a:t>
            </a:r>
            <a:endParaRPr/>
          </a:p>
        </p:txBody>
      </p:sp>
      <p:cxnSp>
        <p:nvCxnSpPr>
          <p:cNvPr id="236" name="Google Shape;236;p38"/>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graphicFrame>
        <p:nvGraphicFramePr>
          <p:cNvPr id="237" name="Google Shape;237;p38"/>
          <p:cNvGraphicFramePr/>
          <p:nvPr/>
        </p:nvGraphicFramePr>
        <p:xfrm>
          <a:off x="358847" y="906403"/>
          <a:ext cx="8412975" cy="2637150"/>
        </p:xfrm>
        <a:graphic>
          <a:graphicData uri="http://schemas.openxmlformats.org/drawingml/2006/table">
            <a:tbl>
              <a:tblPr firstRow="1" bandRow="1">
                <a:noFill/>
                <a:tableStyleId>{B8ECD0C0-B1D6-4B2D-965A-2954C8A279F1}</a:tableStyleId>
              </a:tblPr>
              <a:tblGrid>
                <a:gridCol w="2804325">
                  <a:extLst>
                    <a:ext uri="{9D8B030D-6E8A-4147-A177-3AD203B41FA5}">
                      <a16:colId xmlns:a16="http://schemas.microsoft.com/office/drawing/2014/main" val="20000"/>
                    </a:ext>
                  </a:extLst>
                </a:gridCol>
                <a:gridCol w="935650">
                  <a:extLst>
                    <a:ext uri="{9D8B030D-6E8A-4147-A177-3AD203B41FA5}">
                      <a16:colId xmlns:a16="http://schemas.microsoft.com/office/drawing/2014/main" val="20001"/>
                    </a:ext>
                  </a:extLst>
                </a:gridCol>
                <a:gridCol w="4673000">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r>
                        <a:rPr lang="pt-PT" sz="800"/>
                        <a:t>Erros encontrados</a:t>
                      </a:r>
                      <a:endParaRPr sz="800"/>
                    </a:p>
                  </a:txBody>
                  <a:tcPr marL="68600" marR="68600" marT="34300" marB="34300" anchor="ctr"/>
                </a:tc>
                <a:tc>
                  <a:txBody>
                    <a:bodyPr/>
                    <a:lstStyle/>
                    <a:p>
                      <a:pPr marL="0" marR="0" lvl="0" indent="0" algn="ctr" rtl="0">
                        <a:spcBef>
                          <a:spcPts val="0"/>
                        </a:spcBef>
                        <a:spcAft>
                          <a:spcPts val="0"/>
                        </a:spcAft>
                        <a:buNone/>
                      </a:pPr>
                      <a:r>
                        <a:rPr lang="pt-PT" sz="800"/>
                        <a:t>Alteração </a:t>
                      </a:r>
                      <a:endParaRPr sz="11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800"/>
                        <a:t>Soluções utilizadas</a:t>
                      </a:r>
                      <a:endParaRPr sz="800"/>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100"/>
                        <a:t>“old_pvp” &gt; 400 (2 produtos em específico – sku 4 e sku 108)</a:t>
                      </a:r>
                      <a:endParaRPr/>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spcBef>
                          <a:spcPts val="0"/>
                        </a:spcBef>
                        <a:spcAft>
                          <a:spcPts val="0"/>
                        </a:spcAft>
                        <a:buNone/>
                      </a:pPr>
                      <a:r>
                        <a:rPr lang="pt-PT" sz="1100"/>
                        <a:t>Sku 4 substituímos pela moda do old_pvp desse sku. </a:t>
                      </a:r>
                      <a:endParaRPr/>
                    </a:p>
                    <a:p>
                      <a:pPr marL="0" marR="0" lvl="0" indent="0" algn="l" rtl="0">
                        <a:spcBef>
                          <a:spcPts val="0"/>
                        </a:spcBef>
                        <a:spcAft>
                          <a:spcPts val="0"/>
                        </a:spcAft>
                        <a:buNone/>
                      </a:pPr>
                      <a:r>
                        <a:rPr lang="pt-PT" sz="1100"/>
                        <a:t>Sku 108 tinha apenas uma observação e decidimos eliminar essa observação.</a:t>
                      </a:r>
                      <a:endParaRPr/>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pt-PT" sz="1100"/>
                        <a:t>“new_pvp” um valor de 250 </a:t>
                      </a:r>
                      <a:endParaRPr/>
                    </a:p>
                  </a:txBody>
                  <a:tcPr marL="68600" marR="68600" marT="34300" marB="34300" anchor="ctr"/>
                </a:tc>
                <a:tc>
                  <a:txBody>
                    <a:bodyPr/>
                    <a:lstStyle/>
                    <a:p>
                      <a:pPr marL="0" marR="0" lvl="0" indent="0" algn="ctr" rtl="0">
                        <a:spcBef>
                          <a:spcPts val="0"/>
                        </a:spcBef>
                        <a:spcAft>
                          <a:spcPts val="0"/>
                        </a:spcAft>
                        <a:buNone/>
                      </a:pPr>
                      <a:r>
                        <a:rPr lang="pt-PT" sz="1100"/>
                        <a:t>Sim </a:t>
                      </a:r>
                      <a:endParaRPr/>
                    </a:p>
                  </a:txBody>
                  <a:tcPr marL="68600" marR="68600" marT="34300" marB="34300" anchor="ctr"/>
                </a:tc>
                <a:tc>
                  <a:txBody>
                    <a:bodyPr/>
                    <a:lstStyle/>
                    <a:p>
                      <a:pPr marL="0" marR="0" lvl="0" indent="0" algn="l" rtl="0">
                        <a:spcBef>
                          <a:spcPts val="0"/>
                        </a:spcBef>
                        <a:spcAft>
                          <a:spcPts val="0"/>
                        </a:spcAft>
                        <a:buNone/>
                      </a:pPr>
                      <a:r>
                        <a:rPr lang="pt-PT" sz="1100"/>
                        <a:t>Correspondia à linha com o olp_pvp superior a 400. Desta forma substituímos tb pela moda. </a:t>
                      </a:r>
                      <a:endParaRPr/>
                    </a:p>
                  </a:txBody>
                  <a:tcPr marL="68600" marR="68600" marT="34300" marB="34300" anchor="ctr"/>
                </a:tc>
                <a:extLst>
                  <a:ext uri="{0D108BD9-81ED-4DB2-BD59-A6C34878D82A}">
                    <a16:rowId xmlns:a16="http://schemas.microsoft.com/office/drawing/2014/main" val="10002"/>
                  </a:ext>
                </a:extLst>
              </a:tr>
              <a:tr h="408225">
                <a:tc>
                  <a:txBody>
                    <a:bodyPr/>
                    <a:lstStyle/>
                    <a:p>
                      <a:pPr marL="0" marR="0" lvl="0" indent="0" algn="l" rtl="0">
                        <a:spcBef>
                          <a:spcPts val="0"/>
                        </a:spcBef>
                        <a:spcAft>
                          <a:spcPts val="0"/>
                        </a:spcAft>
                        <a:buNone/>
                      </a:pPr>
                      <a:r>
                        <a:rPr lang="pt-PT" sz="1100"/>
                        <a:t>“profit” 13 observações com profit sup 0.8 (sku 201 e 33)</a:t>
                      </a:r>
                      <a:endParaRPr/>
                    </a:p>
                  </a:txBody>
                  <a:tcPr marL="68600" marR="68600" marT="34300" marB="34300" anchor="ctr"/>
                </a:tc>
                <a:tc>
                  <a:txBody>
                    <a:bodyPr/>
                    <a:lstStyle/>
                    <a:p>
                      <a:pPr marL="0" marR="0" lvl="0" indent="0" algn="ctr" rtl="0">
                        <a:spcBef>
                          <a:spcPts val="0"/>
                        </a:spcBef>
                        <a:spcAft>
                          <a:spcPts val="0"/>
                        </a:spcAft>
                        <a:buNone/>
                      </a:pPr>
                      <a:r>
                        <a:rPr lang="pt-PT" sz="1100"/>
                        <a:t>Não</a:t>
                      </a:r>
                      <a:endParaRPr sz="1100"/>
                    </a:p>
                  </a:txBody>
                  <a:tcPr marL="68600" marR="68600" marT="34300" marB="34300" anchor="ctr"/>
                </a:tc>
                <a:tc>
                  <a:txBody>
                    <a:bodyPr/>
                    <a:lstStyle/>
                    <a:p>
                      <a:pPr marL="0" marR="0" lvl="0" indent="0" algn="l" rtl="0">
                        <a:spcBef>
                          <a:spcPts val="0"/>
                        </a:spcBef>
                        <a:spcAft>
                          <a:spcPts val="0"/>
                        </a:spcAft>
                        <a:buNone/>
                      </a:pPr>
                      <a:r>
                        <a:rPr lang="pt-PT" sz="1100"/>
                        <a:t>Fizemos uma análise detalhada das observações e considerámos que estes valores podiam ser reais, desta forma decidimos não os substituir. </a:t>
                      </a:r>
                      <a:endParaRPr/>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sz="1100"/>
                        <a:t>“discount” com valor 0.99 (sku 4 e marca 3)</a:t>
                      </a:r>
                      <a:endParaRPr/>
                    </a:p>
                  </a:txBody>
                  <a:tcPr marL="68600" marR="68600" marT="34300" marB="34300" anchor="ctr"/>
                </a:tc>
                <a:tc>
                  <a:txBody>
                    <a:bodyPr/>
                    <a:lstStyle/>
                    <a:p>
                      <a:pPr marL="0" marR="0" lvl="0" indent="0" algn="ctr" rtl="0">
                        <a:spcBef>
                          <a:spcPts val="0"/>
                        </a:spcBef>
                        <a:spcAft>
                          <a:spcPts val="0"/>
                        </a:spcAft>
                        <a:buNone/>
                      </a:pPr>
                      <a:r>
                        <a:rPr lang="pt-PT" sz="1100"/>
                        <a:t>Sim </a:t>
                      </a:r>
                      <a:endParaRPr/>
                    </a:p>
                  </a:txBody>
                  <a:tcPr marL="68600" marR="68600" marT="34300" marB="34300" anchor="ctr"/>
                </a:tc>
                <a:tc>
                  <a:txBody>
                    <a:bodyPr/>
                    <a:lstStyle/>
                    <a:p>
                      <a:pPr marL="0" marR="0" lvl="0" indent="0" algn="l" rtl="0">
                        <a:spcBef>
                          <a:spcPts val="0"/>
                        </a:spcBef>
                        <a:spcAft>
                          <a:spcPts val="0"/>
                        </a:spcAft>
                        <a:buNone/>
                      </a:pPr>
                      <a:r>
                        <a:rPr lang="pt-PT" sz="1100"/>
                        <a:t>Considerando as várias possibilidades de discount destes sku’s, considerámos a moda do discount destes sku’s. </a:t>
                      </a:r>
                      <a:endParaRPr/>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sz="1100"/>
                        <a:t>1491 observações com “weight” &gt; 400 </a:t>
                      </a:r>
                      <a:endParaRPr/>
                    </a:p>
                  </a:txBody>
                  <a:tcPr marL="68600" marR="68600" marT="34300" marB="34300" anchor="ctr"/>
                </a:tc>
                <a:tc>
                  <a:txBody>
                    <a:bodyPr/>
                    <a:lstStyle/>
                    <a:p>
                      <a:pPr marL="0" marR="0" lvl="0" indent="0" algn="ctr" rtl="0">
                        <a:spcBef>
                          <a:spcPts val="0"/>
                        </a:spcBef>
                        <a:spcAft>
                          <a:spcPts val="0"/>
                        </a:spcAft>
                        <a:buNone/>
                      </a:pPr>
                      <a:r>
                        <a:rPr lang="pt-PT" sz="1100"/>
                        <a:t>Não</a:t>
                      </a:r>
                      <a:endParaRPr sz="1100"/>
                    </a:p>
                  </a:txBody>
                  <a:tcPr marL="68600" marR="68600" marT="34300" marB="34300" anchor="ctr"/>
                </a:tc>
                <a:tc>
                  <a:txBody>
                    <a:bodyPr/>
                    <a:lstStyle/>
                    <a:p>
                      <a:pPr marL="0" marR="0" lvl="0" indent="0" algn="l" rtl="0">
                        <a:spcBef>
                          <a:spcPts val="0"/>
                        </a:spcBef>
                        <a:spcAft>
                          <a:spcPts val="0"/>
                        </a:spcAft>
                        <a:buNone/>
                      </a:pPr>
                      <a:r>
                        <a:rPr lang="pt-PT" sz="1100"/>
                        <a:t>Apesar de ser um valor significativamente superior aos restantes, verificámos que todas as observações estavam associadas ao mesmo sku (produto), desta forma decidimos manter.  </a:t>
                      </a:r>
                      <a:endParaRPr/>
                    </a:p>
                  </a:txBody>
                  <a:tcPr marL="68600" marR="68600" marT="34300" marB="3430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Preparação dos Dados | Missing Values</a:t>
            </a:r>
            <a:endParaRPr/>
          </a:p>
        </p:txBody>
      </p:sp>
      <p:cxnSp>
        <p:nvCxnSpPr>
          <p:cNvPr id="243" name="Google Shape;243;p39"/>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graphicFrame>
        <p:nvGraphicFramePr>
          <p:cNvPr id="244" name="Google Shape;244;p39"/>
          <p:cNvGraphicFramePr/>
          <p:nvPr/>
        </p:nvGraphicFramePr>
        <p:xfrm>
          <a:off x="358847" y="906403"/>
          <a:ext cx="8412975" cy="2392740"/>
        </p:xfrm>
        <a:graphic>
          <a:graphicData uri="http://schemas.openxmlformats.org/drawingml/2006/table">
            <a:tbl>
              <a:tblPr firstRow="1" bandRow="1">
                <a:noFill/>
                <a:tableStyleId>{B8ECD0C0-B1D6-4B2D-965A-2954C8A279F1}</a:tableStyleId>
              </a:tblPr>
              <a:tblGrid>
                <a:gridCol w="2804325">
                  <a:extLst>
                    <a:ext uri="{9D8B030D-6E8A-4147-A177-3AD203B41FA5}">
                      <a16:colId xmlns:a16="http://schemas.microsoft.com/office/drawing/2014/main" val="20000"/>
                    </a:ext>
                  </a:extLst>
                </a:gridCol>
                <a:gridCol w="935650">
                  <a:extLst>
                    <a:ext uri="{9D8B030D-6E8A-4147-A177-3AD203B41FA5}">
                      <a16:colId xmlns:a16="http://schemas.microsoft.com/office/drawing/2014/main" val="20001"/>
                    </a:ext>
                  </a:extLst>
                </a:gridCol>
                <a:gridCol w="4673000">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r>
                        <a:rPr lang="pt-PT" sz="800"/>
                        <a:t>Erros encontrados</a:t>
                      </a:r>
                      <a:endParaRPr sz="800"/>
                    </a:p>
                  </a:txBody>
                  <a:tcPr marL="68600" marR="68600" marT="34300" marB="34300" anchor="ctr"/>
                </a:tc>
                <a:tc>
                  <a:txBody>
                    <a:bodyPr/>
                    <a:lstStyle/>
                    <a:p>
                      <a:pPr marL="0" marR="0" lvl="0" indent="0" algn="ctr" rtl="0">
                        <a:spcBef>
                          <a:spcPts val="0"/>
                        </a:spcBef>
                        <a:spcAft>
                          <a:spcPts val="0"/>
                        </a:spcAft>
                        <a:buNone/>
                      </a:pPr>
                      <a:r>
                        <a:rPr lang="pt-PT" sz="800"/>
                        <a:t>Alteração </a:t>
                      </a:r>
                      <a:endParaRPr sz="11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800"/>
                        <a:t>Soluções utilizadas</a:t>
                      </a:r>
                      <a:endParaRPr sz="800"/>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100"/>
                        <a:t>“payment_method “ </a:t>
                      </a:r>
                      <a:endParaRPr/>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spcBef>
                          <a:spcPts val="0"/>
                        </a:spcBef>
                        <a:spcAft>
                          <a:spcPts val="0"/>
                        </a:spcAft>
                        <a:buNone/>
                      </a:pPr>
                      <a:r>
                        <a:rPr lang="pt-PT" sz="1100"/>
                        <a:t>Substituímos os valores nulos por “not sell”</a:t>
                      </a:r>
                      <a:endParaRPr/>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800"/>
                        <a:buFont typeface="Arial"/>
                        <a:buNone/>
                      </a:pPr>
                      <a:r>
                        <a:rPr lang="pt-PT" sz="1100"/>
                        <a:t>“selling_day”, “Selling_day of the week”, Selling date </a:t>
                      </a:r>
                      <a:endParaRPr/>
                    </a:p>
                  </a:txBody>
                  <a:tcPr marL="68600" marR="68600" marT="34300" marB="34300" anchor="ctr"/>
                </a:tc>
                <a:tc>
                  <a:txBody>
                    <a:bodyPr/>
                    <a:lstStyle/>
                    <a:p>
                      <a:pPr marL="0" marR="0" lvl="0" indent="0" algn="ctr" rtl="0">
                        <a:spcBef>
                          <a:spcPts val="0"/>
                        </a:spcBef>
                        <a:spcAft>
                          <a:spcPts val="0"/>
                        </a:spcAft>
                        <a:buNone/>
                      </a:pPr>
                      <a:r>
                        <a:rPr lang="pt-PT" sz="1100"/>
                        <a:t>Não </a:t>
                      </a:r>
                      <a:endParaRPr/>
                    </a:p>
                  </a:txBody>
                  <a:tcPr marL="68600" marR="68600" marT="34300" marB="34300" anchor="ctr"/>
                </a:tc>
                <a:tc>
                  <a:txBody>
                    <a:bodyPr/>
                    <a:lstStyle/>
                    <a:p>
                      <a:pPr marL="0" marR="0" lvl="0" indent="0" algn="l" rtl="0">
                        <a:spcBef>
                          <a:spcPts val="0"/>
                        </a:spcBef>
                        <a:spcAft>
                          <a:spcPts val="0"/>
                        </a:spcAft>
                        <a:buNone/>
                      </a:pPr>
                      <a:r>
                        <a:rPr lang="pt-PT" sz="1100"/>
                        <a:t>Produtos não vendidos </a:t>
                      </a:r>
                      <a:endParaRPr/>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pt-PT" sz="1100"/>
                        <a:t>“per_expiring_sku” tinha nulos para Sku 176, 149 e 45 </a:t>
                      </a:r>
                      <a:endParaRPr/>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spcBef>
                          <a:spcPts val="0"/>
                        </a:spcBef>
                        <a:spcAft>
                          <a:spcPts val="0"/>
                        </a:spcAft>
                        <a:buNone/>
                      </a:pPr>
                      <a:r>
                        <a:rPr lang="pt-PT" sz="1100"/>
                        <a:t>Substituímos pela mediana do per_expring_sku.</a:t>
                      </a:r>
                      <a:endParaRPr/>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sz="1100"/>
                        <a:t>“weight” 428 nulos </a:t>
                      </a:r>
                      <a:endParaRPr/>
                    </a:p>
                  </a:txBody>
                  <a:tcPr marL="68600" marR="68600" marT="34300" marB="34300" anchor="ctr"/>
                </a:tc>
                <a:tc>
                  <a:txBody>
                    <a:bodyPr/>
                    <a:lstStyle/>
                    <a:p>
                      <a:pPr marL="0" marR="0" lvl="0" indent="0" algn="ctr" rtl="0">
                        <a:spcBef>
                          <a:spcPts val="0"/>
                        </a:spcBef>
                        <a:spcAft>
                          <a:spcPts val="0"/>
                        </a:spcAft>
                        <a:buNone/>
                      </a:pPr>
                      <a:r>
                        <a:rPr lang="pt-PT" sz="1100"/>
                        <a:t>Sim </a:t>
                      </a:r>
                      <a:endParaRPr/>
                    </a:p>
                  </a:txBody>
                  <a:tcPr marL="68600" marR="68600" marT="34300" marB="34300" anchor="ctr"/>
                </a:tc>
                <a:tc>
                  <a:txBody>
                    <a:bodyPr/>
                    <a:lstStyle/>
                    <a:p>
                      <a:pPr marL="0" marR="0" lvl="0" indent="0" algn="l" rtl="0">
                        <a:spcBef>
                          <a:spcPts val="0"/>
                        </a:spcBef>
                        <a:spcAft>
                          <a:spcPts val="0"/>
                        </a:spcAft>
                        <a:buNone/>
                      </a:pPr>
                      <a:r>
                        <a:rPr lang="pt-PT" sz="1100"/>
                        <a:t>Substituímos utilizando o KNNimputer </a:t>
                      </a:r>
                      <a:endParaRPr/>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sz="1100"/>
                        <a:t>“old_pvp”  22 nulos</a:t>
                      </a:r>
                      <a:endParaRPr sz="1100"/>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spcBef>
                          <a:spcPts val="0"/>
                        </a:spcBef>
                        <a:spcAft>
                          <a:spcPts val="0"/>
                        </a:spcAft>
                        <a:buNone/>
                      </a:pPr>
                      <a:r>
                        <a:rPr lang="pt-PT" sz="1100"/>
                        <a:t>Substituímos pelo New_pvp/(1-discount)</a:t>
                      </a:r>
                      <a:endParaRPr/>
                    </a:p>
                  </a:txBody>
                  <a:tcPr marL="68600" marR="68600" marT="34300" marB="34300" anchor="ctr"/>
                </a:tc>
                <a:extLst>
                  <a:ext uri="{0D108BD9-81ED-4DB2-BD59-A6C34878D82A}">
                    <a16:rowId xmlns:a16="http://schemas.microsoft.com/office/drawing/2014/main" val="10005"/>
                  </a:ext>
                </a:extLst>
              </a:tr>
              <a:tr h="157725">
                <a:tc>
                  <a:txBody>
                    <a:bodyPr/>
                    <a:lstStyle/>
                    <a:p>
                      <a:pPr marL="0" marR="0" lvl="0" indent="0" algn="l" rtl="0">
                        <a:spcBef>
                          <a:spcPts val="0"/>
                        </a:spcBef>
                        <a:spcAft>
                          <a:spcPts val="0"/>
                        </a:spcAft>
                        <a:buNone/>
                      </a:pPr>
                      <a:r>
                        <a:rPr lang="pt-PT" sz="1100"/>
                        <a:t>“discount” ou “new_pvp” nulo</a:t>
                      </a:r>
                      <a:endParaRPr sz="1100"/>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spcBef>
                          <a:spcPts val="0"/>
                        </a:spcBef>
                        <a:spcAft>
                          <a:spcPts val="0"/>
                        </a:spcAft>
                        <a:buNone/>
                      </a:pPr>
                      <a:r>
                        <a:rPr lang="pt-PT" sz="1100"/>
                        <a:t>Cálculámos o new_pvp=profit/margin e discount = 1- (new_pvp/old_pvp).</a:t>
                      </a:r>
                      <a:endParaRPr/>
                    </a:p>
                  </a:txBody>
                  <a:tcPr marL="68600" marR="68600" marT="34300" marB="34300" anchor="ctr"/>
                </a:tc>
                <a:extLst>
                  <a:ext uri="{0D108BD9-81ED-4DB2-BD59-A6C34878D82A}">
                    <a16:rowId xmlns:a16="http://schemas.microsoft.com/office/drawing/2014/main" val="10006"/>
                  </a:ext>
                </a:extLst>
              </a:tr>
              <a:tr h="157725">
                <a:tc>
                  <a:txBody>
                    <a:bodyPr/>
                    <a:lstStyle/>
                    <a:p>
                      <a:pPr marL="0" marR="0" lvl="0" indent="0" algn="l" rtl="0">
                        <a:spcBef>
                          <a:spcPts val="0"/>
                        </a:spcBef>
                        <a:spcAft>
                          <a:spcPts val="0"/>
                        </a:spcAft>
                        <a:buNone/>
                      </a:pPr>
                      <a:r>
                        <a:rPr lang="pt-PT" sz="1100"/>
                        <a:t>“selling_square_fit” 10 779 nulos</a:t>
                      </a:r>
                      <a:endParaRPr sz="1100"/>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1100"/>
                        <a:t>Substituímos pela média do tipo de loja por Distrito. </a:t>
                      </a:r>
                      <a:endParaRPr/>
                    </a:p>
                  </a:txBody>
                  <a:tcPr marL="68600" marR="68600" marT="34300" marB="3430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Preparação dos Dados | Validação das incoerências</a:t>
            </a:r>
            <a:endParaRPr sz="2400" b="1"/>
          </a:p>
        </p:txBody>
      </p:sp>
      <p:cxnSp>
        <p:nvCxnSpPr>
          <p:cNvPr id="250" name="Google Shape;250;p40"/>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graphicFrame>
        <p:nvGraphicFramePr>
          <p:cNvPr id="251" name="Google Shape;251;p40"/>
          <p:cNvGraphicFramePr/>
          <p:nvPr/>
        </p:nvGraphicFramePr>
        <p:xfrm>
          <a:off x="358847" y="906403"/>
          <a:ext cx="8412975" cy="2388935"/>
        </p:xfrm>
        <a:graphic>
          <a:graphicData uri="http://schemas.openxmlformats.org/drawingml/2006/table">
            <a:tbl>
              <a:tblPr firstRow="1" bandRow="1">
                <a:noFill/>
                <a:tableStyleId>{B8ECD0C0-B1D6-4B2D-965A-2954C8A279F1}</a:tableStyleId>
              </a:tblPr>
              <a:tblGrid>
                <a:gridCol w="2804325">
                  <a:extLst>
                    <a:ext uri="{9D8B030D-6E8A-4147-A177-3AD203B41FA5}">
                      <a16:colId xmlns:a16="http://schemas.microsoft.com/office/drawing/2014/main" val="20000"/>
                    </a:ext>
                  </a:extLst>
                </a:gridCol>
                <a:gridCol w="935650">
                  <a:extLst>
                    <a:ext uri="{9D8B030D-6E8A-4147-A177-3AD203B41FA5}">
                      <a16:colId xmlns:a16="http://schemas.microsoft.com/office/drawing/2014/main" val="20001"/>
                    </a:ext>
                  </a:extLst>
                </a:gridCol>
                <a:gridCol w="4673000">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r>
                        <a:rPr lang="pt-PT" sz="1100"/>
                        <a:t>Incoerências</a:t>
                      </a:r>
                      <a:endParaRPr sz="1100"/>
                    </a:p>
                  </a:txBody>
                  <a:tcPr marL="68600" marR="68600" marT="34300" marB="34300"/>
                </a:tc>
                <a:tc>
                  <a:txBody>
                    <a:bodyPr/>
                    <a:lstStyle/>
                    <a:p>
                      <a:pPr marL="0" marR="0" lvl="0" indent="0" algn="l" rtl="0">
                        <a:spcBef>
                          <a:spcPts val="0"/>
                        </a:spcBef>
                        <a:spcAft>
                          <a:spcPts val="0"/>
                        </a:spcAft>
                        <a:buNone/>
                      </a:pPr>
                      <a:r>
                        <a:rPr lang="pt-PT" sz="1100"/>
                        <a:t>Falhas</a:t>
                      </a:r>
                      <a:endParaRPr sz="1100"/>
                    </a:p>
                  </a:txBody>
                  <a:tcPr marL="68600" marR="68600" marT="34300" marB="34300"/>
                </a:tc>
                <a:tc>
                  <a:txBody>
                    <a:bodyPr/>
                    <a:lstStyle/>
                    <a:p>
                      <a:pPr marL="0" marR="0" lvl="0" indent="0" algn="l" rtl="0">
                        <a:lnSpc>
                          <a:spcPct val="100000"/>
                        </a:lnSpc>
                        <a:spcBef>
                          <a:spcPts val="0"/>
                        </a:spcBef>
                        <a:spcAft>
                          <a:spcPts val="0"/>
                        </a:spcAft>
                        <a:buClr>
                          <a:schemeClr val="dk1"/>
                        </a:buClr>
                        <a:buSzPts val="1100"/>
                        <a:buFont typeface="Arial"/>
                        <a:buNone/>
                      </a:pPr>
                      <a:endParaRPr sz="1100"/>
                    </a:p>
                  </a:txBody>
                  <a:tcPr marL="68600" marR="68600"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200"/>
                        <a:t>Se Selling date preenchido e “Sold”=False </a:t>
                      </a:r>
                      <a:endParaRPr sz="1200"/>
                    </a:p>
                  </a:txBody>
                  <a:tcPr marL="68600" marR="68600" marT="34300" marB="34300" anchor="ctr"/>
                </a:tc>
                <a:tc>
                  <a:txBody>
                    <a:bodyPr/>
                    <a:lstStyle/>
                    <a:p>
                      <a:pPr marL="0" marR="0" lvl="0" indent="0" algn="l" rtl="0">
                        <a:spcBef>
                          <a:spcPts val="0"/>
                        </a:spcBef>
                        <a:spcAft>
                          <a:spcPts val="0"/>
                        </a:spcAft>
                        <a:buNone/>
                      </a:pPr>
                      <a:r>
                        <a:rPr lang="pt-PT" sz="1200"/>
                        <a:t>Não</a:t>
                      </a:r>
                      <a:endParaRPr sz="1200"/>
                    </a:p>
                  </a:txBody>
                  <a:tcPr marL="68600" marR="68600" marT="34300" marB="34300" anchor="ctr"/>
                </a:tc>
                <a:tc>
                  <a:txBody>
                    <a:bodyPr/>
                    <a:lstStyle/>
                    <a:p>
                      <a:pPr marL="0" marR="0" lvl="0" indent="0" algn="l" rtl="0">
                        <a:spcBef>
                          <a:spcPts val="0"/>
                        </a:spcBef>
                        <a:spcAft>
                          <a:spcPts val="0"/>
                        </a:spcAft>
                        <a:buNone/>
                      </a:pPr>
                      <a:r>
                        <a:rPr lang="pt-PT" sz="1200"/>
                        <a:t>Não foram encontrados erros </a:t>
                      </a:r>
                      <a:endParaRPr sz="1200"/>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1100"/>
                        <a:buFont typeface="Arial"/>
                        <a:buNone/>
                      </a:pPr>
                      <a:r>
                        <a:rPr lang="pt-PT" sz="1200"/>
                        <a:t>Selling date vazio e “Sold”=True </a:t>
                      </a:r>
                      <a:endParaRPr sz="1200"/>
                    </a:p>
                  </a:txBody>
                  <a:tcPr marL="68600" marR="68600" marT="34300" marB="34300" anchor="ctr"/>
                </a:tc>
                <a:tc>
                  <a:txBody>
                    <a:bodyPr/>
                    <a:lstStyle/>
                    <a:p>
                      <a:pPr marL="0" marR="0" lvl="0" indent="0" algn="l" rtl="0">
                        <a:spcBef>
                          <a:spcPts val="0"/>
                        </a:spcBef>
                        <a:spcAft>
                          <a:spcPts val="0"/>
                        </a:spcAft>
                        <a:buNone/>
                      </a:pPr>
                      <a:r>
                        <a:rPr lang="pt-PT" sz="1200"/>
                        <a:t>Sim</a:t>
                      </a:r>
                      <a:endParaRPr sz="1200"/>
                    </a:p>
                  </a:txBody>
                  <a:tcPr marL="68600" marR="68600" marT="34300" marB="34300" anchor="ctr"/>
                </a:tc>
                <a:tc>
                  <a:txBody>
                    <a:bodyPr/>
                    <a:lstStyle/>
                    <a:p>
                      <a:pPr marL="0" marR="0" lvl="0" indent="0" algn="l" rtl="0">
                        <a:spcBef>
                          <a:spcPts val="0"/>
                        </a:spcBef>
                        <a:spcAft>
                          <a:spcPts val="0"/>
                        </a:spcAft>
                        <a:buNone/>
                      </a:pPr>
                      <a:r>
                        <a:rPr lang="pt-PT" sz="1200"/>
                        <a:t>Alterámos para “Sold” =False quando selling data vazio</a:t>
                      </a:r>
                      <a:endParaRPr sz="1200"/>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chemeClr val="dk1"/>
                        </a:buClr>
                        <a:buSzPts val="1100"/>
                        <a:buFont typeface="Arial"/>
                        <a:buNone/>
                      </a:pPr>
                      <a:r>
                        <a:rPr lang="pt-PT" sz="1200" b="0" i="0">
                          <a:solidFill>
                            <a:schemeClr val="dk1"/>
                          </a:solidFill>
                          <a:latin typeface="Arial"/>
                          <a:ea typeface="Arial"/>
                          <a:cs typeface="Arial"/>
                          <a:sym typeface="Arial"/>
                        </a:rPr>
                        <a:t>Cálculo do old_pvp * (1 - desconto) = new_pvp</a:t>
                      </a:r>
                      <a:endParaRPr sz="1200"/>
                    </a:p>
                  </a:txBody>
                  <a:tcPr marL="68600" marR="68600" marT="34300" marB="34300" anchor="ctr"/>
                </a:tc>
                <a:tc>
                  <a:txBody>
                    <a:bodyPr/>
                    <a:lstStyle/>
                    <a:p>
                      <a:pPr marL="0" marR="0" lvl="0" indent="0" algn="l" rtl="0">
                        <a:spcBef>
                          <a:spcPts val="0"/>
                        </a:spcBef>
                        <a:spcAft>
                          <a:spcPts val="0"/>
                        </a:spcAft>
                        <a:buNone/>
                      </a:pPr>
                      <a:r>
                        <a:rPr lang="pt-PT" sz="1200"/>
                        <a:t>Não</a:t>
                      </a:r>
                      <a:endParaRPr sz="12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1100"/>
                        <a:buFont typeface="Arial"/>
                        <a:buNone/>
                      </a:pPr>
                      <a:r>
                        <a:rPr lang="pt-PT" sz="1200"/>
                        <a:t>Não foram encontrados erros </a:t>
                      </a:r>
                      <a:endParaRPr sz="1200"/>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sz="1200"/>
                        <a:t>new_pvp*margem = profit</a:t>
                      </a:r>
                      <a:endParaRPr sz="1200"/>
                    </a:p>
                  </a:txBody>
                  <a:tcPr marL="68600" marR="68600" marT="34300" marB="34300" anchor="ctr"/>
                </a:tc>
                <a:tc>
                  <a:txBody>
                    <a:bodyPr/>
                    <a:lstStyle/>
                    <a:p>
                      <a:pPr marL="0" marR="0" lvl="0" indent="0" algn="l" rtl="0">
                        <a:spcBef>
                          <a:spcPts val="0"/>
                        </a:spcBef>
                        <a:spcAft>
                          <a:spcPts val="0"/>
                        </a:spcAft>
                        <a:buNone/>
                      </a:pPr>
                      <a:r>
                        <a:rPr lang="pt-PT" sz="1200"/>
                        <a:t>Não</a:t>
                      </a:r>
                      <a:endParaRPr sz="12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1100"/>
                        <a:buFont typeface="Arial"/>
                        <a:buNone/>
                      </a:pPr>
                      <a:r>
                        <a:rPr lang="pt-PT" sz="1200"/>
                        <a:t>Não foram encontrados erros </a:t>
                      </a:r>
                      <a:endParaRPr sz="120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sz="1200"/>
                        <a:t>selling_date inferior à labelling_date</a:t>
                      </a:r>
                      <a:endParaRPr sz="1200"/>
                    </a:p>
                  </a:txBody>
                  <a:tcPr marL="68600" marR="68600" marT="34300" marB="34300" anchor="ctr"/>
                </a:tc>
                <a:tc>
                  <a:txBody>
                    <a:bodyPr/>
                    <a:lstStyle/>
                    <a:p>
                      <a:pPr marL="0" marR="0" lvl="0" indent="0" algn="l" rtl="0">
                        <a:spcBef>
                          <a:spcPts val="0"/>
                        </a:spcBef>
                        <a:spcAft>
                          <a:spcPts val="0"/>
                        </a:spcAft>
                        <a:buNone/>
                      </a:pPr>
                      <a:r>
                        <a:rPr lang="pt-PT" sz="1200"/>
                        <a:t>Sim</a:t>
                      </a:r>
                      <a:endParaRPr sz="1200"/>
                    </a:p>
                  </a:txBody>
                  <a:tcPr marL="68600" marR="68600" marT="34300" marB="34300" anchor="ctr"/>
                </a:tc>
                <a:tc>
                  <a:txBody>
                    <a:bodyPr/>
                    <a:lstStyle/>
                    <a:p>
                      <a:pPr marL="0" marR="0" lvl="0" indent="0" algn="l" rtl="0">
                        <a:spcBef>
                          <a:spcPts val="0"/>
                        </a:spcBef>
                        <a:spcAft>
                          <a:spcPts val="0"/>
                        </a:spcAft>
                        <a:buNone/>
                      </a:pPr>
                      <a:r>
                        <a:rPr lang="pt-PT" sz="1200"/>
                        <a:t>Encontrámos 6 inconsistência. Nestes casos substituimos a selling date pela labelling date. </a:t>
                      </a:r>
                      <a:endParaRPr sz="1200"/>
                    </a:p>
                  </a:txBody>
                  <a:tcPr marL="68600" marR="68600" marT="34300" marB="34300" anchor="ctr"/>
                </a:tc>
                <a:extLst>
                  <a:ext uri="{0D108BD9-81ED-4DB2-BD59-A6C34878D82A}">
                    <a16:rowId xmlns:a16="http://schemas.microsoft.com/office/drawing/2014/main" val="10005"/>
                  </a:ext>
                </a:extLst>
              </a:tr>
              <a:tr h="157725">
                <a:tc>
                  <a:txBody>
                    <a:bodyPr/>
                    <a:lstStyle/>
                    <a:p>
                      <a:pPr marL="0" marR="0" lvl="0" indent="0" algn="l" rtl="0">
                        <a:spcBef>
                          <a:spcPts val="0"/>
                        </a:spcBef>
                        <a:spcAft>
                          <a:spcPts val="0"/>
                        </a:spcAft>
                        <a:buNone/>
                      </a:pPr>
                      <a:r>
                        <a:rPr lang="pt-PT" sz="1200"/>
                        <a:t>data de expiring superior à labelling</a:t>
                      </a:r>
                      <a:endParaRPr sz="1200"/>
                    </a:p>
                  </a:txBody>
                  <a:tcPr marL="68600" marR="68600" marT="34300" marB="34300" anchor="ctr"/>
                </a:tc>
                <a:tc>
                  <a:txBody>
                    <a:bodyPr/>
                    <a:lstStyle/>
                    <a:p>
                      <a:pPr marL="0" marR="0" lvl="0" indent="0" algn="l" rtl="0">
                        <a:spcBef>
                          <a:spcPts val="0"/>
                        </a:spcBef>
                        <a:spcAft>
                          <a:spcPts val="0"/>
                        </a:spcAft>
                        <a:buNone/>
                      </a:pPr>
                      <a:r>
                        <a:rPr lang="pt-PT" sz="1200"/>
                        <a:t>Não</a:t>
                      </a:r>
                      <a:endParaRPr sz="12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1100"/>
                        <a:buFont typeface="Arial"/>
                        <a:buNone/>
                      </a:pPr>
                      <a:r>
                        <a:rPr lang="pt-PT" sz="1200"/>
                        <a:t>Não foram encontrados erros </a:t>
                      </a:r>
                      <a:endParaRPr sz="1200"/>
                    </a:p>
                  </a:txBody>
                  <a:tcPr marL="68600" marR="68600" marT="34300" marB="3430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ctrTitle"/>
          </p:nvPr>
        </p:nvSpPr>
        <p:spPr>
          <a:xfrm>
            <a:off x="1143000" y="1099103"/>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300"/>
              <a:buFont typeface="Play"/>
              <a:buNone/>
            </a:pPr>
            <a:r>
              <a:rPr lang="pt-PT" sz="3300" b="1"/>
              <a:t>Anexo II</a:t>
            </a:r>
            <a:br>
              <a:rPr lang="pt-PT" sz="3300" b="1"/>
            </a:br>
            <a:br>
              <a:rPr lang="pt-PT" sz="2700"/>
            </a:br>
            <a:r>
              <a:rPr lang="pt-PT" sz="2700"/>
              <a:t>Detalhe da identificação das melhores variáveis preditivas</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err="1"/>
              <a:t>Best</a:t>
            </a:r>
            <a:r>
              <a:rPr lang="pt-PT" sz="2400" b="1" dirty="0"/>
              <a:t> </a:t>
            </a:r>
            <a:r>
              <a:rPr lang="pt-PT" sz="2400" b="1" dirty="0" err="1"/>
              <a:t>predictive</a:t>
            </a:r>
            <a:r>
              <a:rPr lang="pt-PT" sz="2400" b="1" dirty="0"/>
              <a:t> </a:t>
            </a:r>
            <a:r>
              <a:rPr lang="pt-PT" sz="2400" b="1" dirty="0" err="1"/>
              <a:t>variables</a:t>
            </a:r>
            <a:r>
              <a:rPr lang="pt-PT" sz="2400" b="1" dirty="0"/>
              <a:t> | </a:t>
            </a:r>
            <a:r>
              <a:rPr lang="pt-PT" sz="2400" b="1" dirty="0" err="1"/>
              <a:t>Feature</a:t>
            </a:r>
            <a:r>
              <a:rPr lang="pt-PT" sz="2400" b="1" dirty="0"/>
              <a:t> </a:t>
            </a:r>
            <a:r>
              <a:rPr lang="pt-PT" sz="2400" b="1" dirty="0" err="1"/>
              <a:t>Selection</a:t>
            </a:r>
            <a:r>
              <a:rPr lang="pt-PT" sz="2400" b="1" dirty="0"/>
              <a:t> Categóricas</a:t>
            </a:r>
            <a:endParaRPr sz="2400" b="1" dirty="0"/>
          </a:p>
        </p:txBody>
      </p:sp>
      <p:cxnSp>
        <p:nvCxnSpPr>
          <p:cNvPr id="263" name="Google Shape;263;p42"/>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64" name="Google Shape;264;p42"/>
          <p:cNvSpPr txBox="1">
            <a:spLocks noGrp="1"/>
          </p:cNvSpPr>
          <p:nvPr>
            <p:ph type="body" idx="1"/>
          </p:nvPr>
        </p:nvSpPr>
        <p:spPr>
          <a:xfrm>
            <a:off x="414005" y="1026319"/>
            <a:ext cx="7886700" cy="3884152"/>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chemeClr val="dk1"/>
              </a:buClr>
              <a:buSzPct val="29166"/>
              <a:buNone/>
            </a:pPr>
            <a:r>
              <a:rPr lang="pt-PT" sz="4800" b="1" dirty="0">
                <a:latin typeface="Play"/>
                <a:ea typeface="Play"/>
                <a:cs typeface="Play"/>
                <a:sym typeface="Play"/>
              </a:rPr>
              <a:t>Metodologia: </a:t>
            </a:r>
            <a:r>
              <a:rPr lang="pt-PT" sz="4800" i="0" dirty="0">
                <a:latin typeface="Play"/>
                <a:ea typeface="Play"/>
                <a:cs typeface="Play"/>
                <a:sym typeface="Play"/>
              </a:rPr>
              <a:t>Chi-</a:t>
            </a:r>
            <a:r>
              <a:rPr lang="pt-PT" sz="4800" i="0" dirty="0" err="1">
                <a:latin typeface="Play"/>
                <a:ea typeface="Play"/>
                <a:cs typeface="Play"/>
                <a:sym typeface="Play"/>
              </a:rPr>
              <a:t>Square</a:t>
            </a:r>
            <a:r>
              <a:rPr lang="pt-PT" sz="4800" i="0" dirty="0">
                <a:latin typeface="Play"/>
                <a:ea typeface="Play"/>
                <a:cs typeface="Play"/>
                <a:sym typeface="Play"/>
              </a:rPr>
              <a:t> (</a:t>
            </a:r>
            <a:r>
              <a:rPr lang="pt-PT" sz="4800" i="0" dirty="0" err="1">
                <a:latin typeface="Play"/>
                <a:ea typeface="Play"/>
                <a:cs typeface="Play"/>
                <a:sym typeface="Play"/>
              </a:rPr>
              <a:t>Filter</a:t>
            </a:r>
            <a:r>
              <a:rPr lang="pt-PT" sz="4800" i="0" dirty="0">
                <a:latin typeface="Play"/>
                <a:ea typeface="Play"/>
                <a:cs typeface="Play"/>
                <a:sym typeface="Play"/>
              </a:rPr>
              <a:t> </a:t>
            </a:r>
            <a:r>
              <a:rPr lang="pt-PT" sz="4800" i="0" dirty="0" err="1">
                <a:latin typeface="Play"/>
                <a:ea typeface="Play"/>
                <a:cs typeface="Play"/>
                <a:sym typeface="Play"/>
              </a:rPr>
              <a:t>Method</a:t>
            </a:r>
            <a:r>
              <a:rPr lang="pt-PT" sz="4800" i="0" dirty="0">
                <a:latin typeface="Play"/>
                <a:ea typeface="Play"/>
                <a:cs typeface="Play"/>
                <a:sym typeface="Play"/>
              </a:rPr>
              <a:t>) com </a:t>
            </a:r>
            <a:r>
              <a:rPr lang="pt-PT" sz="4800" i="0" dirty="0" err="1">
                <a:latin typeface="Play"/>
                <a:ea typeface="Play"/>
                <a:cs typeface="Play"/>
                <a:sym typeface="Play"/>
              </a:rPr>
              <a:t>stratified</a:t>
            </a:r>
            <a:r>
              <a:rPr lang="pt-PT" sz="4800" i="0" dirty="0">
                <a:latin typeface="Play"/>
                <a:ea typeface="Play"/>
                <a:cs typeface="Play"/>
                <a:sym typeface="Play"/>
              </a:rPr>
              <a:t> K-</a:t>
            </a:r>
            <a:r>
              <a:rPr lang="pt-PT" sz="4800" i="0" dirty="0" err="1">
                <a:latin typeface="Play"/>
                <a:ea typeface="Play"/>
                <a:cs typeface="Play"/>
                <a:sym typeface="Play"/>
              </a:rPr>
              <a:t>Fold</a:t>
            </a:r>
            <a:r>
              <a:rPr lang="pt-PT" sz="4800" i="0" dirty="0">
                <a:latin typeface="Play"/>
                <a:ea typeface="Play"/>
                <a:cs typeface="Play"/>
                <a:sym typeface="Play"/>
              </a:rPr>
              <a:t>  </a:t>
            </a:r>
            <a:endParaRPr sz="4800" dirty="0"/>
          </a:p>
          <a:p>
            <a:pPr marL="0" lvl="0" indent="0" algn="l" rtl="0">
              <a:lnSpc>
                <a:spcPct val="90000"/>
              </a:lnSpc>
              <a:spcBef>
                <a:spcPts val="800"/>
              </a:spcBef>
              <a:spcAft>
                <a:spcPts val="0"/>
              </a:spcAft>
              <a:buClr>
                <a:schemeClr val="dk1"/>
              </a:buClr>
              <a:buSzPct val="29166"/>
              <a:buNone/>
            </a:pPr>
            <a:r>
              <a:rPr lang="pt-PT" sz="4800" i="0" dirty="0">
                <a:latin typeface="Play"/>
                <a:ea typeface="Play"/>
                <a:cs typeface="Play"/>
                <a:sym typeface="Play"/>
              </a:rPr>
              <a:t>(</a:t>
            </a:r>
            <a:r>
              <a:rPr lang="pt-PT" sz="4800" dirty="0">
                <a:latin typeface="Play"/>
                <a:ea typeface="Play"/>
                <a:cs typeface="Play"/>
                <a:sym typeface="Play"/>
              </a:rPr>
              <a:t>forma eficaz de selecionar variáveis categóricas relevantes para a variável alvo binária, preservando o equilíbrio das classes em cada subdivisão da validação cruzada)</a:t>
            </a:r>
            <a:endParaRPr sz="4800" dirty="0"/>
          </a:p>
          <a:p>
            <a:pPr marL="0" lvl="0" indent="0" algn="l" rtl="0">
              <a:lnSpc>
                <a:spcPct val="90000"/>
              </a:lnSpc>
              <a:spcBef>
                <a:spcPts val="800"/>
              </a:spcBef>
              <a:spcAft>
                <a:spcPts val="0"/>
              </a:spcAft>
              <a:buClr>
                <a:schemeClr val="dk1"/>
              </a:buClr>
              <a:buSzPct val="29166"/>
              <a:buNone/>
            </a:pPr>
            <a:endParaRPr sz="4800"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r>
              <a:rPr lang="pt-PT" sz="4800" b="1" dirty="0">
                <a:latin typeface="Play"/>
                <a:ea typeface="Play"/>
                <a:cs typeface="Play"/>
                <a:sym typeface="Play"/>
              </a:rPr>
              <a:t>Variáveis consideradas: </a:t>
            </a:r>
            <a:r>
              <a:rPr lang="pt-PT" sz="4800" dirty="0" err="1">
                <a:latin typeface="Play"/>
                <a:ea typeface="Play"/>
                <a:cs typeface="Play"/>
                <a:sym typeface="Play"/>
              </a:rPr>
              <a:t>sold</a:t>
            </a:r>
            <a:r>
              <a:rPr lang="pt-PT" sz="4800" dirty="0">
                <a:latin typeface="Play"/>
                <a:ea typeface="Play"/>
                <a:cs typeface="Play"/>
                <a:sym typeface="Play"/>
              </a:rPr>
              <a:t>, </a:t>
            </a:r>
            <a:r>
              <a:rPr lang="pt-PT" sz="4800" dirty="0" err="1">
                <a:latin typeface="Play"/>
                <a:ea typeface="Play"/>
                <a:cs typeface="Play"/>
                <a:sym typeface="Play"/>
              </a:rPr>
              <a:t>brand</a:t>
            </a:r>
            <a:r>
              <a:rPr lang="pt-PT" sz="4800" dirty="0">
                <a:latin typeface="Play"/>
                <a:ea typeface="Play"/>
                <a:cs typeface="Play"/>
                <a:sym typeface="Play"/>
              </a:rPr>
              <a:t>, </a:t>
            </a:r>
            <a:r>
              <a:rPr lang="pt-PT" sz="4800" dirty="0" err="1">
                <a:latin typeface="Play"/>
                <a:ea typeface="Play"/>
                <a:cs typeface="Play"/>
                <a:sym typeface="Play"/>
              </a:rPr>
              <a:t>district</a:t>
            </a:r>
            <a:r>
              <a:rPr lang="pt-PT" sz="4800" dirty="0">
                <a:latin typeface="Play"/>
                <a:ea typeface="Play"/>
                <a:cs typeface="Play"/>
                <a:sym typeface="Play"/>
              </a:rPr>
              <a:t>, </a:t>
            </a:r>
            <a:r>
              <a:rPr lang="pt-PT" sz="4800" dirty="0" err="1">
                <a:latin typeface="Play"/>
                <a:ea typeface="Play"/>
                <a:cs typeface="Play"/>
                <a:sym typeface="Play"/>
              </a:rPr>
              <a:t>labelling_day_of_week</a:t>
            </a:r>
            <a:r>
              <a:rPr lang="pt-PT" sz="4800" dirty="0">
                <a:latin typeface="Play"/>
                <a:ea typeface="Play"/>
                <a:cs typeface="Play"/>
                <a:sym typeface="Play"/>
              </a:rPr>
              <a:t>, labelling_day_15, labelling_day_8, labelling_day_23, </a:t>
            </a:r>
            <a:r>
              <a:rPr lang="pt-PT" sz="4800" dirty="0" err="1">
                <a:latin typeface="Play"/>
                <a:ea typeface="Play"/>
                <a:cs typeface="Play"/>
                <a:sym typeface="Play"/>
              </a:rPr>
              <a:t>type</a:t>
            </a:r>
            <a:endParaRPr sz="4800"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endParaRPr sz="4800" b="1"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r>
              <a:rPr lang="pt-PT" sz="4800" b="1" dirty="0">
                <a:latin typeface="Play"/>
                <a:ea typeface="Play"/>
                <a:cs typeface="Play"/>
                <a:sym typeface="Play"/>
              </a:rPr>
              <a:t>Objetivo: </a:t>
            </a:r>
            <a:endParaRPr sz="4800" b="1" i="0" dirty="0">
              <a:latin typeface="Play"/>
              <a:ea typeface="Play"/>
              <a:cs typeface="Play"/>
              <a:sym typeface="Play"/>
            </a:endParaRPr>
          </a:p>
          <a:p>
            <a:pPr marL="177800" lvl="0" indent="-177800" algn="l" rtl="0">
              <a:lnSpc>
                <a:spcPct val="100000"/>
              </a:lnSpc>
              <a:spcBef>
                <a:spcPts val="0"/>
              </a:spcBef>
              <a:spcAft>
                <a:spcPts val="0"/>
              </a:spcAft>
              <a:buClr>
                <a:schemeClr val="dk1"/>
              </a:buClr>
              <a:buSzPct val="100000"/>
              <a:buChar char="•"/>
            </a:pPr>
            <a:r>
              <a:rPr lang="pt-PT" sz="4800" i="0" u="none" strike="noStrike" cap="none" dirty="0">
                <a:latin typeface="Play"/>
                <a:ea typeface="Play"/>
                <a:cs typeface="Play"/>
                <a:sym typeface="Play"/>
              </a:rPr>
              <a:t>Ver quais variáveis categóricas são mais relevantes em todos os </a:t>
            </a:r>
            <a:r>
              <a:rPr lang="pt-PT" sz="4800" i="0" u="none" strike="noStrike" cap="none" dirty="0" err="1">
                <a:latin typeface="Play"/>
                <a:ea typeface="Play"/>
                <a:cs typeface="Play"/>
                <a:sym typeface="Play"/>
              </a:rPr>
              <a:t>folds</a:t>
            </a:r>
            <a:r>
              <a:rPr lang="pt-PT" sz="4800" i="0" u="none" strike="noStrike" cap="none" dirty="0">
                <a:latin typeface="Play"/>
                <a:ea typeface="Play"/>
                <a:cs typeface="Play"/>
                <a:sym typeface="Play"/>
              </a:rPr>
              <a:t>.</a:t>
            </a:r>
            <a:endParaRPr sz="4800" dirty="0"/>
          </a:p>
          <a:p>
            <a:pPr marL="177800" lvl="0" indent="-177800" algn="l" rtl="0">
              <a:lnSpc>
                <a:spcPct val="100000"/>
              </a:lnSpc>
              <a:spcBef>
                <a:spcPts val="0"/>
              </a:spcBef>
              <a:spcAft>
                <a:spcPts val="0"/>
              </a:spcAft>
              <a:buClr>
                <a:schemeClr val="dk1"/>
              </a:buClr>
              <a:buSzPct val="100000"/>
              <a:buChar char="•"/>
            </a:pPr>
            <a:r>
              <a:rPr lang="pt-PT" sz="4800" i="0" u="none" strike="noStrike" cap="none" dirty="0">
                <a:latin typeface="Play"/>
                <a:ea typeface="Play"/>
                <a:cs typeface="Play"/>
                <a:sym typeface="Play"/>
              </a:rPr>
              <a:t>Avaliar se uma variável é consistentemente importante, e não só por sorte num único </a:t>
            </a:r>
            <a:r>
              <a:rPr lang="pt-PT" sz="4800" i="0" u="none" strike="noStrike" cap="none" dirty="0" err="1">
                <a:latin typeface="Play"/>
                <a:ea typeface="Play"/>
                <a:cs typeface="Play"/>
                <a:sym typeface="Play"/>
              </a:rPr>
              <a:t>split</a:t>
            </a:r>
            <a:r>
              <a:rPr lang="pt-PT" sz="4800" i="0" u="none" strike="noStrike" cap="none" dirty="0">
                <a:latin typeface="Play"/>
                <a:ea typeface="Play"/>
                <a:cs typeface="Play"/>
                <a:sym typeface="Play"/>
              </a:rPr>
              <a:t>.</a:t>
            </a:r>
            <a:endParaRPr sz="4800" dirty="0"/>
          </a:p>
          <a:p>
            <a:pPr marL="177800" lvl="0" indent="-177800" algn="l" rtl="0">
              <a:lnSpc>
                <a:spcPct val="100000"/>
              </a:lnSpc>
              <a:spcBef>
                <a:spcPts val="0"/>
              </a:spcBef>
              <a:spcAft>
                <a:spcPts val="0"/>
              </a:spcAft>
              <a:buClr>
                <a:schemeClr val="dk1"/>
              </a:buClr>
              <a:buSzPct val="100000"/>
              <a:buChar char="•"/>
            </a:pPr>
            <a:r>
              <a:rPr lang="pt-PT" sz="4800" i="0" u="none" strike="noStrike" cap="none" dirty="0">
                <a:latin typeface="Play"/>
                <a:ea typeface="Play"/>
                <a:cs typeface="Play"/>
                <a:sym typeface="Play"/>
              </a:rPr>
              <a:t>Obter p-valores médios e filtrar por p &lt; 0.05.</a:t>
            </a:r>
            <a:endParaRPr sz="4800"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endParaRPr sz="4800" b="1"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r>
              <a:rPr lang="pt-PT" sz="4800" b="1" dirty="0">
                <a:latin typeface="Play"/>
                <a:ea typeface="Play"/>
                <a:cs typeface="Play"/>
                <a:sym typeface="Play"/>
              </a:rPr>
              <a:t>Resultados: </a:t>
            </a:r>
            <a:endParaRPr sz="4800" dirty="0"/>
          </a:p>
          <a:p>
            <a:pPr marL="177800" lvl="0" indent="-177800" algn="l" rtl="0">
              <a:lnSpc>
                <a:spcPct val="90000"/>
              </a:lnSpc>
              <a:spcBef>
                <a:spcPts val="800"/>
              </a:spcBef>
              <a:spcAft>
                <a:spcPts val="0"/>
              </a:spcAft>
              <a:buClr>
                <a:schemeClr val="dk1"/>
              </a:buClr>
              <a:buSzPct val="100000"/>
              <a:buChar char="•"/>
            </a:pPr>
            <a:r>
              <a:rPr lang="pt-PT" sz="4800" dirty="0">
                <a:latin typeface="Play"/>
                <a:ea typeface="Play"/>
                <a:cs typeface="Play"/>
                <a:sym typeface="Play"/>
              </a:rPr>
              <a:t>Para todos os </a:t>
            </a:r>
            <a:r>
              <a:rPr lang="pt-PT" sz="4800" dirty="0" err="1">
                <a:latin typeface="Play"/>
                <a:ea typeface="Play"/>
                <a:cs typeface="Play"/>
                <a:sym typeface="Play"/>
              </a:rPr>
              <a:t>fold</a:t>
            </a:r>
            <a:r>
              <a:rPr lang="pt-PT" sz="4800" dirty="0">
                <a:latin typeface="Play"/>
                <a:ea typeface="Play"/>
                <a:cs typeface="Play"/>
                <a:sym typeface="Play"/>
              </a:rPr>
              <a:t> a variável “</a:t>
            </a:r>
            <a:r>
              <a:rPr lang="pt-PT" sz="4800" dirty="0" err="1">
                <a:latin typeface="Play"/>
                <a:ea typeface="Play"/>
                <a:cs typeface="Play"/>
                <a:sym typeface="Play"/>
              </a:rPr>
              <a:t>type</a:t>
            </a:r>
            <a:r>
              <a:rPr lang="pt-PT" sz="4800" dirty="0">
                <a:latin typeface="Play"/>
                <a:ea typeface="Play"/>
                <a:cs typeface="Play"/>
                <a:sym typeface="Play"/>
              </a:rPr>
              <a:t>” foi considerada irrelevante. Todas as outras foram consideradas relevantes.</a:t>
            </a:r>
            <a:endParaRPr lang="pt-PT" sz="4800" dirty="0">
              <a:ea typeface="Play"/>
            </a:endParaRPr>
          </a:p>
          <a:p>
            <a:pPr marL="177800" lvl="0" indent="-177800" algn="l" rtl="0">
              <a:lnSpc>
                <a:spcPct val="90000"/>
              </a:lnSpc>
              <a:spcBef>
                <a:spcPts val="800"/>
              </a:spcBef>
              <a:spcAft>
                <a:spcPts val="0"/>
              </a:spcAft>
              <a:buClr>
                <a:schemeClr val="dk1"/>
              </a:buClr>
              <a:buSzPct val="100000"/>
              <a:buChar char="•"/>
            </a:pPr>
            <a:endParaRPr sz="4800"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r>
              <a:rPr lang="pt-PT" sz="4800" b="1" dirty="0">
                <a:latin typeface="Play"/>
                <a:ea typeface="Play"/>
                <a:cs typeface="Play"/>
                <a:sym typeface="Play"/>
              </a:rPr>
              <a:t>Conclusões: </a:t>
            </a:r>
            <a:endParaRPr sz="4800" dirty="0">
              <a:latin typeface="Play"/>
              <a:ea typeface="Play"/>
              <a:cs typeface="Play"/>
              <a:sym typeface="Play"/>
            </a:endParaRPr>
          </a:p>
          <a:p>
            <a:pPr marL="177800" lvl="0" indent="-177800" algn="l" rtl="0">
              <a:lnSpc>
                <a:spcPct val="90000"/>
              </a:lnSpc>
              <a:spcBef>
                <a:spcPts val="800"/>
              </a:spcBef>
              <a:spcAft>
                <a:spcPts val="0"/>
              </a:spcAft>
              <a:buClr>
                <a:schemeClr val="dk1"/>
              </a:buClr>
              <a:buSzPct val="100000"/>
              <a:buChar char="•"/>
            </a:pPr>
            <a:r>
              <a:rPr lang="pt-PT" sz="4800" dirty="0">
                <a:latin typeface="Play"/>
                <a:ea typeface="Play"/>
                <a:cs typeface="Play"/>
                <a:sym typeface="Play"/>
              </a:rPr>
              <a:t>Desconsideramos as variáveis: </a:t>
            </a:r>
            <a:r>
              <a:rPr lang="pt-PT" sz="4800" dirty="0" err="1">
                <a:latin typeface="Play"/>
                <a:ea typeface="Play"/>
                <a:cs typeface="Play"/>
                <a:sym typeface="Play"/>
              </a:rPr>
              <a:t>type</a:t>
            </a:r>
            <a:r>
              <a:rPr lang="pt-PT" sz="4800" dirty="0">
                <a:latin typeface="Play"/>
                <a:ea typeface="Play"/>
                <a:cs typeface="Play"/>
                <a:sym typeface="Play"/>
              </a:rPr>
              <a:t>, </a:t>
            </a:r>
            <a:r>
              <a:rPr lang="pt-PT" sz="4800" dirty="0" err="1">
                <a:latin typeface="Play"/>
                <a:ea typeface="Play"/>
                <a:cs typeface="Play"/>
                <a:sym typeface="Play"/>
              </a:rPr>
              <a:t>selling</a:t>
            </a:r>
            <a:r>
              <a:rPr lang="pt-PT" sz="4800" dirty="0">
                <a:latin typeface="Play"/>
                <a:ea typeface="Play"/>
                <a:cs typeface="Play"/>
                <a:sym typeface="Play"/>
              </a:rPr>
              <a:t> </a:t>
            </a:r>
            <a:r>
              <a:rPr lang="pt-PT" sz="4800" dirty="0" err="1">
                <a:latin typeface="Play"/>
                <a:ea typeface="Play"/>
                <a:cs typeface="Play"/>
                <a:sym typeface="Play"/>
              </a:rPr>
              <a:t>day</a:t>
            </a:r>
            <a:r>
              <a:rPr lang="pt-PT" sz="4800" dirty="0">
                <a:latin typeface="Play"/>
                <a:ea typeface="Play"/>
                <a:cs typeface="Play"/>
                <a:sym typeface="Play"/>
              </a:rPr>
              <a:t> </a:t>
            </a:r>
            <a:r>
              <a:rPr lang="pt-PT" sz="4800" dirty="0" err="1">
                <a:latin typeface="Play"/>
                <a:ea typeface="Play"/>
                <a:cs typeface="Play"/>
                <a:sym typeface="Play"/>
              </a:rPr>
              <a:t>of</a:t>
            </a:r>
            <a:r>
              <a:rPr lang="pt-PT" sz="4800" dirty="0">
                <a:latin typeface="Play"/>
                <a:ea typeface="Play"/>
                <a:cs typeface="Play"/>
                <a:sym typeface="Play"/>
              </a:rPr>
              <a:t> </a:t>
            </a:r>
            <a:r>
              <a:rPr lang="pt-PT" sz="4800" dirty="0" err="1">
                <a:latin typeface="Play"/>
                <a:ea typeface="Play"/>
                <a:cs typeface="Play"/>
                <a:sym typeface="Play"/>
              </a:rPr>
              <a:t>the</a:t>
            </a:r>
            <a:r>
              <a:rPr lang="pt-PT" sz="4800" dirty="0">
                <a:latin typeface="Play"/>
                <a:ea typeface="Play"/>
                <a:cs typeface="Play"/>
                <a:sym typeface="Play"/>
              </a:rPr>
              <a:t> </a:t>
            </a:r>
            <a:r>
              <a:rPr lang="pt-PT" sz="4800" dirty="0" err="1">
                <a:latin typeface="Play"/>
                <a:ea typeface="Play"/>
                <a:cs typeface="Play"/>
                <a:sym typeface="Play"/>
              </a:rPr>
              <a:t>week</a:t>
            </a:r>
            <a:r>
              <a:rPr lang="pt-PT" sz="4800" dirty="0">
                <a:latin typeface="Play"/>
                <a:ea typeface="Play"/>
                <a:cs typeface="Play"/>
                <a:sym typeface="Play"/>
              </a:rPr>
              <a:t> (decorrente do data </a:t>
            </a:r>
            <a:r>
              <a:rPr lang="pt-PT" sz="4800" dirty="0" err="1">
                <a:latin typeface="Play"/>
                <a:ea typeface="Play"/>
                <a:cs typeface="Play"/>
                <a:sym typeface="Play"/>
              </a:rPr>
              <a:t>leakage</a:t>
            </a:r>
            <a:r>
              <a:rPr lang="pt-PT" sz="4800" dirty="0">
                <a:latin typeface="Play"/>
                <a:ea typeface="Play"/>
                <a:cs typeface="Play"/>
                <a:sym typeface="Play"/>
              </a:rPr>
              <a:t>), </a:t>
            </a:r>
            <a:r>
              <a:rPr lang="pt-PT" sz="4800" dirty="0" err="1">
                <a:latin typeface="Play"/>
                <a:ea typeface="Play"/>
                <a:cs typeface="Play"/>
                <a:sym typeface="Play"/>
              </a:rPr>
              <a:t>brand</a:t>
            </a:r>
            <a:r>
              <a:rPr lang="pt-PT" sz="4800" dirty="0">
                <a:latin typeface="Play"/>
                <a:ea typeface="Play"/>
                <a:cs typeface="Play"/>
                <a:sym typeface="Play"/>
              </a:rPr>
              <a:t> (variável muito </a:t>
            </a:r>
            <a:r>
              <a:rPr lang="pt-PT" sz="4800" dirty="0" err="1">
                <a:latin typeface="Play"/>
                <a:ea typeface="Play"/>
                <a:cs typeface="Play"/>
                <a:sym typeface="Play"/>
              </a:rPr>
              <a:t>desbalanceada</a:t>
            </a:r>
            <a:r>
              <a:rPr lang="pt-PT" sz="4800" dirty="0">
                <a:latin typeface="Play"/>
                <a:ea typeface="Play"/>
                <a:cs typeface="Play"/>
                <a:sym typeface="Play"/>
              </a:rPr>
              <a:t>, grande concentração na marca 2);</a:t>
            </a:r>
            <a:endParaRPr sz="4800" dirty="0"/>
          </a:p>
          <a:p>
            <a:pPr marL="177800" lvl="0" indent="-177800" algn="l" rtl="0">
              <a:lnSpc>
                <a:spcPct val="90000"/>
              </a:lnSpc>
              <a:spcBef>
                <a:spcPts val="800"/>
              </a:spcBef>
              <a:spcAft>
                <a:spcPts val="0"/>
              </a:spcAft>
              <a:buClr>
                <a:schemeClr val="dk1"/>
              </a:buClr>
              <a:buSzPct val="100000"/>
              <a:buChar char="•"/>
            </a:pPr>
            <a:r>
              <a:rPr lang="pt-PT" sz="4800" dirty="0">
                <a:latin typeface="Play"/>
                <a:ea typeface="Play"/>
                <a:cs typeface="Play"/>
                <a:sym typeface="Play"/>
              </a:rPr>
              <a:t>Manter: </a:t>
            </a:r>
            <a:r>
              <a:rPr lang="pt-PT" sz="4800" dirty="0" err="1">
                <a:latin typeface="Play"/>
                <a:ea typeface="Play"/>
                <a:cs typeface="Play"/>
                <a:sym typeface="Play"/>
              </a:rPr>
              <a:t>district</a:t>
            </a:r>
            <a:r>
              <a:rPr lang="pt-PT" sz="4800" dirty="0">
                <a:latin typeface="Play"/>
                <a:ea typeface="Play"/>
                <a:cs typeface="Play"/>
                <a:sym typeface="Play"/>
              </a:rPr>
              <a:t>, </a:t>
            </a:r>
            <a:r>
              <a:rPr lang="pt-PT" sz="4800" dirty="0" err="1">
                <a:latin typeface="Play"/>
                <a:ea typeface="Play"/>
                <a:cs typeface="Play"/>
                <a:sym typeface="Play"/>
              </a:rPr>
              <a:t>labelling_day_of_week</a:t>
            </a:r>
            <a:r>
              <a:rPr lang="pt-PT" sz="4800" dirty="0">
                <a:latin typeface="Play"/>
                <a:ea typeface="Play"/>
                <a:cs typeface="Play"/>
                <a:sym typeface="Play"/>
              </a:rPr>
              <a:t>, , labelling_day_15, labelling_day_8, labelling_day_23. </a:t>
            </a:r>
            <a:endParaRPr sz="4800" dirty="0"/>
          </a:p>
          <a:p>
            <a:pPr marL="177800" lvl="0" indent="-101600" algn="l" rtl="0">
              <a:lnSpc>
                <a:spcPct val="90000"/>
              </a:lnSpc>
              <a:spcBef>
                <a:spcPts val="800"/>
              </a:spcBef>
              <a:spcAft>
                <a:spcPts val="0"/>
              </a:spcAft>
              <a:buClr>
                <a:schemeClr val="dk1"/>
              </a:buClr>
              <a:buSzPct val="29166"/>
              <a:buNone/>
            </a:pPr>
            <a:endParaRPr sz="4800" dirty="0">
              <a:latin typeface="Play"/>
              <a:ea typeface="Play"/>
              <a:cs typeface="Play"/>
              <a:sym typeface="Play"/>
            </a:endParaRPr>
          </a:p>
          <a:p>
            <a:pPr marL="0" lvl="0" indent="0" algn="l" rtl="0">
              <a:lnSpc>
                <a:spcPct val="90000"/>
              </a:lnSpc>
              <a:spcBef>
                <a:spcPts val="800"/>
              </a:spcBef>
              <a:spcAft>
                <a:spcPts val="0"/>
              </a:spcAft>
              <a:buClr>
                <a:schemeClr val="dk1"/>
              </a:buClr>
              <a:buSzPct val="100000"/>
              <a:buNone/>
            </a:pPr>
            <a:endParaRPr sz="1400" dirty="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400" dirty="0">
              <a:solidFill>
                <a:srgbClr val="002060"/>
              </a:solidFill>
              <a:latin typeface="Play"/>
              <a:ea typeface="Play"/>
              <a:cs typeface="Play"/>
              <a:sym typeface="Play"/>
            </a:endParaRPr>
          </a:p>
          <a:p>
            <a:pPr marL="177800" lvl="0" indent="-114300" algn="l" rtl="0">
              <a:lnSpc>
                <a:spcPct val="90000"/>
              </a:lnSpc>
              <a:spcBef>
                <a:spcPts val="800"/>
              </a:spcBef>
              <a:spcAft>
                <a:spcPts val="0"/>
              </a:spcAft>
              <a:buClr>
                <a:schemeClr val="dk1"/>
              </a:buClr>
              <a:buSzPct val="100000"/>
              <a:buNone/>
            </a:pPr>
            <a:endParaRPr sz="1200" dirty="0">
              <a:solidFill>
                <a:srgbClr val="002060"/>
              </a:solidFill>
              <a:latin typeface="Play"/>
              <a:ea typeface="Play"/>
              <a:cs typeface="Play"/>
              <a:sym typeface="Play"/>
            </a:endParaRPr>
          </a:p>
          <a:p>
            <a:pPr marL="177800" lvl="0" indent="-1143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143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143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143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200" b="0" i="0" dirty="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dirty="0"/>
          </a:p>
          <a:p>
            <a:pPr marL="0" lvl="0" indent="0" algn="l" rtl="0">
              <a:lnSpc>
                <a:spcPct val="90000"/>
              </a:lnSpc>
              <a:spcBef>
                <a:spcPts val="800"/>
              </a:spcBef>
              <a:spcAft>
                <a:spcPts val="0"/>
              </a:spcAft>
              <a:buClr>
                <a:schemeClr val="dk1"/>
              </a:buClr>
              <a:buSzPct val="100000"/>
              <a:buNone/>
            </a:pP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err="1"/>
              <a:t>Best</a:t>
            </a:r>
            <a:r>
              <a:rPr lang="pt-PT" sz="2400" b="1" dirty="0"/>
              <a:t> </a:t>
            </a:r>
            <a:r>
              <a:rPr lang="pt-PT" sz="2400" b="1" dirty="0" err="1"/>
              <a:t>predictive</a:t>
            </a:r>
            <a:r>
              <a:rPr lang="pt-PT" sz="2400" b="1" dirty="0"/>
              <a:t> </a:t>
            </a:r>
            <a:r>
              <a:rPr lang="pt-PT" sz="2400" b="1" dirty="0" err="1"/>
              <a:t>variables</a:t>
            </a:r>
            <a:r>
              <a:rPr lang="pt-PT" sz="2400" b="1" dirty="0"/>
              <a:t> | </a:t>
            </a:r>
            <a:r>
              <a:rPr lang="pt-PT" sz="2400" b="1" dirty="0" err="1"/>
              <a:t>Feature</a:t>
            </a:r>
            <a:r>
              <a:rPr lang="pt-PT" sz="2400" b="1" dirty="0"/>
              <a:t> </a:t>
            </a:r>
            <a:r>
              <a:rPr lang="pt-PT" sz="2400" b="1" dirty="0" err="1"/>
              <a:t>Selection</a:t>
            </a:r>
            <a:r>
              <a:rPr lang="pt-PT" sz="2400" b="1" dirty="0"/>
              <a:t> Numéricas</a:t>
            </a:r>
            <a:endParaRPr sz="2400" b="1" dirty="0"/>
          </a:p>
        </p:txBody>
      </p:sp>
      <p:cxnSp>
        <p:nvCxnSpPr>
          <p:cNvPr id="270" name="Google Shape;270;p43"/>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71" name="Google Shape;271;p43"/>
          <p:cNvSpPr txBox="1"/>
          <p:nvPr/>
        </p:nvSpPr>
        <p:spPr>
          <a:xfrm>
            <a:off x="414005" y="1026319"/>
            <a:ext cx="7886700" cy="3884152"/>
          </a:xfrm>
          <a:prstGeom prst="rect">
            <a:avLst/>
          </a:prstGeom>
          <a:noFill/>
          <a:ln>
            <a:noFill/>
          </a:ln>
        </p:spPr>
        <p:txBody>
          <a:bodyPr spcFirstLastPara="1" wrap="square" lIns="68575" tIns="34275" rIns="68575" bIns="34275" anchor="t" anchorCtr="0">
            <a:normAutofit fontScale="25000" lnSpcReduction="20000"/>
          </a:bodyPr>
          <a:lstStyle/>
          <a:p>
            <a:pPr marL="0" marR="0" lvl="0" indent="0" algn="l" rtl="0">
              <a:lnSpc>
                <a:spcPct val="90000"/>
              </a:lnSpc>
              <a:spcBef>
                <a:spcPts val="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Metodologia: </a:t>
            </a:r>
            <a:r>
              <a:rPr lang="pt-PT" sz="5900" b="0" i="0" u="none" strike="noStrike" cap="none" dirty="0">
                <a:solidFill>
                  <a:schemeClr val="dk1"/>
                </a:solidFill>
                <a:latin typeface="Play"/>
                <a:ea typeface="Play"/>
                <a:cs typeface="Play"/>
                <a:sym typeface="Play"/>
              </a:rPr>
              <a:t>Variância</a:t>
            </a:r>
            <a:endParaRPr sz="5900"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endParaRPr sz="5900"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Variáveis consideradas: </a:t>
            </a:r>
            <a:r>
              <a:rPr lang="pt-PT" sz="5900" b="0" i="0" u="none" strike="noStrike" cap="none" dirty="0" err="1">
                <a:solidFill>
                  <a:schemeClr val="dk1"/>
                </a:solidFill>
                <a:latin typeface="Play"/>
                <a:ea typeface="Play"/>
                <a:cs typeface="Play"/>
                <a:sym typeface="Play"/>
              </a:rPr>
              <a:t>oldpvp</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labelqty</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weight</a:t>
            </a:r>
            <a:r>
              <a:rPr lang="pt-PT" sz="5900" b="0" i="0" u="none" strike="noStrike" cap="none" dirty="0">
                <a:solidFill>
                  <a:schemeClr val="dk1"/>
                </a:solidFill>
                <a:latin typeface="Play"/>
                <a:ea typeface="Play"/>
                <a:cs typeface="Play"/>
                <a:sym typeface="Play"/>
              </a:rPr>
              <a:t> (g), </a:t>
            </a:r>
            <a:r>
              <a:rPr lang="pt-PT" sz="5900" b="0" i="0" u="none" strike="noStrike" cap="none" dirty="0" err="1">
                <a:solidFill>
                  <a:schemeClr val="dk1"/>
                </a:solidFill>
                <a:latin typeface="Play"/>
                <a:ea typeface="Play"/>
                <a:cs typeface="Play"/>
                <a:sym typeface="Play"/>
              </a:rPr>
              <a:t>perc_expiring_sku</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selling_square_ft</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new_pvp</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discount</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Margem_num</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vida_util_apos_label,labelling_day</a:t>
            </a:r>
            <a:endParaRPr sz="59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endParaRPr sz="59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Objetivo: </a:t>
            </a:r>
            <a:endParaRPr sz="5900" dirty="0"/>
          </a:p>
          <a:p>
            <a:pPr marL="177800" marR="0" lvl="0" indent="-182562" algn="l" rtl="0">
              <a:lnSpc>
                <a:spcPct val="11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Avaliar a relevância de variáveis numéricas com base na sua variabilidade</a:t>
            </a:r>
            <a:endParaRPr sz="5900" b="0" i="0" u="none" strike="noStrike" cap="none" dirty="0">
              <a:solidFill>
                <a:schemeClr val="dk1"/>
              </a:solidFill>
              <a:latin typeface="Arial"/>
              <a:ea typeface="Arial"/>
              <a:cs typeface="Arial"/>
              <a:sym typeface="Arial"/>
            </a:endParaRPr>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Eliminar variáveis com variância muito baixa, que fornecem pouca ou nenhuma informação discriminativa.</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Reduzir dimensionalidade do conjunto de dados (menos variáveis = modelos mais simples e rápidos).</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Ajudar na seleção de </a:t>
            </a:r>
            <a:r>
              <a:rPr lang="pt-PT" sz="5900" b="0" i="0" u="none" strike="noStrike" cap="none" dirty="0" err="1">
                <a:solidFill>
                  <a:schemeClr val="dk1"/>
                </a:solidFill>
                <a:latin typeface="Arial"/>
                <a:ea typeface="Arial"/>
                <a:cs typeface="Arial"/>
                <a:sym typeface="Arial"/>
              </a:rPr>
              <a:t>features</a:t>
            </a:r>
            <a:r>
              <a:rPr lang="pt-PT" sz="5900" b="0" i="0" u="none" strike="noStrike" cap="none" dirty="0">
                <a:solidFill>
                  <a:schemeClr val="dk1"/>
                </a:solidFill>
                <a:latin typeface="Arial"/>
                <a:ea typeface="Arial"/>
                <a:cs typeface="Arial"/>
                <a:sym typeface="Arial"/>
              </a:rPr>
              <a:t> antes do treino de modelos (pré-processamento).</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Evitar "</a:t>
            </a:r>
            <a:r>
              <a:rPr lang="pt-PT" sz="5900" b="0" i="0" u="none" strike="noStrike" cap="none" dirty="0" err="1">
                <a:solidFill>
                  <a:schemeClr val="dk1"/>
                </a:solidFill>
                <a:latin typeface="Arial"/>
                <a:ea typeface="Arial"/>
                <a:cs typeface="Arial"/>
                <a:sym typeface="Arial"/>
              </a:rPr>
              <a:t>overfitting</a:t>
            </a:r>
            <a:r>
              <a:rPr lang="pt-PT" sz="5900" b="0" i="0" u="none" strike="noStrike" cap="none" dirty="0">
                <a:solidFill>
                  <a:schemeClr val="dk1"/>
                </a:solidFill>
                <a:latin typeface="Arial"/>
                <a:ea typeface="Arial"/>
                <a:cs typeface="Arial"/>
                <a:sym typeface="Arial"/>
              </a:rPr>
              <a:t>", removendo variáveis constantes ou quase constantes.</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Melhorar a qualidade dos dados, concentrando a análise nas variáveis mais informativas.</a:t>
            </a:r>
            <a:endParaRPr sz="5900" dirty="0"/>
          </a:p>
          <a:p>
            <a:pPr marL="0" marR="0" lvl="0" indent="0" algn="l" rtl="0">
              <a:lnSpc>
                <a:spcPct val="90000"/>
              </a:lnSpc>
              <a:spcBef>
                <a:spcPts val="800"/>
              </a:spcBef>
              <a:spcAft>
                <a:spcPts val="0"/>
              </a:spcAft>
              <a:buClr>
                <a:schemeClr val="dk1"/>
              </a:buClr>
              <a:buSzPts val="350"/>
              <a:buFont typeface="Arial"/>
              <a:buNone/>
            </a:pPr>
            <a:endParaRPr sz="59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Resultados: </a:t>
            </a:r>
            <a:endParaRPr sz="5900" dirty="0"/>
          </a:p>
          <a:p>
            <a:pPr marL="177800" marR="0" lvl="0" indent="-182562" algn="l" rtl="0">
              <a:lnSpc>
                <a:spcPct val="90000"/>
              </a:lnSpc>
              <a:spcBef>
                <a:spcPts val="80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A </a:t>
            </a:r>
            <a:r>
              <a:rPr lang="pt-PT" sz="5900" dirty="0">
                <a:solidFill>
                  <a:schemeClr val="dk1"/>
                </a:solidFill>
                <a:latin typeface="Play"/>
                <a:ea typeface="Play"/>
                <a:cs typeface="Play"/>
                <a:sym typeface="Play"/>
              </a:rPr>
              <a:t>variável</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labelqty</a:t>
            </a:r>
            <a:r>
              <a:rPr lang="pt-PT" sz="5900" b="0" i="0" u="none" strike="noStrike" cap="none" dirty="0">
                <a:solidFill>
                  <a:schemeClr val="dk1"/>
                </a:solidFill>
                <a:latin typeface="Play"/>
                <a:ea typeface="Play"/>
                <a:cs typeface="Play"/>
                <a:sym typeface="Play"/>
              </a:rPr>
              <a:t> apresenta variância 0, o que significa que se mantém constante e não faz sentido incluir.</a:t>
            </a:r>
            <a:endParaRPr sz="59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100000"/>
              <a:buFont typeface="Arial"/>
              <a:buNone/>
            </a:pPr>
            <a:endParaRPr sz="1400" b="0" i="0" u="none" strike="noStrike" cap="none" dirty="0">
              <a:solidFill>
                <a:srgbClr val="002060"/>
              </a:solidFill>
              <a:latin typeface="Play"/>
              <a:ea typeface="Play"/>
              <a:cs typeface="Play"/>
              <a:sym typeface="Play"/>
            </a:endParaRPr>
          </a:p>
          <a:p>
            <a:pPr marL="177800" marR="0" lvl="0" indent="-88900" algn="l" rtl="0">
              <a:lnSpc>
                <a:spcPct val="90000"/>
              </a:lnSpc>
              <a:spcBef>
                <a:spcPts val="800"/>
              </a:spcBef>
              <a:spcAft>
                <a:spcPts val="0"/>
              </a:spcAft>
              <a:buClr>
                <a:schemeClr val="dk1"/>
              </a:buClr>
              <a:buSzPct val="100000"/>
              <a:buFont typeface="Arial"/>
              <a:buNone/>
            </a:pPr>
            <a:endParaRPr sz="14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Temas a abordar</a:t>
            </a:r>
            <a:endParaRPr sz="2400" b="1"/>
          </a:p>
        </p:txBody>
      </p:sp>
      <p:cxnSp>
        <p:nvCxnSpPr>
          <p:cNvPr id="138" name="Google Shape;138;p26"/>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39" name="Google Shape;139;p26"/>
          <p:cNvSpPr txBox="1">
            <a:spLocks noGrp="1"/>
          </p:cNvSpPr>
          <p:nvPr>
            <p:ph type="body" idx="1"/>
          </p:nvPr>
        </p:nvSpPr>
        <p:spPr>
          <a:xfrm>
            <a:off x="414005" y="1074677"/>
            <a:ext cx="7886700" cy="3564149"/>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None/>
            </a:pPr>
            <a:r>
              <a:rPr lang="pt-PT" sz="1400" b="1" dirty="0"/>
              <a:t>1. Enquadramento</a:t>
            </a:r>
            <a:endParaRPr dirty="0"/>
          </a:p>
          <a:p>
            <a:pPr marL="0" lvl="0" indent="0" algn="l" rtl="0">
              <a:lnSpc>
                <a:spcPct val="90000"/>
              </a:lnSpc>
              <a:spcBef>
                <a:spcPts val="800"/>
              </a:spcBef>
              <a:spcAft>
                <a:spcPts val="0"/>
              </a:spcAft>
              <a:buClr>
                <a:schemeClr val="dk1"/>
              </a:buClr>
              <a:buSzPts val="1400"/>
              <a:buNone/>
            </a:pPr>
            <a:r>
              <a:rPr lang="pt-PT" sz="1400" b="1" dirty="0"/>
              <a:t>2. Preparação dos dados | Resumo</a:t>
            </a:r>
            <a:endParaRPr dirty="0"/>
          </a:p>
          <a:p>
            <a:pPr marL="0" lvl="0" indent="0" algn="l" rtl="0">
              <a:lnSpc>
                <a:spcPct val="90000"/>
              </a:lnSpc>
              <a:spcBef>
                <a:spcPts val="800"/>
              </a:spcBef>
              <a:spcAft>
                <a:spcPts val="0"/>
              </a:spcAft>
              <a:buClr>
                <a:schemeClr val="dk1"/>
              </a:buClr>
              <a:buSzPts val="1400"/>
              <a:buNone/>
            </a:pPr>
            <a:r>
              <a:rPr lang="pt-PT" sz="1400" b="1" dirty="0"/>
              <a:t>3. </a:t>
            </a:r>
            <a:r>
              <a:rPr lang="pt-PT" sz="1400" b="1" dirty="0" err="1"/>
              <a:t>Dashboard</a:t>
            </a:r>
            <a:endParaRPr dirty="0"/>
          </a:p>
          <a:p>
            <a:pPr marL="0" lvl="0" indent="0" algn="l" rtl="0">
              <a:lnSpc>
                <a:spcPct val="90000"/>
              </a:lnSpc>
              <a:spcBef>
                <a:spcPts val="800"/>
              </a:spcBef>
              <a:spcAft>
                <a:spcPts val="0"/>
              </a:spcAft>
              <a:buClr>
                <a:schemeClr val="dk1"/>
              </a:buClr>
              <a:buSzPts val="1400"/>
              <a:buNone/>
            </a:pPr>
            <a:r>
              <a:rPr lang="pt-PT" sz="1400" b="1" dirty="0"/>
              <a:t>4. Identificação das melhores variáveis preditivas</a:t>
            </a:r>
            <a:endParaRPr dirty="0"/>
          </a:p>
          <a:p>
            <a:pPr marL="0" lvl="0" indent="0" algn="l" rtl="0">
              <a:lnSpc>
                <a:spcPct val="90000"/>
              </a:lnSpc>
              <a:spcBef>
                <a:spcPts val="800"/>
              </a:spcBef>
              <a:spcAft>
                <a:spcPts val="0"/>
              </a:spcAft>
              <a:buClr>
                <a:schemeClr val="dk1"/>
              </a:buClr>
              <a:buSzPts val="1400"/>
              <a:buNone/>
            </a:pPr>
            <a:r>
              <a:rPr lang="pt-PT" sz="1400" b="1" dirty="0"/>
              <a:t>5. Escolha e aplicação do modelo</a:t>
            </a:r>
            <a:endParaRPr dirty="0"/>
          </a:p>
          <a:p>
            <a:pPr marL="0" lvl="0" indent="0" algn="l" rtl="0">
              <a:lnSpc>
                <a:spcPct val="90000"/>
              </a:lnSpc>
              <a:spcBef>
                <a:spcPts val="800"/>
              </a:spcBef>
              <a:spcAft>
                <a:spcPts val="0"/>
              </a:spcAft>
              <a:buClr>
                <a:schemeClr val="dk1"/>
              </a:buClr>
              <a:buSzPts val="1400"/>
              <a:buNone/>
            </a:pPr>
            <a:r>
              <a:rPr lang="pt-PT" sz="1400" b="1" dirty="0"/>
              <a:t>6. Melhorias ao processo</a:t>
            </a:r>
            <a:endParaRPr dirty="0"/>
          </a:p>
          <a:p>
            <a:pPr marL="0" lvl="0" indent="0" algn="l" rtl="0">
              <a:lnSpc>
                <a:spcPct val="90000"/>
              </a:lnSpc>
              <a:spcBef>
                <a:spcPts val="800"/>
              </a:spcBef>
              <a:spcAft>
                <a:spcPts val="0"/>
              </a:spcAft>
              <a:buClr>
                <a:schemeClr val="dk1"/>
              </a:buClr>
              <a:buSzPts val="1400"/>
              <a:buNone/>
            </a:pPr>
            <a:endParaRPr sz="1400" b="1" dirty="0"/>
          </a:p>
          <a:p>
            <a:pPr marL="0" lvl="0" indent="0" algn="l" rtl="0">
              <a:lnSpc>
                <a:spcPct val="90000"/>
              </a:lnSpc>
              <a:spcBef>
                <a:spcPts val="800"/>
              </a:spcBef>
              <a:spcAft>
                <a:spcPts val="0"/>
              </a:spcAft>
              <a:buClr>
                <a:schemeClr val="dk1"/>
              </a:buClr>
              <a:buSzPts val="1400"/>
              <a:buNone/>
            </a:pPr>
            <a:r>
              <a:rPr lang="pt-PT" sz="1400" b="1" dirty="0"/>
              <a:t>Anexo I - Detalhe da preparação dos dados</a:t>
            </a:r>
            <a:endParaRPr dirty="0"/>
          </a:p>
          <a:p>
            <a:pPr marL="0" lvl="0" indent="0" algn="l" rtl="0">
              <a:lnSpc>
                <a:spcPct val="90000"/>
              </a:lnSpc>
              <a:spcBef>
                <a:spcPts val="800"/>
              </a:spcBef>
              <a:spcAft>
                <a:spcPts val="0"/>
              </a:spcAft>
              <a:buClr>
                <a:schemeClr val="dk1"/>
              </a:buClr>
              <a:buSzPts val="1400"/>
              <a:buNone/>
            </a:pPr>
            <a:r>
              <a:rPr lang="pt-PT" sz="1400" b="1" dirty="0"/>
              <a:t>Anexo II - Detalhe da identificação das melhores variáveis preditivas</a:t>
            </a:r>
            <a:endParaRPr dirty="0"/>
          </a:p>
          <a:p>
            <a:pPr marL="177800" lvl="0" indent="-76200" algn="l" rtl="0">
              <a:lnSpc>
                <a:spcPct val="90000"/>
              </a:lnSpc>
              <a:spcBef>
                <a:spcPts val="800"/>
              </a:spcBef>
              <a:spcAft>
                <a:spcPts val="0"/>
              </a:spcAft>
              <a:buClr>
                <a:schemeClr val="dk1"/>
              </a:buClr>
              <a:buSzPts val="1500"/>
              <a:buNone/>
            </a:pP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err="1"/>
              <a:t>Best</a:t>
            </a:r>
            <a:r>
              <a:rPr lang="pt-PT" sz="2400" b="1" dirty="0"/>
              <a:t> </a:t>
            </a:r>
            <a:r>
              <a:rPr lang="pt-PT" sz="2400" b="1" dirty="0" err="1"/>
              <a:t>predictive</a:t>
            </a:r>
            <a:r>
              <a:rPr lang="pt-PT" sz="2400" b="1" dirty="0"/>
              <a:t> </a:t>
            </a:r>
            <a:r>
              <a:rPr lang="pt-PT" sz="2400" b="1" dirty="0" err="1"/>
              <a:t>variables</a:t>
            </a:r>
            <a:r>
              <a:rPr lang="pt-PT" sz="2400" b="1" dirty="0"/>
              <a:t> | </a:t>
            </a:r>
            <a:r>
              <a:rPr lang="pt-PT" sz="2400" b="1" dirty="0" err="1"/>
              <a:t>Feature</a:t>
            </a:r>
            <a:r>
              <a:rPr lang="pt-PT" sz="2400" b="1" dirty="0"/>
              <a:t> </a:t>
            </a:r>
            <a:r>
              <a:rPr lang="pt-PT" sz="2400" b="1" dirty="0" err="1"/>
              <a:t>Selection</a:t>
            </a:r>
            <a:r>
              <a:rPr lang="pt-PT" sz="2400" b="1" dirty="0"/>
              <a:t> Numéricas</a:t>
            </a:r>
            <a:endParaRPr sz="2400" b="1" dirty="0"/>
          </a:p>
        </p:txBody>
      </p:sp>
      <p:cxnSp>
        <p:nvCxnSpPr>
          <p:cNvPr id="277" name="Google Shape;277;p44"/>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78" name="Google Shape;278;p44"/>
          <p:cNvSpPr txBox="1"/>
          <p:nvPr/>
        </p:nvSpPr>
        <p:spPr>
          <a:xfrm>
            <a:off x="414005" y="1026319"/>
            <a:ext cx="7886700" cy="3884152"/>
          </a:xfrm>
          <a:prstGeom prst="rect">
            <a:avLst/>
          </a:prstGeom>
          <a:noFill/>
          <a:ln>
            <a:noFill/>
          </a:ln>
        </p:spPr>
        <p:txBody>
          <a:bodyPr spcFirstLastPara="1" wrap="square" lIns="68575" tIns="34275" rIns="68575" bIns="34275" anchor="t" anchorCtr="0">
            <a:normAutofit fontScale="25000" lnSpcReduction="20000"/>
          </a:bodyPr>
          <a:lstStyle/>
          <a:p>
            <a:pPr marL="0" marR="0" lvl="0" indent="0" algn="l" rtl="0">
              <a:lnSpc>
                <a:spcPct val="90000"/>
              </a:lnSpc>
              <a:spcBef>
                <a:spcPts val="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Metodologia: </a:t>
            </a:r>
            <a:r>
              <a:rPr lang="pt-PT" sz="5900" b="0" i="0" u="none" strike="noStrike" cap="none" dirty="0" err="1">
                <a:solidFill>
                  <a:schemeClr val="dk1"/>
                </a:solidFill>
                <a:latin typeface="Play"/>
                <a:ea typeface="Play"/>
                <a:cs typeface="Play"/>
                <a:sym typeface="Play"/>
              </a:rPr>
              <a:t>Spearman</a:t>
            </a:r>
            <a:endParaRPr sz="5900" dirty="0"/>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Variáveis consideradas: </a:t>
            </a:r>
            <a:r>
              <a:rPr lang="pt-PT" sz="5900" b="0" i="0" u="none" strike="noStrike" cap="none" dirty="0" err="1">
                <a:solidFill>
                  <a:schemeClr val="dk1"/>
                </a:solidFill>
                <a:latin typeface="Play"/>
                <a:ea typeface="Play"/>
                <a:cs typeface="Play"/>
                <a:sym typeface="Play"/>
              </a:rPr>
              <a:t>oldpvp</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weight</a:t>
            </a:r>
            <a:r>
              <a:rPr lang="pt-PT" sz="5900" b="0" i="0" u="none" strike="noStrike" cap="none" dirty="0">
                <a:solidFill>
                  <a:schemeClr val="dk1"/>
                </a:solidFill>
                <a:latin typeface="Play"/>
                <a:ea typeface="Play"/>
                <a:cs typeface="Play"/>
                <a:sym typeface="Play"/>
              </a:rPr>
              <a:t> (g), </a:t>
            </a:r>
            <a:r>
              <a:rPr lang="pt-PT" sz="5900" b="0" i="0" u="none" strike="noStrike" cap="none" dirty="0" err="1">
                <a:solidFill>
                  <a:schemeClr val="dk1"/>
                </a:solidFill>
                <a:latin typeface="Play"/>
                <a:ea typeface="Play"/>
                <a:cs typeface="Play"/>
                <a:sym typeface="Play"/>
              </a:rPr>
              <a:t>perc_expiring_sku</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selling_square_ft</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new_pvp</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discount</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Margem_num</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vida_util_apos_label,labelling_day</a:t>
            </a:r>
            <a:endParaRPr sz="59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err="1">
                <a:solidFill>
                  <a:schemeClr val="dk1"/>
                </a:solidFill>
                <a:latin typeface="Play"/>
                <a:ea typeface="Play"/>
                <a:cs typeface="Play"/>
                <a:sym typeface="Play"/>
              </a:rPr>
              <a:t>Objectivo</a:t>
            </a:r>
            <a:r>
              <a:rPr lang="pt-PT" sz="5900" b="1" i="0" u="none" strike="noStrike" cap="none" dirty="0">
                <a:solidFill>
                  <a:schemeClr val="dk1"/>
                </a:solidFill>
                <a:latin typeface="Play"/>
                <a:ea typeface="Play"/>
                <a:cs typeface="Play"/>
                <a:sym typeface="Play"/>
              </a:rPr>
              <a:t>: </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Avaliar a associação </a:t>
            </a:r>
            <a:r>
              <a:rPr lang="pt-PT" sz="5900" dirty="0" err="1">
                <a:solidFill>
                  <a:schemeClr val="dk1"/>
                </a:solidFill>
                <a:latin typeface="Play"/>
                <a:ea typeface="Play"/>
                <a:cs typeface="Play"/>
                <a:sym typeface="Play"/>
              </a:rPr>
              <a:t>monotônica</a:t>
            </a:r>
            <a:r>
              <a:rPr lang="pt-PT" sz="5900" b="0" i="0" u="none" strike="noStrike" cap="none" dirty="0">
                <a:solidFill>
                  <a:schemeClr val="dk1"/>
                </a:solidFill>
                <a:latin typeface="Play"/>
                <a:ea typeface="Play"/>
                <a:cs typeface="Play"/>
                <a:sym typeface="Play"/>
              </a:rPr>
              <a:t> entre variáveis numéricas e a variável target (mesmo que não seja linear).</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Identificar variáveis numericamente relevantes com base na força e direção da correlação.</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Selecionar variáveis explicativas úteis para modelos de </a:t>
            </a:r>
            <a:r>
              <a:rPr lang="pt-PT" sz="5900" b="0" i="0" u="none" strike="noStrike" cap="none" dirty="0" err="1">
                <a:solidFill>
                  <a:schemeClr val="dk1"/>
                </a:solidFill>
                <a:latin typeface="Play"/>
                <a:ea typeface="Play"/>
                <a:cs typeface="Play"/>
                <a:sym typeface="Play"/>
              </a:rPr>
              <a:t>machine</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learning</a:t>
            </a:r>
            <a:r>
              <a:rPr lang="pt-PT" sz="5900" b="0" i="0" u="none" strike="noStrike" cap="none" dirty="0">
                <a:solidFill>
                  <a:schemeClr val="dk1"/>
                </a:solidFill>
                <a:latin typeface="Play"/>
                <a:ea typeface="Play"/>
                <a:cs typeface="Play"/>
                <a:sym typeface="Play"/>
              </a:rPr>
              <a:t>, descartando as que não têm correlação com o target. </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Classificar variáveis por grau de associação, permitindo ranking de importância inicial.</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Funciona bem com variáveis ordinais ou transformadas, não exige distribuição normal.</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Complementa outros métodos de seleção de variáveis (como chi-</a:t>
            </a:r>
            <a:r>
              <a:rPr lang="pt-PT" sz="5900" b="0" i="0" u="none" strike="noStrike" cap="none" dirty="0" err="1">
                <a:solidFill>
                  <a:schemeClr val="dk1"/>
                </a:solidFill>
                <a:latin typeface="Play"/>
                <a:ea typeface="Play"/>
                <a:cs typeface="Play"/>
                <a:sym typeface="Play"/>
              </a:rPr>
              <a:t>square</a:t>
            </a:r>
            <a:r>
              <a:rPr lang="pt-PT" sz="5900" b="0" i="0" u="none" strike="noStrike" cap="none" dirty="0">
                <a:solidFill>
                  <a:schemeClr val="dk1"/>
                </a:solidFill>
                <a:latin typeface="Play"/>
                <a:ea typeface="Play"/>
                <a:cs typeface="Play"/>
                <a:sym typeface="Play"/>
              </a:rPr>
              <a:t> ou variância).</a:t>
            </a:r>
            <a:endParaRPr sz="5900"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Resultados: </a:t>
            </a:r>
            <a:endParaRPr sz="5900" dirty="0"/>
          </a:p>
          <a:p>
            <a:pPr marL="177800" marR="0" lvl="0" indent="-182562" algn="l" rtl="0">
              <a:lnSpc>
                <a:spcPct val="90000"/>
              </a:lnSpc>
              <a:spcBef>
                <a:spcPts val="80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Correlação  forte entre o </a:t>
            </a:r>
            <a:r>
              <a:rPr lang="pt-PT" sz="5900" b="0" i="0" u="none" strike="noStrike" cap="none" dirty="0" err="1">
                <a:solidFill>
                  <a:schemeClr val="dk1"/>
                </a:solidFill>
                <a:latin typeface="Play"/>
                <a:ea typeface="Play"/>
                <a:cs typeface="Play"/>
                <a:sym typeface="Play"/>
              </a:rPr>
              <a:t>perc_expiring_sku</a:t>
            </a:r>
            <a:r>
              <a:rPr lang="pt-PT" sz="5900" b="0" i="0" u="none" strike="noStrike" cap="none" dirty="0">
                <a:solidFill>
                  <a:schemeClr val="dk1"/>
                </a:solidFill>
                <a:latin typeface="Play"/>
                <a:ea typeface="Play"/>
                <a:cs typeface="Play"/>
                <a:sym typeface="Play"/>
              </a:rPr>
              <a:t> e o </a:t>
            </a:r>
            <a:r>
              <a:rPr lang="pt-PT" sz="5900" b="0" i="0" u="none" strike="noStrike" cap="none" dirty="0" err="1">
                <a:solidFill>
                  <a:schemeClr val="dk1"/>
                </a:solidFill>
                <a:latin typeface="Play"/>
                <a:ea typeface="Play"/>
                <a:cs typeface="Play"/>
                <a:sym typeface="Play"/>
              </a:rPr>
              <a:t>vida_util_apos_label</a:t>
            </a:r>
            <a:r>
              <a:rPr lang="pt-PT" sz="5900" b="0" i="0" u="none" strike="noStrike" cap="none" dirty="0">
                <a:solidFill>
                  <a:schemeClr val="dk1"/>
                </a:solidFill>
                <a:latin typeface="Play"/>
                <a:ea typeface="Play"/>
                <a:cs typeface="Play"/>
                <a:sym typeface="Play"/>
              </a:rPr>
              <a:t> e entre o </a:t>
            </a:r>
            <a:r>
              <a:rPr lang="pt-PT" sz="5900" b="0" i="0" u="none" strike="noStrike" cap="none" dirty="0" err="1">
                <a:solidFill>
                  <a:schemeClr val="dk1"/>
                </a:solidFill>
                <a:latin typeface="Play"/>
                <a:ea typeface="Play"/>
                <a:cs typeface="Play"/>
                <a:sym typeface="Play"/>
              </a:rPr>
              <a:t>new_pvp</a:t>
            </a:r>
            <a:r>
              <a:rPr lang="pt-PT" sz="5900" b="0" i="0" u="none" strike="noStrike" cap="none" dirty="0">
                <a:solidFill>
                  <a:schemeClr val="dk1"/>
                </a:solidFill>
                <a:latin typeface="Play"/>
                <a:ea typeface="Play"/>
                <a:cs typeface="Play"/>
                <a:sym typeface="Play"/>
              </a:rPr>
              <a:t> e </a:t>
            </a:r>
            <a:r>
              <a:rPr lang="pt-PT" sz="5900" b="0" i="0" u="none" strike="noStrike" cap="none" dirty="0" err="1">
                <a:solidFill>
                  <a:schemeClr val="dk1"/>
                </a:solidFill>
                <a:latin typeface="Play"/>
                <a:ea typeface="Play"/>
                <a:cs typeface="Play"/>
                <a:sym typeface="Play"/>
              </a:rPr>
              <a:t>old_pvp</a:t>
            </a:r>
            <a:r>
              <a:rPr lang="pt-PT" sz="5900" b="0" i="0" u="none" strike="noStrike" cap="none" dirty="0">
                <a:solidFill>
                  <a:schemeClr val="dk1"/>
                </a:solidFill>
                <a:latin typeface="Play"/>
                <a:ea typeface="Play"/>
                <a:cs typeface="Play"/>
                <a:sym typeface="Play"/>
              </a:rPr>
              <a:t>, desta forma só faz sentido </a:t>
            </a:r>
            <a:r>
              <a:rPr lang="pt-PT" sz="5900" dirty="0">
                <a:solidFill>
                  <a:schemeClr val="dk1"/>
                </a:solidFill>
                <a:latin typeface="Play"/>
                <a:ea typeface="Play"/>
                <a:cs typeface="Play"/>
                <a:sym typeface="Play"/>
              </a:rPr>
              <a:t>considerar</a:t>
            </a:r>
            <a:r>
              <a:rPr lang="pt-PT" sz="5900" b="0" i="0" u="none" strike="noStrike" cap="none" dirty="0">
                <a:solidFill>
                  <a:schemeClr val="dk1"/>
                </a:solidFill>
                <a:latin typeface="Play"/>
                <a:ea typeface="Play"/>
                <a:cs typeface="Play"/>
                <a:sym typeface="Play"/>
              </a:rPr>
              <a:t> uma </a:t>
            </a:r>
            <a:r>
              <a:rPr lang="pt-PT" sz="5900" dirty="0">
                <a:solidFill>
                  <a:schemeClr val="dk1"/>
                </a:solidFill>
                <a:latin typeface="Play"/>
                <a:ea typeface="Play"/>
                <a:cs typeface="Play"/>
                <a:sym typeface="Play"/>
              </a:rPr>
              <a:t>variável</a:t>
            </a:r>
            <a:r>
              <a:rPr lang="pt-PT" sz="5900" b="0" i="0" u="none" strike="noStrike" cap="none" dirty="0">
                <a:solidFill>
                  <a:schemeClr val="dk1"/>
                </a:solidFill>
                <a:latin typeface="Play"/>
                <a:ea typeface="Play"/>
                <a:cs typeface="Play"/>
                <a:sym typeface="Play"/>
              </a:rPr>
              <a:t> de cada grupo. </a:t>
            </a:r>
            <a:endParaRPr sz="5900" dirty="0"/>
          </a:p>
          <a:p>
            <a:pPr marL="177800" marR="0" lvl="0" indent="-182562" algn="l" rtl="0">
              <a:lnSpc>
                <a:spcPct val="90000"/>
              </a:lnSpc>
              <a:spcBef>
                <a:spcPts val="80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Neste caso deixámos de considerar a </a:t>
            </a:r>
            <a:r>
              <a:rPr lang="pt-PT" sz="5900" b="0" i="0" u="none" strike="noStrike" cap="none" dirty="0" err="1">
                <a:solidFill>
                  <a:schemeClr val="dk1"/>
                </a:solidFill>
                <a:latin typeface="Play"/>
                <a:ea typeface="Play"/>
                <a:cs typeface="Play"/>
                <a:sym typeface="Play"/>
              </a:rPr>
              <a:t>old_pvp</a:t>
            </a:r>
            <a:r>
              <a:rPr lang="pt-PT" sz="5900" b="0" i="0" u="none" strike="noStrike" cap="none" dirty="0">
                <a:solidFill>
                  <a:schemeClr val="dk1"/>
                </a:solidFill>
                <a:latin typeface="Play"/>
                <a:ea typeface="Play"/>
                <a:cs typeface="Play"/>
                <a:sym typeface="Play"/>
              </a:rPr>
              <a:t> e a </a:t>
            </a:r>
            <a:r>
              <a:rPr lang="pt-PT" sz="5900" b="0" i="0" u="none" strike="noStrike" cap="none" dirty="0" err="1">
                <a:solidFill>
                  <a:schemeClr val="dk1"/>
                </a:solidFill>
                <a:latin typeface="Play"/>
                <a:ea typeface="Play"/>
                <a:cs typeface="Play"/>
                <a:sym typeface="Play"/>
              </a:rPr>
              <a:t>vida_util_apos_label</a:t>
            </a:r>
            <a:r>
              <a:rPr lang="pt-PT" sz="5900" b="0" i="0" u="none" strike="noStrike" cap="none" dirty="0">
                <a:solidFill>
                  <a:schemeClr val="dk1"/>
                </a:solidFill>
                <a:latin typeface="Play"/>
                <a:ea typeface="Play"/>
                <a:cs typeface="Play"/>
                <a:sym typeface="Play"/>
              </a:rPr>
              <a:t>.</a:t>
            </a:r>
            <a:endParaRPr sz="5900" dirty="0"/>
          </a:p>
          <a:p>
            <a:pPr marL="0" marR="0" lvl="0" indent="0" algn="l" rtl="0">
              <a:lnSpc>
                <a:spcPct val="90000"/>
              </a:lnSpc>
              <a:spcBef>
                <a:spcPts val="800"/>
              </a:spcBef>
              <a:spcAft>
                <a:spcPts val="0"/>
              </a:spcAft>
              <a:buClr>
                <a:schemeClr val="dk1"/>
              </a:buClr>
              <a:buSzPts val="350"/>
              <a:buFont typeface="Arial"/>
              <a:buNone/>
            </a:pPr>
            <a:endParaRPr sz="5900"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100000"/>
              <a:buFont typeface="Arial"/>
              <a:buNone/>
            </a:pPr>
            <a:endParaRPr sz="1400" b="0" i="0" u="none" strike="noStrike" cap="none" dirty="0">
              <a:solidFill>
                <a:srgbClr val="002060"/>
              </a:solidFill>
              <a:latin typeface="Play"/>
              <a:ea typeface="Play"/>
              <a:cs typeface="Play"/>
              <a:sym typeface="Play"/>
            </a:endParaRPr>
          </a:p>
          <a:p>
            <a:pPr marL="177800" marR="0" lvl="0" indent="-88900" algn="l" rtl="0">
              <a:lnSpc>
                <a:spcPct val="90000"/>
              </a:lnSpc>
              <a:spcBef>
                <a:spcPts val="800"/>
              </a:spcBef>
              <a:spcAft>
                <a:spcPts val="0"/>
              </a:spcAft>
              <a:buClr>
                <a:schemeClr val="dk1"/>
              </a:buClr>
              <a:buSzPct val="100000"/>
              <a:buFont typeface="Arial"/>
              <a:buNone/>
            </a:pPr>
            <a:endParaRPr sz="14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err="1"/>
              <a:t>Best</a:t>
            </a:r>
            <a:r>
              <a:rPr lang="pt-PT" sz="2400" b="1" dirty="0"/>
              <a:t> </a:t>
            </a:r>
            <a:r>
              <a:rPr lang="pt-PT" sz="2400" b="1" dirty="0" err="1"/>
              <a:t>predictive</a:t>
            </a:r>
            <a:r>
              <a:rPr lang="pt-PT" sz="2400" b="1" dirty="0"/>
              <a:t> </a:t>
            </a:r>
            <a:r>
              <a:rPr lang="pt-PT" sz="2400" b="1" dirty="0" err="1"/>
              <a:t>variables</a:t>
            </a:r>
            <a:r>
              <a:rPr lang="pt-PT" sz="2400" b="1" dirty="0"/>
              <a:t> | </a:t>
            </a:r>
            <a:r>
              <a:rPr lang="pt-PT" sz="2400" b="1" dirty="0" err="1"/>
              <a:t>Feature</a:t>
            </a:r>
            <a:r>
              <a:rPr lang="pt-PT" sz="2400" b="1" dirty="0"/>
              <a:t> </a:t>
            </a:r>
            <a:r>
              <a:rPr lang="pt-PT" sz="2400" b="1" dirty="0" err="1"/>
              <a:t>Selection</a:t>
            </a:r>
            <a:r>
              <a:rPr lang="pt-PT" sz="2400" b="1" dirty="0"/>
              <a:t> Numéricas</a:t>
            </a:r>
            <a:endParaRPr sz="2400" b="1" dirty="0"/>
          </a:p>
        </p:txBody>
      </p:sp>
      <p:cxnSp>
        <p:nvCxnSpPr>
          <p:cNvPr id="285" name="Google Shape;285;p45"/>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86" name="Google Shape;286;p45"/>
          <p:cNvSpPr txBox="1"/>
          <p:nvPr/>
        </p:nvSpPr>
        <p:spPr>
          <a:xfrm>
            <a:off x="411612" y="929022"/>
            <a:ext cx="4352872" cy="3603000"/>
          </a:xfrm>
          <a:prstGeom prst="rect">
            <a:avLst/>
          </a:prstGeom>
          <a:noFill/>
          <a:ln>
            <a:noFill/>
          </a:ln>
        </p:spPr>
        <p:txBody>
          <a:bodyPr spcFirstLastPara="1" wrap="square" lIns="68575" tIns="34275" rIns="68575" bIns="34275" anchor="t" anchorCtr="0">
            <a:normAutofit fontScale="25000" lnSpcReduction="20000"/>
          </a:bodyPr>
          <a:lstStyle/>
          <a:p>
            <a:pPr marL="0" marR="0" lvl="0" indent="0" algn="l" rtl="0">
              <a:lnSpc>
                <a:spcPct val="90000"/>
              </a:lnSpc>
              <a:spcBef>
                <a:spcPts val="0"/>
              </a:spcBef>
              <a:spcAft>
                <a:spcPts val="0"/>
              </a:spcAft>
              <a:buClr>
                <a:schemeClr val="dk1"/>
              </a:buClr>
              <a:buSzPct val="28526"/>
              <a:buFont typeface="Arial"/>
              <a:buNone/>
            </a:pPr>
            <a:r>
              <a:rPr lang="pt-PT" sz="4800" b="1" i="0" u="none" strike="noStrike" cap="none" dirty="0">
                <a:solidFill>
                  <a:schemeClr val="dk1"/>
                </a:solidFill>
                <a:latin typeface="Play"/>
                <a:ea typeface="Play"/>
                <a:cs typeface="Play"/>
                <a:sym typeface="Play"/>
              </a:rPr>
              <a:t>Metodologia: </a:t>
            </a:r>
            <a:r>
              <a:rPr lang="pt-PT" sz="4800" b="0" i="0" u="none" strike="noStrike" cap="none" dirty="0">
                <a:solidFill>
                  <a:schemeClr val="dk1"/>
                </a:solidFill>
                <a:latin typeface="Play"/>
                <a:ea typeface="Play"/>
                <a:cs typeface="Play"/>
                <a:sym typeface="Play"/>
              </a:rPr>
              <a:t>Árvore de Decisão, </a:t>
            </a:r>
            <a:r>
              <a:rPr lang="pt-PT" sz="4800" b="0" i="0" u="none" strike="noStrike" cap="none" dirty="0" err="1">
                <a:solidFill>
                  <a:schemeClr val="dk1"/>
                </a:solidFill>
                <a:latin typeface="Play"/>
                <a:ea typeface="Play"/>
                <a:cs typeface="Play"/>
                <a:sym typeface="Play"/>
              </a:rPr>
              <a:t>Recursive</a:t>
            </a:r>
            <a:r>
              <a:rPr lang="pt-PT" sz="4800" b="0" i="0" u="none" strike="noStrike" cap="none" dirty="0">
                <a:solidFill>
                  <a:schemeClr val="dk1"/>
                </a:solidFill>
                <a:latin typeface="Play"/>
                <a:ea typeface="Play"/>
                <a:cs typeface="Play"/>
                <a:sym typeface="Play"/>
              </a:rPr>
              <a:t> </a:t>
            </a:r>
            <a:r>
              <a:rPr lang="pt-PT" sz="4800" b="0" i="0" u="none" strike="noStrike" cap="none" dirty="0" err="1">
                <a:solidFill>
                  <a:schemeClr val="dk1"/>
                </a:solidFill>
                <a:latin typeface="Play"/>
                <a:ea typeface="Play"/>
                <a:cs typeface="Play"/>
                <a:sym typeface="Play"/>
              </a:rPr>
              <a:t>Feature</a:t>
            </a:r>
            <a:r>
              <a:rPr lang="pt-PT" sz="4800" b="0" i="0" u="none" strike="noStrike" cap="none" dirty="0">
                <a:solidFill>
                  <a:schemeClr val="dk1"/>
                </a:solidFill>
                <a:latin typeface="Play"/>
                <a:ea typeface="Play"/>
                <a:cs typeface="Play"/>
                <a:sym typeface="Play"/>
              </a:rPr>
              <a:t> </a:t>
            </a:r>
            <a:r>
              <a:rPr lang="pt-PT" sz="4800" b="0" i="0" u="none" strike="noStrike" cap="none" dirty="0" err="1">
                <a:solidFill>
                  <a:schemeClr val="dk1"/>
                </a:solidFill>
                <a:latin typeface="Play"/>
                <a:ea typeface="Play"/>
                <a:cs typeface="Play"/>
                <a:sym typeface="Play"/>
              </a:rPr>
              <a:t>Elimination</a:t>
            </a:r>
            <a:r>
              <a:rPr lang="pt-PT" sz="4800" b="0" i="0" u="none" strike="noStrike" cap="none" dirty="0">
                <a:solidFill>
                  <a:schemeClr val="dk1"/>
                </a:solidFill>
                <a:latin typeface="Play"/>
                <a:ea typeface="Play"/>
                <a:cs typeface="Play"/>
                <a:sym typeface="Play"/>
              </a:rPr>
              <a:t> (RFE) e Lasso</a:t>
            </a:r>
            <a:endParaRPr sz="4800" dirty="0"/>
          </a:p>
          <a:p>
            <a:pPr marL="0" marR="0" lvl="0" indent="0" algn="l" rtl="0">
              <a:lnSpc>
                <a:spcPct val="90000"/>
              </a:lnSpc>
              <a:spcBef>
                <a:spcPts val="800"/>
              </a:spcBef>
              <a:spcAft>
                <a:spcPts val="0"/>
              </a:spcAft>
              <a:buClr>
                <a:schemeClr val="dk1"/>
              </a:buClr>
              <a:buSzPct val="28526"/>
              <a:buFont typeface="Arial"/>
              <a:buNone/>
            </a:pPr>
            <a:endParaRPr sz="4800"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r>
              <a:rPr lang="pt-PT" sz="4800" b="1" i="0" u="none" strike="noStrike" cap="none" dirty="0">
                <a:solidFill>
                  <a:schemeClr val="dk1"/>
                </a:solidFill>
                <a:latin typeface="Play"/>
                <a:ea typeface="Play"/>
                <a:cs typeface="Play"/>
                <a:sym typeface="Play"/>
              </a:rPr>
              <a:t>Variáveis consideradas: </a:t>
            </a:r>
            <a:r>
              <a:rPr lang="pt-PT" sz="4800" b="0" i="0" u="none" strike="noStrike" cap="none" dirty="0" err="1">
                <a:solidFill>
                  <a:schemeClr val="dk1"/>
                </a:solidFill>
                <a:latin typeface="Play"/>
                <a:ea typeface="Play"/>
                <a:cs typeface="Play"/>
                <a:sym typeface="Play"/>
              </a:rPr>
              <a:t>weight</a:t>
            </a:r>
            <a:r>
              <a:rPr lang="pt-PT" sz="4800" b="0" i="0" u="none" strike="noStrike" cap="none" dirty="0">
                <a:solidFill>
                  <a:schemeClr val="dk1"/>
                </a:solidFill>
                <a:latin typeface="Play"/>
                <a:ea typeface="Play"/>
                <a:cs typeface="Play"/>
                <a:sym typeface="Play"/>
              </a:rPr>
              <a:t> (g), </a:t>
            </a:r>
            <a:r>
              <a:rPr lang="pt-PT" sz="4800" b="0" i="0" u="none" strike="noStrike" cap="none" dirty="0" err="1">
                <a:solidFill>
                  <a:schemeClr val="dk1"/>
                </a:solidFill>
                <a:latin typeface="Play"/>
                <a:ea typeface="Play"/>
                <a:cs typeface="Play"/>
                <a:sym typeface="Play"/>
              </a:rPr>
              <a:t>perc_expiring_sku</a:t>
            </a:r>
            <a:r>
              <a:rPr lang="pt-PT" sz="4800" b="0" i="0" u="none" strike="noStrike" cap="none" dirty="0">
                <a:solidFill>
                  <a:schemeClr val="dk1"/>
                </a:solidFill>
                <a:latin typeface="Play"/>
                <a:ea typeface="Play"/>
                <a:cs typeface="Play"/>
                <a:sym typeface="Play"/>
              </a:rPr>
              <a:t>, </a:t>
            </a:r>
            <a:r>
              <a:rPr lang="pt-PT" sz="4800" b="0" i="0" u="none" strike="noStrike" cap="none" dirty="0" err="1">
                <a:solidFill>
                  <a:schemeClr val="dk1"/>
                </a:solidFill>
                <a:latin typeface="Play"/>
                <a:ea typeface="Play"/>
                <a:cs typeface="Play"/>
                <a:sym typeface="Play"/>
              </a:rPr>
              <a:t>selling_square_ft</a:t>
            </a:r>
            <a:r>
              <a:rPr lang="pt-PT" sz="4800" b="0" i="0" u="none" strike="noStrike" cap="none" dirty="0">
                <a:solidFill>
                  <a:schemeClr val="dk1"/>
                </a:solidFill>
                <a:latin typeface="Play"/>
                <a:ea typeface="Play"/>
                <a:cs typeface="Play"/>
                <a:sym typeface="Play"/>
              </a:rPr>
              <a:t>, </a:t>
            </a:r>
            <a:r>
              <a:rPr lang="pt-PT" sz="4800" b="0" i="0" u="none" strike="noStrike" cap="none" dirty="0" err="1">
                <a:solidFill>
                  <a:schemeClr val="dk1"/>
                </a:solidFill>
                <a:latin typeface="Play"/>
                <a:ea typeface="Play"/>
                <a:cs typeface="Play"/>
                <a:sym typeface="Play"/>
              </a:rPr>
              <a:t>new_pvp</a:t>
            </a:r>
            <a:r>
              <a:rPr lang="pt-PT" sz="4800" b="0" i="0" u="none" strike="noStrike" cap="none" dirty="0">
                <a:solidFill>
                  <a:schemeClr val="dk1"/>
                </a:solidFill>
                <a:latin typeface="Play"/>
                <a:ea typeface="Play"/>
                <a:cs typeface="Play"/>
                <a:sym typeface="Play"/>
              </a:rPr>
              <a:t>, </a:t>
            </a:r>
            <a:r>
              <a:rPr lang="pt-PT" sz="4800" b="0" i="0" u="none" strike="noStrike" cap="none" dirty="0" err="1">
                <a:solidFill>
                  <a:schemeClr val="dk1"/>
                </a:solidFill>
                <a:latin typeface="Play"/>
                <a:ea typeface="Play"/>
                <a:cs typeface="Play"/>
                <a:sym typeface="Play"/>
              </a:rPr>
              <a:t>discount</a:t>
            </a:r>
            <a:r>
              <a:rPr lang="pt-PT" sz="4800" b="0" i="0" u="none" strike="noStrike" cap="none" dirty="0">
                <a:solidFill>
                  <a:schemeClr val="dk1"/>
                </a:solidFill>
                <a:latin typeface="Play"/>
                <a:ea typeface="Play"/>
                <a:cs typeface="Play"/>
                <a:sym typeface="Play"/>
              </a:rPr>
              <a:t>, </a:t>
            </a:r>
            <a:r>
              <a:rPr lang="pt-PT" sz="4800" b="0" i="0" u="none" strike="noStrike" cap="none" dirty="0" err="1">
                <a:solidFill>
                  <a:schemeClr val="dk1"/>
                </a:solidFill>
                <a:latin typeface="Play"/>
                <a:ea typeface="Play"/>
                <a:cs typeface="Play"/>
                <a:sym typeface="Play"/>
              </a:rPr>
              <a:t>Margem_num</a:t>
            </a:r>
            <a:r>
              <a:rPr lang="pt-PT" sz="4800" b="0" i="0" u="none" strike="noStrike" cap="none" dirty="0">
                <a:solidFill>
                  <a:schemeClr val="dk1"/>
                </a:solidFill>
                <a:latin typeface="Play"/>
                <a:ea typeface="Play"/>
                <a:cs typeface="Play"/>
                <a:sym typeface="Play"/>
              </a:rPr>
              <a:t>, </a:t>
            </a:r>
            <a:r>
              <a:rPr lang="pt-PT" sz="4800" b="0" i="0" u="none" strike="noStrike" cap="none" dirty="0" err="1">
                <a:solidFill>
                  <a:schemeClr val="dk1"/>
                </a:solidFill>
                <a:latin typeface="Play"/>
                <a:ea typeface="Play"/>
                <a:cs typeface="Play"/>
                <a:sym typeface="Play"/>
              </a:rPr>
              <a:t>labelling_day</a:t>
            </a:r>
            <a:endParaRPr sz="48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endParaRPr sz="4800"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r>
              <a:rPr lang="pt-PT" sz="4800" b="1" i="0" u="none" strike="noStrike" cap="none" dirty="0">
                <a:solidFill>
                  <a:schemeClr val="dk1"/>
                </a:solidFill>
                <a:latin typeface="Play"/>
                <a:ea typeface="Play"/>
                <a:cs typeface="Play"/>
                <a:sym typeface="Play"/>
              </a:rPr>
              <a:t>Objetivo: </a:t>
            </a:r>
            <a:endParaRPr sz="4800" dirty="0"/>
          </a:p>
          <a:p>
            <a:pPr marL="177800" marR="0" lvl="0" indent="-179509" algn="l" rtl="0">
              <a:lnSpc>
                <a:spcPct val="100000"/>
              </a:lnSpc>
              <a:spcBef>
                <a:spcPts val="0"/>
              </a:spcBef>
              <a:spcAft>
                <a:spcPts val="0"/>
              </a:spcAft>
              <a:buClr>
                <a:schemeClr val="dk1"/>
              </a:buClr>
              <a:buSzPct val="100000"/>
              <a:buFont typeface="Arial"/>
              <a:buChar char="•"/>
            </a:pPr>
            <a:r>
              <a:rPr lang="pt-PT" sz="4800" b="0" i="0" u="none" strike="noStrike" cap="none" dirty="0">
                <a:solidFill>
                  <a:schemeClr val="dk1"/>
                </a:solidFill>
                <a:latin typeface="Play"/>
                <a:ea typeface="Play"/>
                <a:cs typeface="Play"/>
                <a:sym typeface="Play"/>
              </a:rPr>
              <a:t>Classificar ou prever valores com base em regras simples (</a:t>
            </a:r>
            <a:r>
              <a:rPr lang="pt-PT" sz="4800" b="0" i="0" u="none" strike="noStrike" cap="none" dirty="0" err="1">
                <a:solidFill>
                  <a:schemeClr val="dk1"/>
                </a:solidFill>
                <a:latin typeface="Play"/>
                <a:ea typeface="Play"/>
                <a:cs typeface="Play"/>
                <a:sym typeface="Play"/>
              </a:rPr>
              <a:t>ex</a:t>
            </a:r>
            <a:r>
              <a:rPr lang="pt-PT" sz="4800" b="0" i="0" u="none" strike="noStrike" cap="none" dirty="0">
                <a:solidFill>
                  <a:schemeClr val="dk1"/>
                </a:solidFill>
                <a:latin typeface="Play"/>
                <a:ea typeface="Play"/>
                <a:cs typeface="Play"/>
                <a:sym typeface="Play"/>
              </a:rPr>
              <a:t>: "se... então...").</a:t>
            </a:r>
            <a:endParaRPr sz="4800" dirty="0"/>
          </a:p>
          <a:p>
            <a:pPr marL="177800" marR="0" lvl="0" indent="-179509" algn="l" rtl="0">
              <a:lnSpc>
                <a:spcPct val="100000"/>
              </a:lnSpc>
              <a:spcBef>
                <a:spcPts val="0"/>
              </a:spcBef>
              <a:spcAft>
                <a:spcPts val="0"/>
              </a:spcAft>
              <a:buClr>
                <a:schemeClr val="dk1"/>
              </a:buClr>
              <a:buSzPct val="100000"/>
              <a:buFont typeface="Arial"/>
              <a:buChar char="•"/>
            </a:pPr>
            <a:r>
              <a:rPr lang="pt-PT" sz="4800" b="0" i="0" u="none" strike="noStrike" cap="none" dirty="0">
                <a:solidFill>
                  <a:schemeClr val="dk1"/>
                </a:solidFill>
                <a:latin typeface="Play"/>
                <a:ea typeface="Play"/>
                <a:cs typeface="Play"/>
                <a:sym typeface="Play"/>
              </a:rPr>
              <a:t>Segmentar os dados automaticamente, criando grupos com características semelhantes.</a:t>
            </a:r>
            <a:endParaRPr sz="4800" dirty="0"/>
          </a:p>
          <a:p>
            <a:pPr marL="177800" marR="0" lvl="0" indent="-179509" algn="l" rtl="0">
              <a:lnSpc>
                <a:spcPct val="100000"/>
              </a:lnSpc>
              <a:spcBef>
                <a:spcPts val="0"/>
              </a:spcBef>
              <a:spcAft>
                <a:spcPts val="0"/>
              </a:spcAft>
              <a:buClr>
                <a:schemeClr val="dk1"/>
              </a:buClr>
              <a:buSzPct val="100000"/>
              <a:buFont typeface="Arial"/>
              <a:buChar char="•"/>
            </a:pPr>
            <a:r>
              <a:rPr lang="pt-PT" sz="4800" b="0" i="0" u="none" strike="noStrike" cap="none" dirty="0">
                <a:solidFill>
                  <a:schemeClr val="dk1"/>
                </a:solidFill>
                <a:latin typeface="Play"/>
                <a:ea typeface="Play"/>
                <a:cs typeface="Play"/>
                <a:sym typeface="Play"/>
              </a:rPr>
              <a:t>Dividir o espaço de decisão em regiões onde o target tem comportamento consistente.</a:t>
            </a:r>
            <a:endParaRPr sz="4800" dirty="0"/>
          </a:p>
          <a:p>
            <a:pPr marL="177800" marR="0" lvl="0" indent="-179509" algn="l" rtl="0">
              <a:lnSpc>
                <a:spcPct val="100000"/>
              </a:lnSpc>
              <a:spcBef>
                <a:spcPts val="0"/>
              </a:spcBef>
              <a:spcAft>
                <a:spcPts val="0"/>
              </a:spcAft>
              <a:buClr>
                <a:schemeClr val="dk1"/>
              </a:buClr>
              <a:buSzPct val="100000"/>
              <a:buFont typeface="Arial"/>
              <a:buChar char="•"/>
            </a:pPr>
            <a:r>
              <a:rPr lang="pt-PT" sz="4800" b="0" i="0" u="none" strike="noStrike" cap="none" dirty="0">
                <a:solidFill>
                  <a:schemeClr val="dk1"/>
                </a:solidFill>
                <a:latin typeface="Play"/>
                <a:ea typeface="Play"/>
                <a:cs typeface="Play"/>
                <a:sym typeface="Play"/>
              </a:rPr>
              <a:t>Aprender regras de decisão a partir dos dados de treino, sem necessidade de fórmulas estatísticas complexas.</a:t>
            </a:r>
            <a:endParaRPr sz="4800" dirty="0"/>
          </a:p>
          <a:p>
            <a:pPr marL="177800" marR="0" lvl="0" indent="-179509" algn="l" rtl="0">
              <a:lnSpc>
                <a:spcPct val="100000"/>
              </a:lnSpc>
              <a:spcBef>
                <a:spcPts val="0"/>
              </a:spcBef>
              <a:spcAft>
                <a:spcPts val="0"/>
              </a:spcAft>
              <a:buClr>
                <a:schemeClr val="dk1"/>
              </a:buClr>
              <a:buSzPct val="100000"/>
              <a:buFont typeface="Arial"/>
              <a:buChar char="•"/>
            </a:pPr>
            <a:r>
              <a:rPr lang="pt-PT" sz="4800" b="0" i="0" u="none" strike="noStrike" cap="none" dirty="0">
                <a:solidFill>
                  <a:schemeClr val="dk1"/>
                </a:solidFill>
                <a:latin typeface="Play"/>
                <a:ea typeface="Play"/>
                <a:cs typeface="Play"/>
                <a:sym typeface="Play"/>
              </a:rPr>
              <a:t>Modelar relações não lineares entre variáveis de forma natural.</a:t>
            </a:r>
            <a:endParaRPr sz="4800" dirty="0"/>
          </a:p>
          <a:p>
            <a:pPr marL="177800" marR="0" lvl="0" indent="-179509" algn="l" rtl="0">
              <a:lnSpc>
                <a:spcPct val="100000"/>
              </a:lnSpc>
              <a:spcBef>
                <a:spcPts val="0"/>
              </a:spcBef>
              <a:spcAft>
                <a:spcPts val="0"/>
              </a:spcAft>
              <a:buClr>
                <a:schemeClr val="dk1"/>
              </a:buClr>
              <a:buSzPct val="100000"/>
              <a:buFont typeface="Arial"/>
              <a:buChar char="•"/>
            </a:pPr>
            <a:r>
              <a:rPr lang="pt-PT" sz="4800" b="0" i="0" u="none" strike="noStrike" cap="none" dirty="0">
                <a:solidFill>
                  <a:schemeClr val="dk1"/>
                </a:solidFill>
                <a:latin typeface="Play"/>
                <a:ea typeface="Play"/>
                <a:cs typeface="Play"/>
                <a:sym typeface="Play"/>
              </a:rPr>
              <a:t>Servir como bloco base para modelos mais complexos como </a:t>
            </a:r>
            <a:r>
              <a:rPr lang="pt-PT" sz="4800" b="0" i="0" u="none" strike="noStrike" cap="none" dirty="0" err="1">
                <a:solidFill>
                  <a:schemeClr val="dk1"/>
                </a:solidFill>
                <a:latin typeface="Play"/>
                <a:ea typeface="Play"/>
                <a:cs typeface="Play"/>
                <a:sym typeface="Play"/>
              </a:rPr>
              <a:t>Random</a:t>
            </a:r>
            <a:r>
              <a:rPr lang="pt-PT" sz="4800" b="0" i="0" u="none" strike="noStrike" cap="none" dirty="0">
                <a:solidFill>
                  <a:schemeClr val="dk1"/>
                </a:solidFill>
                <a:latin typeface="Play"/>
                <a:ea typeface="Play"/>
                <a:cs typeface="Play"/>
                <a:sym typeface="Play"/>
              </a:rPr>
              <a:t> </a:t>
            </a:r>
            <a:r>
              <a:rPr lang="pt-PT" sz="4800" b="0" i="0" u="none" strike="noStrike" cap="none" dirty="0" err="1">
                <a:solidFill>
                  <a:schemeClr val="dk1"/>
                </a:solidFill>
                <a:latin typeface="Play"/>
                <a:ea typeface="Play"/>
                <a:cs typeface="Play"/>
                <a:sym typeface="Play"/>
              </a:rPr>
              <a:t>Forest</a:t>
            </a:r>
            <a:r>
              <a:rPr lang="pt-PT" sz="4800" b="0" i="0" u="none" strike="noStrike" cap="none" dirty="0">
                <a:solidFill>
                  <a:schemeClr val="dk1"/>
                </a:solidFill>
                <a:latin typeface="Play"/>
                <a:ea typeface="Play"/>
                <a:cs typeface="Play"/>
                <a:sym typeface="Play"/>
              </a:rPr>
              <a:t> ou </a:t>
            </a:r>
            <a:r>
              <a:rPr lang="pt-PT" sz="4800" b="0" i="0" u="none" strike="noStrike" cap="none" dirty="0" err="1">
                <a:solidFill>
                  <a:schemeClr val="dk1"/>
                </a:solidFill>
                <a:latin typeface="Play"/>
                <a:ea typeface="Play"/>
                <a:cs typeface="Play"/>
                <a:sym typeface="Play"/>
              </a:rPr>
              <a:t>Gradient</a:t>
            </a:r>
            <a:r>
              <a:rPr lang="pt-PT" sz="4800" b="0" i="0" u="none" strike="noStrike" cap="none" dirty="0">
                <a:solidFill>
                  <a:schemeClr val="dk1"/>
                </a:solidFill>
                <a:latin typeface="Play"/>
                <a:ea typeface="Play"/>
                <a:cs typeface="Play"/>
                <a:sym typeface="Play"/>
              </a:rPr>
              <a:t> </a:t>
            </a:r>
            <a:r>
              <a:rPr lang="pt-PT" sz="4800" b="0" i="0" u="none" strike="noStrike" cap="none" dirty="0" err="1">
                <a:solidFill>
                  <a:schemeClr val="dk1"/>
                </a:solidFill>
                <a:latin typeface="Play"/>
                <a:ea typeface="Play"/>
                <a:cs typeface="Play"/>
                <a:sym typeface="Play"/>
              </a:rPr>
              <a:t>Boosting</a:t>
            </a:r>
            <a:r>
              <a:rPr lang="pt-PT" sz="4800" b="0" i="0" u="none" strike="noStrike" cap="none" dirty="0">
                <a:solidFill>
                  <a:schemeClr val="dk1"/>
                </a:solidFill>
                <a:latin typeface="Play"/>
                <a:ea typeface="Play"/>
                <a:cs typeface="Play"/>
                <a:sym typeface="Play"/>
              </a:rPr>
              <a:t>.</a:t>
            </a:r>
            <a:endParaRPr sz="4800" dirty="0"/>
          </a:p>
          <a:p>
            <a:pPr marL="177800" marR="0" lvl="0" indent="-179509" algn="l" rtl="0">
              <a:lnSpc>
                <a:spcPct val="100000"/>
              </a:lnSpc>
              <a:spcBef>
                <a:spcPts val="0"/>
              </a:spcBef>
              <a:spcAft>
                <a:spcPts val="0"/>
              </a:spcAft>
              <a:buClr>
                <a:schemeClr val="dk1"/>
              </a:buClr>
              <a:buSzPct val="100000"/>
              <a:buFont typeface="Arial"/>
              <a:buChar char="•"/>
            </a:pPr>
            <a:r>
              <a:rPr lang="pt-PT" sz="4800" b="0" i="0" u="none" strike="noStrike" cap="none" dirty="0">
                <a:solidFill>
                  <a:schemeClr val="dk1"/>
                </a:solidFill>
                <a:latin typeface="Play"/>
                <a:ea typeface="Play"/>
                <a:cs typeface="Play"/>
                <a:sym typeface="Play"/>
              </a:rPr>
              <a:t>Fazer seleção implícita de variáveis → variáveis irrelevantes tendem a ser ignoradas pela árvore.</a:t>
            </a:r>
            <a:endParaRPr sz="4800" dirty="0"/>
          </a:p>
          <a:p>
            <a:pPr marL="177800" marR="0" lvl="0" indent="-179509" algn="l" rtl="0">
              <a:lnSpc>
                <a:spcPct val="100000"/>
              </a:lnSpc>
              <a:spcBef>
                <a:spcPts val="0"/>
              </a:spcBef>
              <a:spcAft>
                <a:spcPts val="0"/>
              </a:spcAft>
              <a:buClr>
                <a:schemeClr val="dk1"/>
              </a:buClr>
              <a:buSzPct val="100000"/>
              <a:buFont typeface="Arial"/>
              <a:buChar char="•"/>
            </a:pPr>
            <a:r>
              <a:rPr lang="pt-PT" sz="4800" b="0" i="0" u="none" strike="noStrike" cap="none" dirty="0">
                <a:solidFill>
                  <a:schemeClr val="dk1"/>
                </a:solidFill>
                <a:latin typeface="Play"/>
                <a:ea typeface="Play"/>
                <a:cs typeface="Play"/>
                <a:sym typeface="Play"/>
              </a:rPr>
              <a:t>Gerar explicações interpretáveis → cada decisão é visível como um caminho lógico (ótimo para relatórios e reguladores).</a:t>
            </a:r>
            <a:endParaRPr sz="4800"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30383"/>
              <a:buFont typeface="Arial"/>
              <a:buNone/>
            </a:pPr>
            <a:endParaRPr sz="4607" dirty="0"/>
          </a:p>
          <a:p>
            <a:pPr marL="0" marR="0" lvl="0" indent="0" algn="l" rtl="0">
              <a:lnSpc>
                <a:spcPct val="90000"/>
              </a:lnSpc>
              <a:spcBef>
                <a:spcPts val="800"/>
              </a:spcBef>
              <a:spcAft>
                <a:spcPts val="0"/>
              </a:spcAft>
              <a:buClr>
                <a:schemeClr val="dk1"/>
              </a:buClr>
              <a:buSzPct val="28526"/>
              <a:buFont typeface="Arial"/>
              <a:buNone/>
            </a:pPr>
            <a:endParaRPr sz="4907"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endParaRPr sz="4907"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endParaRPr sz="4907"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endParaRPr sz="4907" b="1" dirty="0">
              <a:solidFill>
                <a:schemeClr val="dk1"/>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sp>
        <p:nvSpPr>
          <p:cNvPr id="2" name="Google Shape;291;p46">
            <a:extLst>
              <a:ext uri="{FF2B5EF4-FFF2-40B4-BE49-F238E27FC236}">
                <a16:creationId xmlns:a16="http://schemas.microsoft.com/office/drawing/2014/main" id="{0D5EBB05-C49E-F85F-EF95-C35460C5D80E}"/>
              </a:ext>
            </a:extLst>
          </p:cNvPr>
          <p:cNvSpPr txBox="1">
            <a:spLocks noGrp="1"/>
          </p:cNvSpPr>
          <p:nvPr>
            <p:ph type="body" idx="1"/>
          </p:nvPr>
        </p:nvSpPr>
        <p:spPr>
          <a:xfrm>
            <a:off x="4976734" y="788525"/>
            <a:ext cx="3538616" cy="3970851"/>
          </a:xfrm>
          <a:prstGeom prst="rect">
            <a:avLst/>
          </a:prstGeom>
        </p:spPr>
        <p:txBody>
          <a:bodyPr spcFirstLastPara="1" wrap="square" lIns="68575" tIns="34275" rIns="68575" bIns="34275" anchor="t" anchorCtr="0">
            <a:normAutofit lnSpcReduction="10000"/>
          </a:bodyPr>
          <a:lstStyle/>
          <a:p>
            <a:pPr marL="0" lvl="0" indent="0" rtl="0">
              <a:spcBef>
                <a:spcPts val="800"/>
              </a:spcBef>
              <a:spcAft>
                <a:spcPts val="0"/>
              </a:spcAft>
              <a:buClr>
                <a:schemeClr val="dk1"/>
              </a:buClr>
              <a:buSzPts val="1400"/>
              <a:buFont typeface="Arial"/>
              <a:buNone/>
            </a:pPr>
            <a:r>
              <a:rPr lang="pt-PT" sz="1200" b="1" dirty="0">
                <a:solidFill>
                  <a:schemeClr val="tx1"/>
                </a:solidFill>
                <a:latin typeface="Play"/>
                <a:ea typeface="Play"/>
                <a:cs typeface="Play"/>
                <a:sym typeface="Play"/>
              </a:rPr>
              <a:t>Resultados: </a:t>
            </a: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200" b="1" dirty="0">
              <a:solidFill>
                <a:schemeClr val="tx1"/>
              </a:solidFill>
              <a:latin typeface="Play"/>
              <a:ea typeface="Play"/>
              <a:cs typeface="Play"/>
              <a:sym typeface="Play"/>
            </a:endParaRPr>
          </a:p>
          <a:p>
            <a:pPr marL="0" lvl="0" indent="0" algn="l" rtl="0">
              <a:lnSpc>
                <a:spcPct val="80000"/>
              </a:lnSpc>
              <a:spcBef>
                <a:spcPts val="800"/>
              </a:spcBef>
              <a:spcAft>
                <a:spcPts val="0"/>
              </a:spcAft>
              <a:buClr>
                <a:schemeClr val="dk1"/>
              </a:buClr>
              <a:buSzPts val="935"/>
              <a:buFont typeface="Arial"/>
              <a:buNone/>
            </a:pPr>
            <a:r>
              <a:rPr lang="pt-PT" sz="1200" b="1" dirty="0">
                <a:solidFill>
                  <a:schemeClr val="tx1"/>
                </a:solidFill>
                <a:latin typeface="Play"/>
                <a:ea typeface="Play"/>
                <a:cs typeface="Play"/>
                <a:sym typeface="Play"/>
              </a:rPr>
              <a:t>Conclusões: </a:t>
            </a:r>
            <a:endParaRPr sz="1200" dirty="0">
              <a:solidFill>
                <a:schemeClr val="tx1"/>
              </a:solidFill>
              <a:latin typeface="Play"/>
              <a:ea typeface="Play"/>
              <a:cs typeface="Play"/>
              <a:sym typeface="Play"/>
            </a:endParaRPr>
          </a:p>
          <a:p>
            <a:pPr marL="177800" lvl="0" indent="-190500" algn="l" rtl="0">
              <a:lnSpc>
                <a:spcPct val="80000"/>
              </a:lnSpc>
              <a:spcBef>
                <a:spcPts val="800"/>
              </a:spcBef>
              <a:spcAft>
                <a:spcPts val="0"/>
              </a:spcAft>
              <a:buClr>
                <a:schemeClr val="hlink"/>
              </a:buClr>
              <a:buSzPts val="1400"/>
              <a:buFont typeface="Play"/>
              <a:buChar char="•"/>
            </a:pPr>
            <a:r>
              <a:rPr lang="pt-PT" sz="1200" dirty="0">
                <a:solidFill>
                  <a:schemeClr val="tx1"/>
                </a:solidFill>
                <a:latin typeface="Play"/>
                <a:ea typeface="Play"/>
                <a:cs typeface="Play"/>
                <a:sym typeface="Play"/>
              </a:rPr>
              <a:t>Apesar de este método desconsiderar as variáveis </a:t>
            </a:r>
            <a:r>
              <a:rPr lang="pt-PT" sz="1200" dirty="0" err="1">
                <a:solidFill>
                  <a:schemeClr val="tx1"/>
                </a:solidFill>
                <a:latin typeface="Play"/>
                <a:ea typeface="Play"/>
                <a:cs typeface="Play"/>
                <a:sym typeface="Play"/>
              </a:rPr>
              <a:t>discount</a:t>
            </a:r>
            <a:r>
              <a:rPr lang="pt-PT" sz="1200" dirty="0">
                <a:solidFill>
                  <a:schemeClr val="tx1"/>
                </a:solidFill>
                <a:latin typeface="Play"/>
                <a:ea typeface="Play"/>
                <a:cs typeface="Play"/>
                <a:sym typeface="Play"/>
              </a:rPr>
              <a:t>, decidimos manter visto que é uma variável relevante para o problema em questão </a:t>
            </a:r>
            <a:endParaRPr sz="1200" dirty="0">
              <a:solidFill>
                <a:schemeClr val="tx1"/>
              </a:solidFill>
              <a:latin typeface="Play"/>
              <a:ea typeface="Play"/>
              <a:cs typeface="Play"/>
              <a:sym typeface="Play"/>
            </a:endParaRPr>
          </a:p>
          <a:p>
            <a:pPr marL="0" lvl="0" indent="0" algn="l" rtl="0">
              <a:lnSpc>
                <a:spcPct val="80000"/>
              </a:lnSpc>
              <a:spcBef>
                <a:spcPts val="800"/>
              </a:spcBef>
              <a:spcAft>
                <a:spcPts val="0"/>
              </a:spcAft>
              <a:buSzPts val="935"/>
              <a:buNone/>
            </a:pPr>
            <a:endParaRPr sz="1785" dirty="0"/>
          </a:p>
        </p:txBody>
      </p:sp>
      <p:pic>
        <p:nvPicPr>
          <p:cNvPr id="3" name="Picture 2">
            <a:extLst>
              <a:ext uri="{FF2B5EF4-FFF2-40B4-BE49-F238E27FC236}">
                <a16:creationId xmlns:a16="http://schemas.microsoft.com/office/drawing/2014/main" id="{FE663DDF-F3EF-D5FB-35BF-D8E11963A12B}"/>
              </a:ext>
            </a:extLst>
          </p:cNvPr>
          <p:cNvPicPr>
            <a:picLocks noChangeAspect="1"/>
          </p:cNvPicPr>
          <p:nvPr/>
        </p:nvPicPr>
        <p:blipFill>
          <a:blip r:embed="rId3"/>
          <a:stretch>
            <a:fillRect/>
          </a:stretch>
        </p:blipFill>
        <p:spPr>
          <a:xfrm>
            <a:off x="5184347" y="1081694"/>
            <a:ext cx="2763054" cy="26847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err="1"/>
              <a:t>Best</a:t>
            </a:r>
            <a:r>
              <a:rPr lang="pt-PT" sz="2400" b="1" dirty="0"/>
              <a:t> </a:t>
            </a:r>
            <a:r>
              <a:rPr lang="pt-PT" sz="2400" b="1" dirty="0" err="1"/>
              <a:t>predictive</a:t>
            </a:r>
            <a:r>
              <a:rPr lang="pt-PT" sz="2400" b="1" dirty="0"/>
              <a:t> </a:t>
            </a:r>
            <a:r>
              <a:rPr lang="pt-PT" sz="2400" b="1" dirty="0" err="1"/>
              <a:t>variables</a:t>
            </a:r>
            <a:r>
              <a:rPr lang="pt-PT" sz="2400" b="1" dirty="0"/>
              <a:t> | </a:t>
            </a:r>
            <a:r>
              <a:rPr lang="pt-PT" sz="2400" b="1" dirty="0" err="1"/>
              <a:t>Feature</a:t>
            </a:r>
            <a:r>
              <a:rPr lang="pt-PT" sz="2400" b="1" dirty="0"/>
              <a:t> </a:t>
            </a:r>
            <a:r>
              <a:rPr lang="pt-PT" sz="2400" b="1" dirty="0" err="1"/>
              <a:t>Selection</a:t>
            </a:r>
            <a:r>
              <a:rPr lang="pt-PT" sz="2400" b="1" dirty="0"/>
              <a:t> Numéricas</a:t>
            </a:r>
            <a:endParaRPr sz="2400" b="1" dirty="0"/>
          </a:p>
        </p:txBody>
      </p:sp>
      <p:cxnSp>
        <p:nvCxnSpPr>
          <p:cNvPr id="298" name="Google Shape;298;p47"/>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99" name="Google Shape;299;p47"/>
          <p:cNvSpPr txBox="1"/>
          <p:nvPr/>
        </p:nvSpPr>
        <p:spPr>
          <a:xfrm>
            <a:off x="255183" y="1007466"/>
            <a:ext cx="4893992" cy="3903005"/>
          </a:xfrm>
          <a:prstGeom prst="rect">
            <a:avLst/>
          </a:prstGeom>
          <a:noFill/>
          <a:ln>
            <a:noFill/>
          </a:ln>
        </p:spPr>
        <p:txBody>
          <a:bodyPr spcFirstLastPara="1" wrap="square" lIns="68575" tIns="34275" rIns="68575" bIns="34275" anchor="t" anchorCtr="0">
            <a:normAutofit fontScale="25000" lnSpcReduction="20000"/>
          </a:bodyPr>
          <a:lstStyle/>
          <a:p>
            <a:pPr marL="0" marR="0" lvl="0" indent="0" algn="l" rtl="0">
              <a:lnSpc>
                <a:spcPct val="120000"/>
              </a:lnSpc>
              <a:spcBef>
                <a:spcPts val="0"/>
              </a:spcBef>
              <a:spcAft>
                <a:spcPts val="0"/>
              </a:spcAft>
              <a:buClr>
                <a:schemeClr val="dk1"/>
              </a:buClr>
              <a:buSzPts val="350"/>
              <a:buFont typeface="Arial"/>
              <a:buNone/>
            </a:pPr>
            <a:r>
              <a:rPr lang="pt-PT" sz="5600" b="1" i="0" u="none" strike="noStrike" cap="none" dirty="0">
                <a:solidFill>
                  <a:schemeClr val="dk1"/>
                </a:solidFill>
                <a:latin typeface="Play"/>
                <a:ea typeface="Play"/>
                <a:cs typeface="Play"/>
                <a:sym typeface="Play"/>
              </a:rPr>
              <a:t>Metodologia: </a:t>
            </a:r>
            <a:r>
              <a:rPr lang="pt-PT" sz="5600" b="0" i="0" u="none" strike="noStrike" cap="none" dirty="0" err="1">
                <a:solidFill>
                  <a:schemeClr val="dk1"/>
                </a:solidFill>
                <a:latin typeface="Play"/>
                <a:ea typeface="Play"/>
                <a:cs typeface="Play"/>
                <a:sym typeface="Play"/>
              </a:rPr>
              <a:t>Recursive</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Feature</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Elimination</a:t>
            </a:r>
            <a:r>
              <a:rPr lang="pt-PT" sz="5600" b="0" i="0" u="none" strike="noStrike" cap="none" dirty="0">
                <a:solidFill>
                  <a:schemeClr val="dk1"/>
                </a:solidFill>
                <a:latin typeface="Play"/>
                <a:ea typeface="Play"/>
                <a:cs typeface="Play"/>
                <a:sym typeface="Play"/>
              </a:rPr>
              <a:t> (RFE)</a:t>
            </a:r>
            <a:endParaRPr sz="5600" b="0" i="0" u="none" strike="noStrike" cap="none" dirty="0">
              <a:solidFill>
                <a:schemeClr val="dk1"/>
              </a:solidFill>
              <a:latin typeface="Play"/>
              <a:ea typeface="Play"/>
              <a:cs typeface="Play"/>
              <a:sym typeface="Play"/>
            </a:endParaRPr>
          </a:p>
          <a:p>
            <a:pPr>
              <a:lnSpc>
                <a:spcPct val="120000"/>
              </a:lnSpc>
              <a:spcBef>
                <a:spcPts val="800"/>
              </a:spcBef>
              <a:buClr>
                <a:schemeClr val="dk1"/>
              </a:buClr>
              <a:buSzPts val="350"/>
            </a:pPr>
            <a:r>
              <a:rPr lang="pt-PT" sz="5600" b="1" dirty="0">
                <a:solidFill>
                  <a:schemeClr val="dk1"/>
                </a:solidFill>
                <a:latin typeface="Play"/>
                <a:ea typeface="Play"/>
                <a:cs typeface="Play"/>
                <a:sym typeface="Play"/>
              </a:rPr>
              <a:t>Variáveis</a:t>
            </a:r>
            <a:r>
              <a:rPr lang="pt-PT" sz="5600" b="1" i="0" u="none" strike="noStrike" cap="none" dirty="0">
                <a:solidFill>
                  <a:schemeClr val="dk1"/>
                </a:solidFill>
                <a:latin typeface="Play"/>
                <a:ea typeface="Play"/>
                <a:cs typeface="Play"/>
                <a:sym typeface="Play"/>
              </a:rPr>
              <a:t> consideradas: </a:t>
            </a:r>
            <a:r>
              <a:rPr lang="pt-PT" sz="5600" b="0" i="0" u="none" strike="noStrike" cap="none" dirty="0" err="1">
                <a:solidFill>
                  <a:schemeClr val="dk1"/>
                </a:solidFill>
                <a:latin typeface="Play"/>
                <a:ea typeface="Play"/>
                <a:cs typeface="Play"/>
                <a:sym typeface="Play"/>
              </a:rPr>
              <a:t>weight</a:t>
            </a:r>
            <a:r>
              <a:rPr lang="pt-PT" sz="5600" b="0" i="0" u="none" strike="noStrike" cap="none" dirty="0">
                <a:solidFill>
                  <a:schemeClr val="dk1"/>
                </a:solidFill>
                <a:latin typeface="Play"/>
                <a:ea typeface="Play"/>
                <a:cs typeface="Play"/>
                <a:sym typeface="Play"/>
              </a:rPr>
              <a:t> (g), </a:t>
            </a:r>
            <a:r>
              <a:rPr lang="pt-PT" sz="5600" b="0" i="0" u="none" strike="noStrike" cap="none" dirty="0" err="1">
                <a:solidFill>
                  <a:schemeClr val="dk1"/>
                </a:solidFill>
                <a:latin typeface="Play"/>
                <a:ea typeface="Play"/>
                <a:cs typeface="Play"/>
                <a:sym typeface="Play"/>
              </a:rPr>
              <a:t>perc_expiring_sku</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selling_square_ft</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new_pvp</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discount</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Margem_num</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labelling_day</a:t>
            </a:r>
            <a:endParaRPr sz="5600" b="1" i="0" u="none" strike="noStrike" cap="none" dirty="0">
              <a:solidFill>
                <a:schemeClr val="dk1"/>
              </a:solidFill>
              <a:latin typeface="Play"/>
              <a:ea typeface="Play"/>
              <a:cs typeface="Play"/>
              <a:sym typeface="Play"/>
            </a:endParaRPr>
          </a:p>
          <a:p>
            <a:pPr marL="0" marR="0" lvl="0" indent="0" algn="l" rtl="0">
              <a:lnSpc>
                <a:spcPct val="120000"/>
              </a:lnSpc>
              <a:spcBef>
                <a:spcPts val="800"/>
              </a:spcBef>
              <a:spcAft>
                <a:spcPts val="0"/>
              </a:spcAft>
              <a:buClr>
                <a:schemeClr val="dk1"/>
              </a:buClr>
              <a:buSzPts val="350"/>
              <a:buFont typeface="Arial"/>
              <a:buNone/>
            </a:pPr>
            <a:r>
              <a:rPr lang="pt-PT" sz="5600" b="1" i="0" u="none" strike="noStrike" cap="none" dirty="0">
                <a:solidFill>
                  <a:schemeClr val="dk1"/>
                </a:solidFill>
                <a:latin typeface="Play"/>
                <a:ea typeface="Play"/>
                <a:cs typeface="Play"/>
                <a:sym typeface="Play"/>
              </a:rPr>
              <a:t>Objetivo: </a:t>
            </a:r>
            <a:endParaRPr sz="5600" dirty="0"/>
          </a:p>
          <a:p>
            <a:pPr marL="177800" marR="0" lvl="0" indent="-187325" algn="l" rtl="0">
              <a:lnSpc>
                <a:spcPct val="120000"/>
              </a:lnSpc>
              <a:spcBef>
                <a:spcPts val="0"/>
              </a:spcBef>
              <a:spcAft>
                <a:spcPts val="0"/>
              </a:spcAft>
              <a:buClr>
                <a:schemeClr val="dk1"/>
              </a:buClr>
              <a:buSzPct val="100000"/>
              <a:buFont typeface="Arial"/>
              <a:buChar char="•"/>
            </a:pPr>
            <a:r>
              <a:rPr lang="pt-PT" sz="5600" b="0" i="0" u="none" strike="noStrike" cap="none" dirty="0">
                <a:solidFill>
                  <a:schemeClr val="dk1"/>
                </a:solidFill>
                <a:latin typeface="Play"/>
                <a:ea typeface="Play"/>
                <a:cs typeface="Play"/>
                <a:sym typeface="Play"/>
              </a:rPr>
              <a:t>Selecionar as variáveis mais relevantes ao eliminar recursivamente as menos importantes com base no desempenho do modelo.</a:t>
            </a:r>
            <a:endParaRPr sz="5600" dirty="0"/>
          </a:p>
          <a:p>
            <a:pPr marL="177800" marR="0" lvl="0" indent="-187325" algn="l" rtl="0">
              <a:lnSpc>
                <a:spcPct val="120000"/>
              </a:lnSpc>
              <a:spcBef>
                <a:spcPts val="0"/>
              </a:spcBef>
              <a:spcAft>
                <a:spcPts val="0"/>
              </a:spcAft>
              <a:buClr>
                <a:schemeClr val="dk1"/>
              </a:buClr>
              <a:buSzPct val="100000"/>
              <a:buFont typeface="Arial"/>
              <a:buChar char="•"/>
            </a:pPr>
            <a:r>
              <a:rPr lang="pt-PT" sz="5600" b="0" i="0" u="none" strike="noStrike" cap="none" dirty="0">
                <a:solidFill>
                  <a:schemeClr val="dk1"/>
                </a:solidFill>
                <a:latin typeface="Play"/>
                <a:ea typeface="Play"/>
                <a:cs typeface="Play"/>
                <a:sym typeface="Play"/>
              </a:rPr>
              <a:t>Reduzir a complexidade do modelo, removendo variáveis redundantes ou irrelevantes.</a:t>
            </a:r>
            <a:endParaRPr sz="5600" dirty="0"/>
          </a:p>
          <a:p>
            <a:pPr marL="177800" marR="0" lvl="0" indent="-187325" algn="l" rtl="0">
              <a:lnSpc>
                <a:spcPct val="120000"/>
              </a:lnSpc>
              <a:spcBef>
                <a:spcPts val="0"/>
              </a:spcBef>
              <a:spcAft>
                <a:spcPts val="0"/>
              </a:spcAft>
              <a:buClr>
                <a:schemeClr val="dk1"/>
              </a:buClr>
              <a:buSzPct val="100000"/>
              <a:buFont typeface="Arial"/>
              <a:buChar char="•"/>
            </a:pPr>
            <a:r>
              <a:rPr lang="pt-PT" sz="5600" b="0" i="0" u="none" strike="noStrike" cap="none" dirty="0">
                <a:solidFill>
                  <a:schemeClr val="dk1"/>
                </a:solidFill>
                <a:latin typeface="Play"/>
                <a:ea typeface="Play"/>
                <a:cs typeface="Play"/>
                <a:sym typeface="Play"/>
              </a:rPr>
              <a:t>Melhorar a performance e a generalização do modelo, evitando </a:t>
            </a:r>
            <a:r>
              <a:rPr lang="pt-PT" sz="5600" b="0" i="0" u="none" strike="noStrike" cap="none" dirty="0" err="1">
                <a:solidFill>
                  <a:schemeClr val="dk1"/>
                </a:solidFill>
                <a:latin typeface="Play"/>
                <a:ea typeface="Play"/>
                <a:cs typeface="Play"/>
                <a:sym typeface="Play"/>
              </a:rPr>
              <a:t>overfitting</a:t>
            </a:r>
            <a:r>
              <a:rPr lang="pt-PT" sz="5600" b="0" i="0" u="none" strike="noStrike" cap="none" dirty="0">
                <a:solidFill>
                  <a:schemeClr val="dk1"/>
                </a:solidFill>
                <a:latin typeface="Play"/>
                <a:ea typeface="Play"/>
                <a:cs typeface="Play"/>
                <a:sym typeface="Play"/>
              </a:rPr>
              <a:t>.</a:t>
            </a:r>
            <a:endParaRPr sz="5600" b="1" i="0" u="none" strike="noStrike" cap="none" dirty="0">
              <a:solidFill>
                <a:schemeClr val="dk1"/>
              </a:solidFill>
              <a:latin typeface="Play"/>
              <a:ea typeface="Play"/>
              <a:cs typeface="Play"/>
              <a:sym typeface="Play"/>
            </a:endParaRPr>
          </a:p>
          <a:p>
            <a:pPr marL="0" marR="0" lvl="0" indent="0" algn="l" rtl="0">
              <a:lnSpc>
                <a:spcPct val="120000"/>
              </a:lnSpc>
              <a:spcBef>
                <a:spcPts val="0"/>
              </a:spcBef>
              <a:spcAft>
                <a:spcPts val="0"/>
              </a:spcAft>
              <a:buClr>
                <a:schemeClr val="dk1"/>
              </a:buClr>
              <a:buSzPts val="350"/>
              <a:buFont typeface="Arial"/>
              <a:buNone/>
            </a:pPr>
            <a:r>
              <a:rPr lang="pt-PT" sz="5600" b="1" i="0" u="none" strike="noStrike" cap="none" dirty="0">
                <a:solidFill>
                  <a:schemeClr val="dk1"/>
                </a:solidFill>
                <a:latin typeface="Play"/>
                <a:ea typeface="Play"/>
                <a:cs typeface="Play"/>
                <a:sym typeface="Play"/>
              </a:rPr>
              <a:t>Conclusões: </a:t>
            </a:r>
            <a:endParaRPr sz="5600" dirty="0"/>
          </a:p>
          <a:p>
            <a:pPr marL="177800" marR="0" lvl="0" indent="-187325" algn="l" rtl="0">
              <a:lnSpc>
                <a:spcPct val="120000"/>
              </a:lnSpc>
              <a:spcBef>
                <a:spcPts val="800"/>
              </a:spcBef>
              <a:spcAft>
                <a:spcPts val="0"/>
              </a:spcAft>
              <a:buClr>
                <a:schemeClr val="dk1"/>
              </a:buClr>
              <a:buSzPct val="100000"/>
              <a:buFont typeface="Arial"/>
              <a:buChar char="•"/>
            </a:pPr>
            <a:r>
              <a:rPr lang="pt-PT" sz="5600" b="0" i="0" u="none" strike="noStrike" cap="none" dirty="0">
                <a:solidFill>
                  <a:schemeClr val="dk1"/>
                </a:solidFill>
                <a:latin typeface="Play"/>
                <a:ea typeface="Play"/>
                <a:cs typeface="Play"/>
                <a:sym typeface="Play"/>
              </a:rPr>
              <a:t>Desconsiderar a </a:t>
            </a:r>
            <a:r>
              <a:rPr lang="pt-PT" sz="5600" dirty="0">
                <a:solidFill>
                  <a:schemeClr val="dk1"/>
                </a:solidFill>
                <a:latin typeface="Play"/>
                <a:ea typeface="Play"/>
                <a:cs typeface="Play"/>
                <a:sym typeface="Play"/>
              </a:rPr>
              <a:t>variável</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margem_num</a:t>
            </a:r>
            <a:endParaRPr sz="5600" b="0" i="0" u="none" strike="noStrike" cap="none" dirty="0">
              <a:solidFill>
                <a:srgbClr val="002060"/>
              </a:solidFill>
              <a:latin typeface="Play"/>
              <a:ea typeface="Play"/>
              <a:cs typeface="Play"/>
              <a:sym typeface="Play"/>
            </a:endParaRPr>
          </a:p>
          <a:p>
            <a:pPr marL="177800" marR="0" lvl="0" indent="-88900" algn="l" rtl="0">
              <a:lnSpc>
                <a:spcPct val="90000"/>
              </a:lnSpc>
              <a:spcBef>
                <a:spcPts val="800"/>
              </a:spcBef>
              <a:spcAft>
                <a:spcPts val="0"/>
              </a:spcAft>
              <a:buClr>
                <a:schemeClr val="dk1"/>
              </a:buClr>
              <a:buSzPct val="100000"/>
              <a:buFont typeface="Arial"/>
              <a:buNone/>
            </a:pPr>
            <a:endParaRPr sz="14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2EF7FC3E-F955-6D6C-A649-A00307DFA4E6}"/>
              </a:ext>
            </a:extLst>
          </p:cNvPr>
          <p:cNvPicPr>
            <a:picLocks noChangeAspect="1"/>
          </p:cNvPicPr>
          <p:nvPr/>
        </p:nvPicPr>
        <p:blipFill>
          <a:blip r:embed="rId3"/>
          <a:stretch>
            <a:fillRect/>
          </a:stretch>
        </p:blipFill>
        <p:spPr>
          <a:xfrm>
            <a:off x="5265590" y="1315243"/>
            <a:ext cx="3646673" cy="3537116"/>
          </a:xfrm>
          <a:prstGeom prst="rect">
            <a:avLst/>
          </a:prstGeom>
        </p:spPr>
      </p:pic>
      <p:sp>
        <p:nvSpPr>
          <p:cNvPr id="5" name="TextBox 4">
            <a:extLst>
              <a:ext uri="{FF2B5EF4-FFF2-40B4-BE49-F238E27FC236}">
                <a16:creationId xmlns:a16="http://schemas.microsoft.com/office/drawing/2014/main" id="{F4485E62-93E1-659F-3001-9E798367FFBB}"/>
              </a:ext>
            </a:extLst>
          </p:cNvPr>
          <p:cNvSpPr txBox="1"/>
          <p:nvPr/>
        </p:nvSpPr>
        <p:spPr>
          <a:xfrm>
            <a:off x="5265590" y="1007466"/>
            <a:ext cx="4572000" cy="307777"/>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350"/>
              <a:buFont typeface="Arial"/>
              <a:buNone/>
            </a:pPr>
            <a:r>
              <a:rPr lang="pt-PT" sz="1400" b="1" i="0" u="none" strike="noStrike" cap="none" dirty="0">
                <a:solidFill>
                  <a:schemeClr val="dk1"/>
                </a:solidFill>
                <a:latin typeface="Play"/>
                <a:ea typeface="Play"/>
                <a:cs typeface="Play"/>
                <a:sym typeface="Play"/>
              </a:rPr>
              <a:t>Resultados: </a:t>
            </a:r>
            <a:endParaRPr lang="pt-PT"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8"/>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err="1">
                <a:solidFill>
                  <a:schemeClr val="tx1"/>
                </a:solidFill>
              </a:rPr>
              <a:t>Best</a:t>
            </a:r>
            <a:r>
              <a:rPr lang="pt-PT" sz="2400" b="1" dirty="0">
                <a:solidFill>
                  <a:schemeClr val="tx1"/>
                </a:solidFill>
              </a:rPr>
              <a:t> </a:t>
            </a:r>
            <a:r>
              <a:rPr lang="pt-PT" sz="2400" b="1" dirty="0" err="1">
                <a:solidFill>
                  <a:schemeClr val="tx1"/>
                </a:solidFill>
              </a:rPr>
              <a:t>predictive</a:t>
            </a:r>
            <a:r>
              <a:rPr lang="pt-PT" sz="2400" b="1" dirty="0">
                <a:solidFill>
                  <a:schemeClr val="tx1"/>
                </a:solidFill>
              </a:rPr>
              <a:t> </a:t>
            </a:r>
            <a:r>
              <a:rPr lang="pt-PT" sz="2400" b="1" dirty="0" err="1">
                <a:solidFill>
                  <a:schemeClr val="tx1"/>
                </a:solidFill>
              </a:rPr>
              <a:t>variables</a:t>
            </a:r>
            <a:r>
              <a:rPr lang="pt-PT" sz="2400" b="1" dirty="0">
                <a:solidFill>
                  <a:schemeClr val="tx1"/>
                </a:solidFill>
              </a:rPr>
              <a:t> | </a:t>
            </a:r>
            <a:r>
              <a:rPr lang="pt-PT" sz="2400" b="1" dirty="0" err="1">
                <a:solidFill>
                  <a:schemeClr val="tx1"/>
                </a:solidFill>
              </a:rPr>
              <a:t>Feature</a:t>
            </a:r>
            <a:r>
              <a:rPr lang="pt-PT" sz="2400" b="1" dirty="0">
                <a:solidFill>
                  <a:schemeClr val="tx1"/>
                </a:solidFill>
              </a:rPr>
              <a:t> </a:t>
            </a:r>
            <a:r>
              <a:rPr lang="pt-PT" sz="2400" b="1" dirty="0" err="1">
                <a:solidFill>
                  <a:schemeClr val="tx1"/>
                </a:solidFill>
              </a:rPr>
              <a:t>Selection</a:t>
            </a:r>
            <a:r>
              <a:rPr lang="pt-PT" sz="2400" b="1" dirty="0">
                <a:solidFill>
                  <a:schemeClr val="tx1"/>
                </a:solidFill>
              </a:rPr>
              <a:t> Numéricas</a:t>
            </a:r>
            <a:endParaRPr sz="2400" b="1" dirty="0">
              <a:solidFill>
                <a:schemeClr val="tx1"/>
              </a:solidFill>
            </a:endParaRPr>
          </a:p>
        </p:txBody>
      </p:sp>
      <p:cxnSp>
        <p:nvCxnSpPr>
          <p:cNvPr id="305" name="Google Shape;305;p48"/>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306" name="Google Shape;306;p48"/>
          <p:cNvSpPr txBox="1"/>
          <p:nvPr/>
        </p:nvSpPr>
        <p:spPr>
          <a:xfrm>
            <a:off x="255182" y="946839"/>
            <a:ext cx="8616444" cy="3963632"/>
          </a:xfrm>
          <a:prstGeom prst="rect">
            <a:avLst/>
          </a:prstGeom>
          <a:noFill/>
          <a:ln>
            <a:noFill/>
          </a:ln>
        </p:spPr>
        <p:txBody>
          <a:bodyPr spcFirstLastPara="1" wrap="square" lIns="68575" tIns="34275" rIns="68575" bIns="34275" anchor="t" anchorCtr="0">
            <a:normAutofit/>
          </a:bodyPr>
          <a:lstStyle/>
          <a:p>
            <a:pPr marL="0" marR="0" lvl="0" indent="0" algn="l" rtl="0">
              <a:lnSpc>
                <a:spcPct val="150000"/>
              </a:lnSpc>
              <a:spcBef>
                <a:spcPts val="0"/>
              </a:spcBef>
              <a:spcAft>
                <a:spcPts val="0"/>
              </a:spcAft>
              <a:buClr>
                <a:schemeClr val="dk1"/>
              </a:buClr>
              <a:buSzPts val="1400"/>
              <a:buFont typeface="Arial"/>
              <a:buNone/>
            </a:pPr>
            <a:r>
              <a:rPr lang="pt-PT" b="1" i="0" u="none" strike="noStrike" cap="none" dirty="0">
                <a:solidFill>
                  <a:schemeClr val="dk1"/>
                </a:solidFill>
                <a:latin typeface="Play"/>
                <a:ea typeface="Play"/>
                <a:cs typeface="Play"/>
                <a:sym typeface="Play"/>
              </a:rPr>
              <a:t>Metodologia: </a:t>
            </a:r>
            <a:r>
              <a:rPr lang="pt-PT" b="0" i="0" u="none" strike="noStrike" cap="none" dirty="0">
                <a:solidFill>
                  <a:schemeClr val="dk1"/>
                </a:solidFill>
                <a:latin typeface="Play"/>
                <a:ea typeface="Play"/>
                <a:cs typeface="Play"/>
                <a:sym typeface="Play"/>
              </a:rPr>
              <a:t>Lasso</a:t>
            </a:r>
            <a:endParaRPr dirty="0"/>
          </a:p>
          <a:p>
            <a:pPr marL="0" marR="0" lvl="0" indent="0" algn="l" rtl="0">
              <a:lnSpc>
                <a:spcPct val="150000"/>
              </a:lnSpc>
              <a:spcBef>
                <a:spcPts val="800"/>
              </a:spcBef>
              <a:spcAft>
                <a:spcPts val="0"/>
              </a:spcAft>
              <a:buClr>
                <a:schemeClr val="dk1"/>
              </a:buClr>
              <a:buSzPts val="1400"/>
              <a:buFont typeface="Arial"/>
              <a:buNone/>
            </a:pPr>
            <a:r>
              <a:rPr lang="pt-PT" b="1" i="0" u="none" strike="noStrike" cap="none" dirty="0">
                <a:solidFill>
                  <a:schemeClr val="dk1"/>
                </a:solidFill>
                <a:latin typeface="Play"/>
                <a:ea typeface="Play"/>
                <a:cs typeface="Play"/>
                <a:sym typeface="Play"/>
              </a:rPr>
              <a:t>Variáveis consideradas: </a:t>
            </a:r>
            <a:r>
              <a:rPr lang="pt-PT" b="0" i="0" u="none" strike="noStrike" cap="none" dirty="0" err="1">
                <a:solidFill>
                  <a:srgbClr val="0E2841"/>
                </a:solidFill>
                <a:latin typeface="Arial"/>
                <a:ea typeface="Arial"/>
                <a:cs typeface="Arial"/>
                <a:sym typeface="Arial"/>
              </a:rPr>
              <a:t>Selling_square_ft</a:t>
            </a:r>
            <a:r>
              <a:rPr lang="pt-PT" b="0" i="0" u="none" strike="noStrike" cap="none" dirty="0">
                <a:solidFill>
                  <a:srgbClr val="0E2841"/>
                </a:solidFill>
                <a:latin typeface="Arial"/>
                <a:ea typeface="Arial"/>
                <a:cs typeface="Arial"/>
                <a:sym typeface="Arial"/>
              </a:rPr>
              <a:t>, </a:t>
            </a:r>
            <a:r>
              <a:rPr lang="pt-PT" b="0" i="0" u="none" strike="noStrike" cap="none" dirty="0" err="1">
                <a:solidFill>
                  <a:srgbClr val="0E2841"/>
                </a:solidFill>
                <a:latin typeface="Arial"/>
                <a:ea typeface="Arial"/>
                <a:cs typeface="Arial"/>
                <a:sym typeface="Arial"/>
              </a:rPr>
              <a:t>labelling_day</a:t>
            </a:r>
            <a:r>
              <a:rPr lang="pt-PT" b="0" i="0" u="none" strike="noStrike" cap="none" dirty="0">
                <a:solidFill>
                  <a:srgbClr val="0E2841"/>
                </a:solidFill>
                <a:latin typeface="Arial"/>
                <a:ea typeface="Arial"/>
                <a:cs typeface="Arial"/>
                <a:sym typeface="Arial"/>
              </a:rPr>
              <a:t>, </a:t>
            </a:r>
            <a:r>
              <a:rPr lang="pt-PT" b="0" i="0" u="none" strike="noStrike" cap="none" dirty="0" err="1">
                <a:solidFill>
                  <a:srgbClr val="0E2841"/>
                </a:solidFill>
                <a:latin typeface="Arial"/>
                <a:ea typeface="Arial"/>
                <a:cs typeface="Arial"/>
                <a:sym typeface="Arial"/>
              </a:rPr>
              <a:t>oldpvp</a:t>
            </a:r>
            <a:r>
              <a:rPr lang="pt-PT" b="0" i="0" u="none" strike="noStrike" cap="none" dirty="0">
                <a:solidFill>
                  <a:srgbClr val="0E2841"/>
                </a:solidFill>
                <a:latin typeface="Arial"/>
                <a:ea typeface="Arial"/>
                <a:cs typeface="Arial"/>
                <a:sym typeface="Arial"/>
              </a:rPr>
              <a:t>, </a:t>
            </a:r>
            <a:r>
              <a:rPr lang="pt-PT" b="0" i="0" u="none" strike="noStrike" cap="none" dirty="0" err="1">
                <a:solidFill>
                  <a:srgbClr val="0E2841"/>
                </a:solidFill>
                <a:latin typeface="Arial"/>
                <a:ea typeface="Arial"/>
                <a:cs typeface="Arial"/>
                <a:sym typeface="Arial"/>
              </a:rPr>
              <a:t>weight</a:t>
            </a:r>
            <a:r>
              <a:rPr lang="pt-PT" b="0" i="0" u="none" strike="noStrike" cap="none" dirty="0">
                <a:solidFill>
                  <a:srgbClr val="0E2841"/>
                </a:solidFill>
                <a:latin typeface="Arial"/>
                <a:ea typeface="Arial"/>
                <a:cs typeface="Arial"/>
                <a:sym typeface="Arial"/>
              </a:rPr>
              <a:t> (g)</a:t>
            </a:r>
            <a:r>
              <a:rPr lang="pt-PT" b="0" i="0" u="none" strike="noStrike" cap="none" dirty="0">
                <a:solidFill>
                  <a:schemeClr val="dk1"/>
                </a:solidFill>
                <a:latin typeface="Arial"/>
                <a:ea typeface="Arial"/>
                <a:cs typeface="Arial"/>
                <a:sym typeface="Arial"/>
              </a:rPr>
              <a:t>, </a:t>
            </a:r>
            <a:r>
              <a:rPr lang="pt-PT" b="0" i="0" u="none" strike="noStrike" cap="none" dirty="0" err="1">
                <a:solidFill>
                  <a:srgbClr val="0E2841"/>
                </a:solidFill>
                <a:latin typeface="Arial"/>
                <a:ea typeface="Arial"/>
                <a:cs typeface="Arial"/>
                <a:sym typeface="Arial"/>
              </a:rPr>
              <a:t>Margem_num</a:t>
            </a:r>
            <a:endParaRPr b="0" i="0" u="none" strike="noStrike" cap="none" dirty="0">
              <a:solidFill>
                <a:schemeClr val="dk1"/>
              </a:solidFill>
              <a:latin typeface="Arial"/>
              <a:ea typeface="Arial"/>
              <a:cs typeface="Arial"/>
              <a:sym typeface="Arial"/>
            </a:endParaRPr>
          </a:p>
          <a:p>
            <a:pPr marL="0" marR="0" lvl="0" indent="0" algn="l" rtl="0">
              <a:lnSpc>
                <a:spcPct val="150000"/>
              </a:lnSpc>
              <a:spcBef>
                <a:spcPts val="800"/>
              </a:spcBef>
              <a:spcAft>
                <a:spcPts val="0"/>
              </a:spcAft>
              <a:buClr>
                <a:srgbClr val="0E2841"/>
              </a:buClr>
              <a:buSzPts val="1400"/>
              <a:buFont typeface="Arial"/>
              <a:buNone/>
            </a:pPr>
            <a:r>
              <a:rPr lang="pt-PT" b="0" i="0" u="none" strike="noStrike" cap="none" dirty="0" err="1">
                <a:solidFill>
                  <a:srgbClr val="0E2841"/>
                </a:solidFill>
                <a:latin typeface="Arial"/>
                <a:ea typeface="Arial"/>
                <a:cs typeface="Arial"/>
                <a:sym typeface="Arial"/>
              </a:rPr>
              <a:t>perc_expiring_sku</a:t>
            </a:r>
            <a:r>
              <a:rPr lang="pt-PT" b="0" i="0" u="none" strike="noStrike" cap="none" dirty="0">
                <a:solidFill>
                  <a:srgbClr val="0E2841"/>
                </a:solidFill>
                <a:latin typeface="Arial"/>
                <a:ea typeface="Arial"/>
                <a:cs typeface="Arial"/>
                <a:sym typeface="Arial"/>
              </a:rPr>
              <a:t>, </a:t>
            </a:r>
            <a:r>
              <a:rPr lang="pt-PT" b="0" i="0" u="none" strike="noStrike" cap="none" dirty="0" err="1">
                <a:solidFill>
                  <a:srgbClr val="0E2841"/>
                </a:solidFill>
                <a:latin typeface="Arial"/>
                <a:ea typeface="Arial"/>
                <a:cs typeface="Arial"/>
                <a:sym typeface="Arial"/>
              </a:rPr>
              <a:t>labelqty</a:t>
            </a:r>
            <a:endParaRPr b="0" i="0" u="none" strike="noStrike" cap="none" dirty="0">
              <a:solidFill>
                <a:srgbClr val="0E2841"/>
              </a:solidFill>
              <a:latin typeface="Arial"/>
              <a:ea typeface="Arial"/>
              <a:cs typeface="Arial"/>
              <a:sym typeface="Arial"/>
            </a:endParaRPr>
          </a:p>
          <a:p>
            <a:pPr marL="0" marR="0" lvl="0" indent="0" algn="l" rtl="0">
              <a:lnSpc>
                <a:spcPct val="150000"/>
              </a:lnSpc>
              <a:spcBef>
                <a:spcPts val="800"/>
              </a:spcBef>
              <a:spcAft>
                <a:spcPts val="0"/>
              </a:spcAft>
              <a:buClr>
                <a:schemeClr val="dk1"/>
              </a:buClr>
              <a:buSzPts val="1400"/>
              <a:buFont typeface="Arial"/>
              <a:buNone/>
            </a:pPr>
            <a:r>
              <a:rPr lang="pt-PT" b="1" i="0" u="none" strike="noStrike" cap="none" dirty="0">
                <a:solidFill>
                  <a:schemeClr val="dk1"/>
                </a:solidFill>
                <a:latin typeface="Play"/>
                <a:ea typeface="Play"/>
                <a:cs typeface="Play"/>
                <a:sym typeface="Play"/>
              </a:rPr>
              <a:t>Objetivo:</a:t>
            </a:r>
            <a:r>
              <a:rPr lang="pt-PT" b="0" i="0" u="none" strike="noStrike" cap="none" dirty="0">
                <a:solidFill>
                  <a:schemeClr val="dk1"/>
                </a:solidFill>
                <a:latin typeface="Play"/>
                <a:ea typeface="Play"/>
                <a:cs typeface="Play"/>
                <a:sym typeface="Play"/>
              </a:rPr>
              <a:t> </a:t>
            </a:r>
            <a:endParaRPr dirty="0"/>
          </a:p>
          <a:p>
            <a:pPr marL="177800" marR="0" lvl="0" indent="-177800" algn="l" rtl="0">
              <a:lnSpc>
                <a:spcPct val="150000"/>
              </a:lnSpc>
              <a:spcBef>
                <a:spcPts val="0"/>
              </a:spcBef>
              <a:spcAft>
                <a:spcPts val="0"/>
              </a:spcAft>
              <a:buClr>
                <a:schemeClr val="dk1"/>
              </a:buClr>
              <a:buSzPts val="1400"/>
              <a:buFont typeface="Arial"/>
              <a:buChar char="•"/>
            </a:pPr>
            <a:r>
              <a:rPr lang="pt-PT" b="0" i="0" u="none" strike="noStrike" cap="none" dirty="0">
                <a:solidFill>
                  <a:schemeClr val="dk1"/>
                </a:solidFill>
                <a:latin typeface="Play"/>
                <a:ea typeface="Play"/>
                <a:cs typeface="Play"/>
                <a:sym typeface="Play"/>
              </a:rPr>
              <a:t>Selecionar variáveis automaticamente, forçando os coeficientes menos relevantes a zero (</a:t>
            </a:r>
            <a:r>
              <a:rPr lang="pt-PT" b="0" i="0" u="none" strike="noStrike" cap="none" dirty="0" err="1">
                <a:solidFill>
                  <a:schemeClr val="dk1"/>
                </a:solidFill>
                <a:latin typeface="Play"/>
                <a:ea typeface="Play"/>
                <a:cs typeface="Play"/>
                <a:sym typeface="Play"/>
              </a:rPr>
              <a:t>feature</a:t>
            </a:r>
            <a:r>
              <a:rPr lang="pt-PT" b="0" i="0" u="none" strike="noStrike" cap="none" dirty="0">
                <a:solidFill>
                  <a:schemeClr val="dk1"/>
                </a:solidFill>
                <a:latin typeface="Play"/>
                <a:ea typeface="Play"/>
                <a:cs typeface="Play"/>
                <a:sym typeface="Play"/>
              </a:rPr>
              <a:t> </a:t>
            </a:r>
            <a:r>
              <a:rPr lang="pt-PT" b="0" i="0" u="none" strike="noStrike" cap="none" dirty="0" err="1">
                <a:solidFill>
                  <a:schemeClr val="dk1"/>
                </a:solidFill>
                <a:latin typeface="Play"/>
                <a:ea typeface="Play"/>
                <a:cs typeface="Play"/>
                <a:sym typeface="Play"/>
              </a:rPr>
              <a:t>selection</a:t>
            </a:r>
            <a:r>
              <a:rPr lang="pt-PT" b="0" i="0" u="none" strike="noStrike" cap="none" dirty="0">
                <a:solidFill>
                  <a:schemeClr val="dk1"/>
                </a:solidFill>
                <a:latin typeface="Play"/>
                <a:ea typeface="Play"/>
                <a:cs typeface="Play"/>
                <a:sym typeface="Play"/>
              </a:rPr>
              <a:t> embutida).</a:t>
            </a:r>
            <a:endParaRPr dirty="0"/>
          </a:p>
          <a:p>
            <a:pPr marL="177800" marR="0" lvl="0" indent="-177800" algn="l" rtl="0">
              <a:lnSpc>
                <a:spcPct val="150000"/>
              </a:lnSpc>
              <a:spcBef>
                <a:spcPts val="0"/>
              </a:spcBef>
              <a:spcAft>
                <a:spcPts val="0"/>
              </a:spcAft>
              <a:buClr>
                <a:schemeClr val="dk1"/>
              </a:buClr>
              <a:buSzPts val="1400"/>
              <a:buFont typeface="Arial"/>
              <a:buChar char="•"/>
            </a:pPr>
            <a:r>
              <a:rPr lang="pt-PT" b="0" i="0" u="none" strike="noStrike" cap="none" dirty="0">
                <a:solidFill>
                  <a:schemeClr val="dk1"/>
                </a:solidFill>
                <a:latin typeface="Play"/>
                <a:ea typeface="Play"/>
                <a:cs typeface="Play"/>
                <a:sym typeface="Play"/>
              </a:rPr>
              <a:t>Reduzir o risco de </a:t>
            </a:r>
            <a:r>
              <a:rPr lang="pt-PT" b="0" i="0" u="none" strike="noStrike" cap="none" dirty="0" err="1">
                <a:solidFill>
                  <a:schemeClr val="dk1"/>
                </a:solidFill>
                <a:latin typeface="Play"/>
                <a:ea typeface="Play"/>
                <a:cs typeface="Play"/>
                <a:sym typeface="Play"/>
              </a:rPr>
              <a:t>overfitting</a:t>
            </a:r>
            <a:r>
              <a:rPr lang="pt-PT" b="0" i="0" u="none" strike="noStrike" cap="none" dirty="0">
                <a:solidFill>
                  <a:schemeClr val="dk1"/>
                </a:solidFill>
                <a:latin typeface="Play"/>
                <a:ea typeface="Play"/>
                <a:cs typeface="Play"/>
                <a:sym typeface="Play"/>
              </a:rPr>
              <a:t>, penalizando modelos muito complexos com muitos coeficientes.</a:t>
            </a:r>
            <a:endParaRPr dirty="0"/>
          </a:p>
          <a:p>
            <a:pPr marL="177800" marR="0" lvl="0" indent="-177800" algn="l" rtl="0">
              <a:lnSpc>
                <a:spcPct val="150000"/>
              </a:lnSpc>
              <a:spcBef>
                <a:spcPts val="0"/>
              </a:spcBef>
              <a:spcAft>
                <a:spcPts val="0"/>
              </a:spcAft>
              <a:buClr>
                <a:schemeClr val="dk1"/>
              </a:buClr>
              <a:buSzPts val="1400"/>
              <a:buFont typeface="Arial"/>
              <a:buChar char="•"/>
            </a:pPr>
            <a:r>
              <a:rPr lang="pt-PT" b="0" i="0" u="none" strike="noStrike" cap="none" dirty="0">
                <a:solidFill>
                  <a:schemeClr val="dk1"/>
                </a:solidFill>
                <a:latin typeface="Play"/>
                <a:ea typeface="Play"/>
                <a:cs typeface="Play"/>
                <a:sym typeface="Play"/>
              </a:rPr>
              <a:t>Melhorar a </a:t>
            </a:r>
            <a:r>
              <a:rPr lang="pt-PT" b="0" i="0" u="none" strike="noStrike" cap="none" dirty="0" err="1">
                <a:solidFill>
                  <a:schemeClr val="dk1"/>
                </a:solidFill>
                <a:latin typeface="Play"/>
                <a:ea typeface="Play"/>
                <a:cs typeface="Play"/>
                <a:sym typeface="Play"/>
              </a:rPr>
              <a:t>interpretabilidade</a:t>
            </a:r>
            <a:r>
              <a:rPr lang="pt-PT" b="0" i="0" u="none" strike="noStrike" cap="none" dirty="0">
                <a:solidFill>
                  <a:schemeClr val="dk1"/>
                </a:solidFill>
                <a:latin typeface="Play"/>
                <a:ea typeface="Play"/>
                <a:cs typeface="Play"/>
                <a:sym typeface="Play"/>
              </a:rPr>
              <a:t> do modelo, mantendo apenas as variáveis mais influentes.</a:t>
            </a:r>
            <a:endParaRPr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59126D4C-6647-BBDA-7BF1-C77C70712CE1}"/>
            </a:ext>
          </a:extLst>
        </p:cNvPr>
        <p:cNvGrpSpPr/>
        <p:nvPr/>
      </p:nvGrpSpPr>
      <p:grpSpPr>
        <a:xfrm>
          <a:off x="0" y="0"/>
          <a:ext cx="0" cy="0"/>
          <a:chOff x="0" y="0"/>
          <a:chExt cx="0" cy="0"/>
        </a:xfrm>
      </p:grpSpPr>
      <p:sp>
        <p:nvSpPr>
          <p:cNvPr id="304" name="Google Shape;304;p48">
            <a:extLst>
              <a:ext uri="{FF2B5EF4-FFF2-40B4-BE49-F238E27FC236}">
                <a16:creationId xmlns:a16="http://schemas.microsoft.com/office/drawing/2014/main" id="{60F1C245-AE6C-9111-391C-3A77EB4AE734}"/>
              </a:ext>
            </a:extLst>
          </p:cNvPr>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err="1"/>
              <a:t>Best</a:t>
            </a:r>
            <a:r>
              <a:rPr lang="pt-PT" sz="2400" b="1" dirty="0"/>
              <a:t> </a:t>
            </a:r>
            <a:r>
              <a:rPr lang="pt-PT" sz="2400" b="1" dirty="0" err="1"/>
              <a:t>predictive</a:t>
            </a:r>
            <a:r>
              <a:rPr lang="pt-PT" sz="2400" b="1" dirty="0"/>
              <a:t> </a:t>
            </a:r>
            <a:r>
              <a:rPr lang="pt-PT" sz="2400" b="1" dirty="0" err="1"/>
              <a:t>variables</a:t>
            </a:r>
            <a:r>
              <a:rPr lang="pt-PT" sz="2400" b="1" dirty="0"/>
              <a:t> | </a:t>
            </a:r>
            <a:r>
              <a:rPr lang="pt-PT" sz="2400" b="1" dirty="0" err="1"/>
              <a:t>Feature</a:t>
            </a:r>
            <a:r>
              <a:rPr lang="pt-PT" sz="2400" b="1" dirty="0"/>
              <a:t> </a:t>
            </a:r>
            <a:r>
              <a:rPr lang="pt-PT" sz="2400" b="1" dirty="0" err="1"/>
              <a:t>Selection</a:t>
            </a:r>
            <a:r>
              <a:rPr lang="pt-PT" sz="2400" b="1" dirty="0"/>
              <a:t> Numéricas</a:t>
            </a:r>
            <a:endParaRPr sz="2400" b="1" dirty="0"/>
          </a:p>
        </p:txBody>
      </p:sp>
      <p:cxnSp>
        <p:nvCxnSpPr>
          <p:cNvPr id="305" name="Google Shape;305;p48">
            <a:extLst>
              <a:ext uri="{FF2B5EF4-FFF2-40B4-BE49-F238E27FC236}">
                <a16:creationId xmlns:a16="http://schemas.microsoft.com/office/drawing/2014/main" id="{E1500FD7-D37C-A185-A0A0-229B68D61225}"/>
              </a:ext>
            </a:extLst>
          </p:cNvPr>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306" name="Google Shape;306;p48">
            <a:extLst>
              <a:ext uri="{FF2B5EF4-FFF2-40B4-BE49-F238E27FC236}">
                <a16:creationId xmlns:a16="http://schemas.microsoft.com/office/drawing/2014/main" id="{CECAE830-925F-AE5C-F986-1B717B1788DC}"/>
              </a:ext>
            </a:extLst>
          </p:cNvPr>
          <p:cNvSpPr txBox="1"/>
          <p:nvPr/>
        </p:nvSpPr>
        <p:spPr>
          <a:xfrm>
            <a:off x="255182" y="946839"/>
            <a:ext cx="8616444" cy="3963632"/>
          </a:xfrm>
          <a:prstGeom prst="rect">
            <a:avLst/>
          </a:prstGeom>
          <a:noFill/>
          <a:ln>
            <a:noFill/>
          </a:ln>
        </p:spPr>
        <p:txBody>
          <a:bodyPr spcFirstLastPara="1" wrap="square" lIns="68575" tIns="34275" rIns="68575" bIns="34275" anchor="t" anchorCtr="0">
            <a:normAutofit lnSpcReduction="10000"/>
          </a:bodyPr>
          <a:lstStyle/>
          <a:p>
            <a:pPr marL="0" marR="0" lvl="0" indent="0" algn="l" rtl="0">
              <a:lnSpc>
                <a:spcPct val="90000"/>
              </a:lnSpc>
              <a:spcBef>
                <a:spcPts val="800"/>
              </a:spcBef>
              <a:spcAft>
                <a:spcPts val="0"/>
              </a:spcAft>
              <a:buClr>
                <a:schemeClr val="dk1"/>
              </a:buClr>
              <a:buSzPts val="1400"/>
              <a:buFont typeface="Arial"/>
              <a:buNone/>
            </a:pPr>
            <a:r>
              <a:rPr lang="pt-PT" sz="1400" b="1" i="0" u="none" strike="noStrike" cap="none" dirty="0">
                <a:solidFill>
                  <a:schemeClr val="dk1"/>
                </a:solidFill>
                <a:latin typeface="Play"/>
                <a:ea typeface="Play"/>
                <a:cs typeface="Play"/>
                <a:sym typeface="Play"/>
              </a:rPr>
              <a:t>Resultados:</a:t>
            </a:r>
          </a:p>
          <a:p>
            <a:pPr marL="0" marR="0" lvl="0" indent="0" algn="l" rtl="0">
              <a:lnSpc>
                <a:spcPct val="90000"/>
              </a:lnSpc>
              <a:spcBef>
                <a:spcPts val="800"/>
              </a:spcBef>
              <a:spcAft>
                <a:spcPts val="0"/>
              </a:spcAft>
              <a:buClr>
                <a:schemeClr val="dk1"/>
              </a:buClr>
              <a:buSzPts val="1400"/>
              <a:buFont typeface="Arial"/>
              <a:buNone/>
            </a:pPr>
            <a:r>
              <a:rPr lang="pt-PT" sz="1400" b="1" i="0" u="none" strike="noStrike" cap="none" dirty="0">
                <a:solidFill>
                  <a:schemeClr val="dk1"/>
                </a:solidFill>
                <a:latin typeface="Play"/>
                <a:ea typeface="Play"/>
                <a:cs typeface="Play"/>
                <a:sym typeface="Play"/>
              </a:rPr>
              <a:t> </a:t>
            </a:r>
          </a:p>
          <a:p>
            <a:pPr marL="0" marR="0" lvl="0" indent="0" algn="l" rtl="0">
              <a:lnSpc>
                <a:spcPct val="90000"/>
              </a:lnSpc>
              <a:spcBef>
                <a:spcPts val="800"/>
              </a:spcBef>
              <a:spcAft>
                <a:spcPts val="0"/>
              </a:spcAft>
              <a:buClr>
                <a:schemeClr val="dk1"/>
              </a:buClr>
              <a:buSzPts val="1400"/>
              <a:buFont typeface="Arial"/>
              <a:buNone/>
            </a:pPr>
            <a:endParaRPr lang="pt-PT" sz="14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sz="14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sz="14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sz="14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sz="14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b="1" dirty="0">
              <a:solidFill>
                <a:schemeClr val="dk1"/>
              </a:solidFill>
              <a:latin typeface="Play"/>
              <a:sym typeface="Play"/>
            </a:endParaRPr>
          </a:p>
          <a:p>
            <a:pPr marL="0" marR="0" lvl="0" indent="0" algn="l" rtl="0">
              <a:lnSpc>
                <a:spcPct val="90000"/>
              </a:lnSpc>
              <a:spcBef>
                <a:spcPts val="800"/>
              </a:spcBef>
              <a:spcAft>
                <a:spcPts val="0"/>
              </a:spcAft>
              <a:buClr>
                <a:schemeClr val="dk1"/>
              </a:buClr>
              <a:buSzPts val="1400"/>
              <a:buFont typeface="Arial"/>
              <a:buNone/>
            </a:pPr>
            <a:r>
              <a:rPr lang="pt-PT" b="1" dirty="0">
                <a:solidFill>
                  <a:schemeClr val="dk1"/>
                </a:solidFill>
                <a:latin typeface="Play"/>
                <a:sym typeface="Play"/>
              </a:rPr>
              <a:t>Conclusões:</a:t>
            </a:r>
            <a:endParaRPr sz="1100" dirty="0"/>
          </a:p>
          <a:p>
            <a:pPr marL="177800" marR="0" lvl="0" indent="-177800" algn="l" rtl="0">
              <a:lnSpc>
                <a:spcPct val="90000"/>
              </a:lnSpc>
              <a:spcBef>
                <a:spcPts val="800"/>
              </a:spcBef>
              <a:spcAft>
                <a:spcPts val="0"/>
              </a:spcAft>
              <a:buClr>
                <a:schemeClr val="dk1"/>
              </a:buClr>
              <a:buSzPts val="1400"/>
              <a:buFont typeface="Arial"/>
              <a:buChar char="•"/>
            </a:pPr>
            <a:r>
              <a:rPr lang="en-GB" sz="1400" b="0" i="0" u="none" strike="noStrike" cap="none" dirty="0">
                <a:solidFill>
                  <a:schemeClr val="dk1"/>
                </a:solidFill>
                <a:latin typeface="Play"/>
                <a:ea typeface="Play"/>
                <a:cs typeface="Play"/>
                <a:sym typeface="Play"/>
              </a:rPr>
              <a:t>A </a:t>
            </a:r>
            <a:r>
              <a:rPr lang="en-GB" sz="1400" b="0" i="0" u="none" strike="noStrike" cap="none" dirty="0" err="1">
                <a:solidFill>
                  <a:schemeClr val="dk1"/>
                </a:solidFill>
                <a:latin typeface="Play"/>
                <a:ea typeface="Play"/>
                <a:cs typeface="Play"/>
                <a:sym typeface="Play"/>
              </a:rPr>
              <a:t>variavel</a:t>
            </a:r>
            <a:r>
              <a:rPr lang="en-GB" sz="1400" b="0" i="0" u="none" strike="noStrike" cap="none" dirty="0">
                <a:solidFill>
                  <a:schemeClr val="dk1"/>
                </a:solidFill>
                <a:latin typeface="Play"/>
                <a:ea typeface="Play"/>
                <a:cs typeface="Play"/>
                <a:sym typeface="Play"/>
              </a:rPr>
              <a:t> </a:t>
            </a:r>
            <a:r>
              <a:rPr lang="en-GB" sz="1400" b="0" i="0" u="none" strike="noStrike" cap="none" dirty="0" err="1">
                <a:solidFill>
                  <a:schemeClr val="dk1"/>
                </a:solidFill>
                <a:latin typeface="Play"/>
                <a:ea typeface="Play"/>
                <a:cs typeface="Play"/>
                <a:sym typeface="Play"/>
              </a:rPr>
              <a:t>margem_</a:t>
            </a:r>
            <a:r>
              <a:rPr lang="en-GB" dirty="0" err="1">
                <a:solidFill>
                  <a:schemeClr val="dk1"/>
                </a:solidFill>
                <a:latin typeface="Play"/>
                <a:sym typeface="Play"/>
              </a:rPr>
              <a:t>num</a:t>
            </a:r>
            <a:r>
              <a:rPr lang="en-GB" dirty="0">
                <a:solidFill>
                  <a:schemeClr val="dk1"/>
                </a:solidFill>
                <a:latin typeface="Play"/>
                <a:sym typeface="Play"/>
              </a:rPr>
              <a:t> </a:t>
            </a:r>
            <a:r>
              <a:rPr lang="en-GB" dirty="0" err="1">
                <a:solidFill>
                  <a:schemeClr val="dk1"/>
                </a:solidFill>
                <a:latin typeface="Play"/>
                <a:sym typeface="Play"/>
              </a:rPr>
              <a:t>foi</a:t>
            </a:r>
            <a:r>
              <a:rPr lang="en-GB" dirty="0">
                <a:solidFill>
                  <a:schemeClr val="dk1"/>
                </a:solidFill>
                <a:latin typeface="Play"/>
                <a:sym typeface="Play"/>
              </a:rPr>
              <a:t> </a:t>
            </a:r>
            <a:r>
              <a:rPr lang="en-GB" dirty="0" err="1">
                <a:solidFill>
                  <a:schemeClr val="dk1"/>
                </a:solidFill>
                <a:latin typeface="Play"/>
                <a:sym typeface="Play"/>
              </a:rPr>
              <a:t>considerada</a:t>
            </a:r>
            <a:r>
              <a:rPr lang="en-GB" dirty="0">
                <a:solidFill>
                  <a:schemeClr val="dk1"/>
                </a:solidFill>
                <a:latin typeface="Play"/>
                <a:sym typeface="Play"/>
              </a:rPr>
              <a:t> </a:t>
            </a:r>
            <a:r>
              <a:rPr lang="en-GB" dirty="0" err="1">
                <a:solidFill>
                  <a:schemeClr val="dk1"/>
                </a:solidFill>
                <a:latin typeface="Play"/>
                <a:sym typeface="Play"/>
              </a:rPr>
              <a:t>irrelevante</a:t>
            </a:r>
            <a:r>
              <a:rPr lang="en-GB" dirty="0">
                <a:solidFill>
                  <a:schemeClr val="dk1"/>
                </a:solidFill>
                <a:latin typeface="Play"/>
                <a:sym typeface="Play"/>
              </a:rPr>
              <a:t>. </a:t>
            </a:r>
            <a:r>
              <a:rPr lang="en-GB" dirty="0" err="1">
                <a:solidFill>
                  <a:schemeClr val="dk1"/>
                </a:solidFill>
                <a:latin typeface="Play"/>
                <a:sym typeface="Play"/>
              </a:rPr>
              <a:t>Apesar</a:t>
            </a:r>
            <a:r>
              <a:rPr lang="en-GB" dirty="0">
                <a:solidFill>
                  <a:schemeClr val="dk1"/>
                </a:solidFill>
                <a:latin typeface="Play"/>
                <a:sym typeface="Play"/>
              </a:rPr>
              <a:t> do discount </a:t>
            </a:r>
            <a:r>
              <a:rPr lang="en-GB" dirty="0" err="1">
                <a:solidFill>
                  <a:schemeClr val="dk1"/>
                </a:solidFill>
                <a:latin typeface="Play"/>
                <a:sym typeface="Play"/>
              </a:rPr>
              <a:t>também</a:t>
            </a:r>
            <a:r>
              <a:rPr lang="en-GB" dirty="0">
                <a:solidFill>
                  <a:schemeClr val="dk1"/>
                </a:solidFill>
                <a:latin typeface="Play"/>
                <a:sym typeface="Play"/>
              </a:rPr>
              <a:t> </a:t>
            </a:r>
            <a:r>
              <a:rPr lang="en-GB" dirty="0" err="1">
                <a:solidFill>
                  <a:schemeClr val="dk1"/>
                </a:solidFill>
                <a:latin typeface="Play"/>
                <a:sym typeface="Play"/>
              </a:rPr>
              <a:t>ter</a:t>
            </a:r>
            <a:r>
              <a:rPr lang="en-GB" dirty="0">
                <a:solidFill>
                  <a:schemeClr val="dk1"/>
                </a:solidFill>
                <a:latin typeface="Play"/>
                <a:sym typeface="Play"/>
              </a:rPr>
              <a:t> </a:t>
            </a:r>
            <a:r>
              <a:rPr lang="en-GB" dirty="0" err="1">
                <a:solidFill>
                  <a:schemeClr val="dk1"/>
                </a:solidFill>
                <a:latin typeface="Play"/>
                <a:sym typeface="Play"/>
              </a:rPr>
              <a:t>sido</a:t>
            </a:r>
            <a:r>
              <a:rPr lang="en-GB" dirty="0">
                <a:solidFill>
                  <a:schemeClr val="dk1"/>
                </a:solidFill>
                <a:latin typeface="Play"/>
                <a:sym typeface="Play"/>
              </a:rPr>
              <a:t> </a:t>
            </a:r>
            <a:r>
              <a:rPr lang="en-GB" dirty="0" err="1">
                <a:solidFill>
                  <a:schemeClr val="dk1"/>
                </a:solidFill>
                <a:latin typeface="Play"/>
                <a:sym typeface="Play"/>
              </a:rPr>
              <a:t>considerado</a:t>
            </a:r>
            <a:r>
              <a:rPr lang="en-GB" dirty="0">
                <a:solidFill>
                  <a:schemeClr val="dk1"/>
                </a:solidFill>
                <a:latin typeface="Play"/>
                <a:sym typeface="Play"/>
              </a:rPr>
              <a:t> </a:t>
            </a:r>
            <a:r>
              <a:rPr lang="en-GB" dirty="0" err="1">
                <a:solidFill>
                  <a:schemeClr val="dk1"/>
                </a:solidFill>
                <a:latin typeface="Play"/>
                <a:sym typeface="Play"/>
              </a:rPr>
              <a:t>irrelevante</a:t>
            </a:r>
            <a:r>
              <a:rPr lang="en-GB" dirty="0">
                <a:solidFill>
                  <a:schemeClr val="dk1"/>
                </a:solidFill>
                <a:latin typeface="Play"/>
                <a:sym typeface="Play"/>
              </a:rPr>
              <a:t>, </a:t>
            </a:r>
            <a:r>
              <a:rPr lang="en-GB" dirty="0" err="1">
                <a:solidFill>
                  <a:schemeClr val="dk1"/>
                </a:solidFill>
                <a:latin typeface="Play"/>
                <a:sym typeface="Play"/>
              </a:rPr>
              <a:t>decidimos</a:t>
            </a:r>
            <a:r>
              <a:rPr lang="en-GB" dirty="0">
                <a:solidFill>
                  <a:schemeClr val="dk1"/>
                </a:solidFill>
                <a:latin typeface="Play"/>
                <a:sym typeface="Play"/>
              </a:rPr>
              <a:t> </a:t>
            </a:r>
            <a:r>
              <a:rPr lang="en-GB" dirty="0" err="1">
                <a:solidFill>
                  <a:schemeClr val="dk1"/>
                </a:solidFill>
                <a:latin typeface="Play"/>
                <a:sym typeface="Play"/>
              </a:rPr>
              <a:t>mantê</a:t>
            </a:r>
            <a:r>
              <a:rPr lang="en-GB" dirty="0">
                <a:solidFill>
                  <a:schemeClr val="dk1"/>
                </a:solidFill>
                <a:latin typeface="Play"/>
                <a:sym typeface="Play"/>
              </a:rPr>
              <a:t>-lo, </a:t>
            </a:r>
            <a:r>
              <a:rPr lang="pt-PT" dirty="0">
                <a:solidFill>
                  <a:schemeClr val="dk1"/>
                </a:solidFill>
                <a:latin typeface="Play"/>
                <a:sym typeface="Play"/>
              </a:rPr>
              <a:t>visto que é uma variável relevante para o problema em questão </a:t>
            </a:r>
            <a:endParaRPr dirty="0">
              <a:solidFill>
                <a:schemeClr val="dk1"/>
              </a:solidFill>
              <a:latin typeface="Play"/>
            </a:endParaRPr>
          </a:p>
          <a:p>
            <a:pPr marL="0" marR="0" lvl="0" indent="0" algn="l" rtl="0">
              <a:lnSpc>
                <a:spcPct val="90000"/>
              </a:lnSpc>
              <a:spcBef>
                <a:spcPts val="800"/>
              </a:spcBef>
              <a:spcAft>
                <a:spcPts val="0"/>
              </a:spcAft>
              <a:buClr>
                <a:schemeClr val="dk1"/>
              </a:buClr>
              <a:buSzPts val="1400"/>
              <a:buFont typeface="Arial"/>
              <a:buNone/>
            </a:pPr>
            <a:endParaRPr sz="1400" b="0" i="0" u="none" strike="noStrike" cap="none" dirty="0">
              <a:solidFill>
                <a:srgbClr val="002060"/>
              </a:solidFill>
              <a:latin typeface="Play"/>
              <a:ea typeface="Play"/>
              <a:cs typeface="Play"/>
              <a:sym typeface="Play"/>
            </a:endParaRPr>
          </a:p>
          <a:p>
            <a:pPr marL="177800" marR="0" lvl="0" indent="-88900" algn="l" rtl="0">
              <a:lnSpc>
                <a:spcPct val="90000"/>
              </a:lnSpc>
              <a:spcBef>
                <a:spcPts val="800"/>
              </a:spcBef>
              <a:spcAft>
                <a:spcPts val="0"/>
              </a:spcAft>
              <a:buClr>
                <a:schemeClr val="dk1"/>
              </a:buClr>
              <a:buSzPts val="1400"/>
              <a:buFont typeface="Arial"/>
              <a:buNone/>
            </a:pPr>
            <a:endParaRPr sz="14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ts val="1200"/>
              <a:buFont typeface="Arial"/>
              <a:buNone/>
            </a:pPr>
            <a:endParaRPr sz="12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graphicFrame>
        <p:nvGraphicFramePr>
          <p:cNvPr id="3" name="Table 2">
            <a:extLst>
              <a:ext uri="{FF2B5EF4-FFF2-40B4-BE49-F238E27FC236}">
                <a16:creationId xmlns:a16="http://schemas.microsoft.com/office/drawing/2014/main" id="{7BC0C6FD-8CB3-B0BD-407F-8A878BEC7EF6}"/>
              </a:ext>
            </a:extLst>
          </p:cNvPr>
          <p:cNvGraphicFramePr>
            <a:graphicFrameLocks noGrp="1"/>
          </p:cNvGraphicFramePr>
          <p:nvPr>
            <p:extLst>
              <p:ext uri="{D42A27DB-BD31-4B8C-83A1-F6EECF244321}">
                <p14:modId xmlns:p14="http://schemas.microsoft.com/office/powerpoint/2010/main" val="2140613713"/>
              </p:ext>
            </p:extLst>
          </p:nvPr>
        </p:nvGraphicFramePr>
        <p:xfrm>
          <a:off x="1378182" y="1426586"/>
          <a:ext cx="6064838" cy="2663632"/>
        </p:xfrm>
        <a:graphic>
          <a:graphicData uri="http://schemas.openxmlformats.org/drawingml/2006/table">
            <a:tbl>
              <a:tblPr firstRow="1" bandRow="1">
                <a:tableStyleId>{B8ECD0C0-B1D6-4B2D-965A-2954C8A279F1}</a:tableStyleId>
              </a:tblPr>
              <a:tblGrid>
                <a:gridCol w="3032419">
                  <a:extLst>
                    <a:ext uri="{9D8B030D-6E8A-4147-A177-3AD203B41FA5}">
                      <a16:colId xmlns:a16="http://schemas.microsoft.com/office/drawing/2014/main" val="783962572"/>
                    </a:ext>
                  </a:extLst>
                </a:gridCol>
                <a:gridCol w="3032419">
                  <a:extLst>
                    <a:ext uri="{9D8B030D-6E8A-4147-A177-3AD203B41FA5}">
                      <a16:colId xmlns:a16="http://schemas.microsoft.com/office/drawing/2014/main" val="1839043980"/>
                    </a:ext>
                  </a:extLst>
                </a:gridCol>
              </a:tblGrid>
              <a:tr h="332954">
                <a:tc>
                  <a:txBody>
                    <a:bodyPr/>
                    <a:lstStyle/>
                    <a:p>
                      <a:r>
                        <a:rPr lang="en-GB" sz="1400" dirty="0" err="1"/>
                        <a:t>Variável</a:t>
                      </a:r>
                      <a:endParaRPr lang="en-GB" sz="1400" dirty="0"/>
                    </a:p>
                  </a:txBody>
                  <a:tcPr/>
                </a:tc>
                <a:tc>
                  <a:txBody>
                    <a:bodyPr/>
                    <a:lstStyle/>
                    <a:p>
                      <a:r>
                        <a:rPr lang="en-GB" sz="1400" dirty="0" err="1"/>
                        <a:t>Relevante</a:t>
                      </a:r>
                      <a:r>
                        <a:rPr lang="en-GB" sz="1400" dirty="0"/>
                        <a:t>?</a:t>
                      </a:r>
                    </a:p>
                  </a:txBody>
                  <a:tcPr/>
                </a:tc>
                <a:extLst>
                  <a:ext uri="{0D108BD9-81ED-4DB2-BD59-A6C34878D82A}">
                    <a16:rowId xmlns:a16="http://schemas.microsoft.com/office/drawing/2014/main" val="2929512453"/>
                  </a:ext>
                </a:extLst>
              </a:tr>
              <a:tr h="332954">
                <a:tc>
                  <a:txBody>
                    <a:bodyPr/>
                    <a:lstStyle/>
                    <a:p>
                      <a:r>
                        <a:rPr lang="en-GB" sz="1400" dirty="0"/>
                        <a:t>Weight(g)</a:t>
                      </a:r>
                    </a:p>
                  </a:txBody>
                  <a:tcPr/>
                </a:tc>
                <a:tc>
                  <a:txBody>
                    <a:bodyPr/>
                    <a:lstStyle/>
                    <a:p>
                      <a:r>
                        <a:rPr lang="en-GB" sz="1400" dirty="0"/>
                        <a:t>Sim</a:t>
                      </a:r>
                    </a:p>
                  </a:txBody>
                  <a:tcPr/>
                </a:tc>
                <a:extLst>
                  <a:ext uri="{0D108BD9-81ED-4DB2-BD59-A6C34878D82A}">
                    <a16:rowId xmlns:a16="http://schemas.microsoft.com/office/drawing/2014/main" val="428847360"/>
                  </a:ext>
                </a:extLst>
              </a:tr>
              <a:tr h="332954">
                <a:tc>
                  <a:txBody>
                    <a:bodyPr/>
                    <a:lstStyle/>
                    <a:p>
                      <a:r>
                        <a:rPr lang="en-GB" sz="1400" dirty="0" err="1"/>
                        <a:t>Perc_expiring_sku</a:t>
                      </a:r>
                      <a:endParaRPr lang="en-GB" sz="1400" dirty="0"/>
                    </a:p>
                  </a:txBody>
                  <a:tcPr/>
                </a:tc>
                <a:tc>
                  <a:txBody>
                    <a:bodyPr/>
                    <a:lstStyle/>
                    <a:p>
                      <a:r>
                        <a:rPr lang="en-GB" sz="1400" dirty="0"/>
                        <a:t>Sim</a:t>
                      </a:r>
                    </a:p>
                  </a:txBody>
                  <a:tcPr/>
                </a:tc>
                <a:extLst>
                  <a:ext uri="{0D108BD9-81ED-4DB2-BD59-A6C34878D82A}">
                    <a16:rowId xmlns:a16="http://schemas.microsoft.com/office/drawing/2014/main" val="688700466"/>
                  </a:ext>
                </a:extLst>
              </a:tr>
              <a:tr h="332954">
                <a:tc>
                  <a:txBody>
                    <a:bodyPr/>
                    <a:lstStyle/>
                    <a:p>
                      <a:r>
                        <a:rPr lang="en-GB" sz="1400" dirty="0" err="1"/>
                        <a:t>Selling_square_ft</a:t>
                      </a:r>
                      <a:endParaRPr lang="en-GB" sz="1400" dirty="0"/>
                    </a:p>
                  </a:txBody>
                  <a:tcPr/>
                </a:tc>
                <a:tc>
                  <a:txBody>
                    <a:bodyPr/>
                    <a:lstStyle/>
                    <a:p>
                      <a:r>
                        <a:rPr lang="en-GB" sz="1400" dirty="0"/>
                        <a:t>Sim</a:t>
                      </a:r>
                    </a:p>
                  </a:txBody>
                  <a:tcPr/>
                </a:tc>
                <a:extLst>
                  <a:ext uri="{0D108BD9-81ED-4DB2-BD59-A6C34878D82A}">
                    <a16:rowId xmlns:a16="http://schemas.microsoft.com/office/drawing/2014/main" val="1665595670"/>
                  </a:ext>
                </a:extLst>
              </a:tr>
              <a:tr h="332954">
                <a:tc>
                  <a:txBody>
                    <a:bodyPr/>
                    <a:lstStyle/>
                    <a:p>
                      <a:r>
                        <a:rPr lang="en-GB" sz="1400" dirty="0" err="1"/>
                        <a:t>New_pvp</a:t>
                      </a:r>
                      <a:endParaRPr lang="en-GB" sz="1400" dirty="0"/>
                    </a:p>
                  </a:txBody>
                  <a:tcPr/>
                </a:tc>
                <a:tc>
                  <a:txBody>
                    <a:bodyPr/>
                    <a:lstStyle/>
                    <a:p>
                      <a:r>
                        <a:rPr lang="en-GB" sz="1400" dirty="0"/>
                        <a:t>Sim</a:t>
                      </a:r>
                    </a:p>
                  </a:txBody>
                  <a:tcPr/>
                </a:tc>
                <a:extLst>
                  <a:ext uri="{0D108BD9-81ED-4DB2-BD59-A6C34878D82A}">
                    <a16:rowId xmlns:a16="http://schemas.microsoft.com/office/drawing/2014/main" val="3450127266"/>
                  </a:ext>
                </a:extLst>
              </a:tr>
              <a:tr h="332954">
                <a:tc>
                  <a:txBody>
                    <a:bodyPr/>
                    <a:lstStyle/>
                    <a:p>
                      <a:r>
                        <a:rPr lang="en-GB" sz="1400" dirty="0"/>
                        <a:t>Discount</a:t>
                      </a:r>
                    </a:p>
                  </a:txBody>
                  <a:tcPr/>
                </a:tc>
                <a:tc>
                  <a:txBody>
                    <a:bodyPr/>
                    <a:lstStyle/>
                    <a:p>
                      <a:r>
                        <a:rPr lang="en-GB" sz="1400" dirty="0" err="1"/>
                        <a:t>Não</a:t>
                      </a:r>
                      <a:endParaRPr lang="en-GB" sz="1400" dirty="0"/>
                    </a:p>
                  </a:txBody>
                  <a:tcPr/>
                </a:tc>
                <a:extLst>
                  <a:ext uri="{0D108BD9-81ED-4DB2-BD59-A6C34878D82A}">
                    <a16:rowId xmlns:a16="http://schemas.microsoft.com/office/drawing/2014/main" val="3434845170"/>
                  </a:ext>
                </a:extLst>
              </a:tr>
              <a:tr h="332954">
                <a:tc>
                  <a:txBody>
                    <a:bodyPr/>
                    <a:lstStyle/>
                    <a:p>
                      <a:r>
                        <a:rPr lang="en-GB" sz="1400" dirty="0" err="1"/>
                        <a:t>Margem_num</a:t>
                      </a:r>
                      <a:endParaRPr lang="en-GB" sz="1400" dirty="0"/>
                    </a:p>
                  </a:txBody>
                  <a:tcPr/>
                </a:tc>
                <a:tc>
                  <a:txBody>
                    <a:bodyPr/>
                    <a:lstStyle/>
                    <a:p>
                      <a:r>
                        <a:rPr lang="en-GB" sz="1400" dirty="0" err="1"/>
                        <a:t>Não</a:t>
                      </a:r>
                      <a:endParaRPr lang="en-GB" sz="1400" dirty="0"/>
                    </a:p>
                  </a:txBody>
                  <a:tcPr/>
                </a:tc>
                <a:extLst>
                  <a:ext uri="{0D108BD9-81ED-4DB2-BD59-A6C34878D82A}">
                    <a16:rowId xmlns:a16="http://schemas.microsoft.com/office/drawing/2014/main" val="1855217078"/>
                  </a:ext>
                </a:extLst>
              </a:tr>
              <a:tr h="332954">
                <a:tc>
                  <a:txBody>
                    <a:bodyPr/>
                    <a:lstStyle/>
                    <a:p>
                      <a:r>
                        <a:rPr lang="en-GB" sz="1400" dirty="0" err="1"/>
                        <a:t>Labelling_day</a:t>
                      </a:r>
                      <a:endParaRPr lang="en-GB" sz="1400" dirty="0"/>
                    </a:p>
                  </a:txBody>
                  <a:tcPr/>
                </a:tc>
                <a:tc>
                  <a:txBody>
                    <a:bodyPr/>
                    <a:lstStyle/>
                    <a:p>
                      <a:r>
                        <a:rPr lang="en-GB" sz="1400" dirty="0"/>
                        <a:t>Sim</a:t>
                      </a:r>
                    </a:p>
                  </a:txBody>
                  <a:tcPr/>
                </a:tc>
                <a:extLst>
                  <a:ext uri="{0D108BD9-81ED-4DB2-BD59-A6C34878D82A}">
                    <a16:rowId xmlns:a16="http://schemas.microsoft.com/office/drawing/2014/main" val="2729818919"/>
                  </a:ext>
                </a:extLst>
              </a:tr>
            </a:tbl>
          </a:graphicData>
        </a:graphic>
      </p:graphicFrame>
    </p:spTree>
    <p:extLst>
      <p:ext uri="{BB962C8B-B14F-4D97-AF65-F5344CB8AC3E}">
        <p14:creationId xmlns:p14="http://schemas.microsoft.com/office/powerpoint/2010/main" val="2248741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9"/>
          <p:cNvSpPr txBox="1">
            <a:spLocks noGrp="1"/>
          </p:cNvSpPr>
          <p:nvPr>
            <p:ph type="ctrTitle"/>
          </p:nvPr>
        </p:nvSpPr>
        <p:spPr>
          <a:xfrm>
            <a:off x="1143000" y="1099103"/>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300"/>
              <a:buFont typeface="Play"/>
              <a:buNone/>
            </a:pPr>
            <a:r>
              <a:rPr lang="pt-PT" sz="3300" b="1"/>
              <a:t>Anexo III</a:t>
            </a:r>
            <a:br>
              <a:rPr lang="pt-PT" sz="3300" b="1"/>
            </a:br>
            <a:br>
              <a:rPr lang="pt-PT" sz="2700"/>
            </a:br>
            <a:r>
              <a:rPr lang="pt-PT" sz="2700"/>
              <a:t>Detalhe da Modelação e Otimização dos modelos</a:t>
            </a:r>
            <a:endParaRPr sz="27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a:t>Modelação</a:t>
            </a:r>
            <a:endParaRPr sz="2400" b="1" dirty="0"/>
          </a:p>
        </p:txBody>
      </p:sp>
      <p:cxnSp>
        <p:nvCxnSpPr>
          <p:cNvPr id="317" name="Google Shape;317;p50"/>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318" name="Google Shape;318;p50"/>
          <p:cNvSpPr txBox="1"/>
          <p:nvPr/>
        </p:nvSpPr>
        <p:spPr>
          <a:xfrm>
            <a:off x="400670" y="1017425"/>
            <a:ext cx="7641000" cy="3884100"/>
          </a:xfrm>
          <a:prstGeom prst="rect">
            <a:avLst/>
          </a:prstGeom>
          <a:noFill/>
          <a:ln>
            <a:noFill/>
          </a:ln>
        </p:spPr>
        <p:txBody>
          <a:bodyPr spcFirstLastPara="1" wrap="square" lIns="68575" tIns="34275" rIns="68575" bIns="34275" anchor="t" anchorCtr="0">
            <a:normAutofit fontScale="77500" lnSpcReduction="20000"/>
          </a:bodyPr>
          <a:lstStyle/>
          <a:p>
            <a:pPr marR="0" lvl="0" algn="l" rtl="0">
              <a:lnSpc>
                <a:spcPct val="90000"/>
              </a:lnSpc>
              <a:spcBef>
                <a:spcPts val="0"/>
              </a:spcBef>
              <a:spcAft>
                <a:spcPts val="0"/>
              </a:spcAft>
              <a:buClr>
                <a:srgbClr val="1F1F1F"/>
              </a:buClr>
              <a:buSzPct val="100000"/>
            </a:pPr>
            <a:r>
              <a:rPr lang="pt-PT" sz="1971" b="1" dirty="0">
                <a:solidFill>
                  <a:schemeClr val="tx1"/>
                </a:solidFill>
                <a:latin typeface="Play" panose="020B0604020202020204" charset="0"/>
                <a:ea typeface="Roboto"/>
                <a:cs typeface="Roboto"/>
                <a:sym typeface="Roboto"/>
              </a:rPr>
              <a:t>Modelos Utilizados</a:t>
            </a:r>
            <a:r>
              <a:rPr lang="pt-PT" sz="1971" b="1" i="0" u="none" strike="noStrike" cap="none" dirty="0">
                <a:solidFill>
                  <a:schemeClr val="tx1"/>
                </a:solidFill>
                <a:latin typeface="Play" panose="020B0604020202020204" charset="0"/>
                <a:ea typeface="Roboto"/>
                <a:cs typeface="Roboto"/>
                <a:sym typeface="Roboto"/>
              </a:rPr>
              <a:t>:</a:t>
            </a:r>
            <a:endParaRPr sz="1971" b="1" i="0" u="none" strike="noStrike" cap="none" dirty="0">
              <a:solidFill>
                <a:schemeClr val="tx1"/>
              </a:solidFill>
              <a:latin typeface="Play" panose="020B0604020202020204" charset="0"/>
              <a:ea typeface="Roboto"/>
              <a:cs typeface="Roboto"/>
              <a:sym typeface="Roboto"/>
            </a:endParaRPr>
          </a:p>
          <a:p>
            <a:pPr marL="457200" marR="0" lvl="0" indent="0" algn="l" rtl="0">
              <a:lnSpc>
                <a:spcPct val="90000"/>
              </a:lnSpc>
              <a:spcBef>
                <a:spcPts val="0"/>
              </a:spcBef>
              <a:spcAft>
                <a:spcPts val="0"/>
              </a:spcAft>
              <a:buNone/>
            </a:pPr>
            <a:endParaRPr b="1" dirty="0">
              <a:solidFill>
                <a:schemeClr val="tx1"/>
              </a:solidFill>
              <a:latin typeface="Play" panose="020B0604020202020204" charset="0"/>
              <a:ea typeface="Roboto"/>
              <a:cs typeface="Roboto"/>
              <a:sym typeface="Roboto"/>
            </a:endParaRPr>
          </a:p>
          <a:p>
            <a:pPr marL="457200" marR="0" lvl="0" indent="0" algn="l" rtl="0">
              <a:lnSpc>
                <a:spcPct val="90000"/>
              </a:lnSpc>
              <a:spcBef>
                <a:spcPts val="0"/>
              </a:spcBef>
              <a:spcAft>
                <a:spcPts val="0"/>
              </a:spcAft>
              <a:buNone/>
            </a:pPr>
            <a:endParaRPr b="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r>
              <a:rPr lang="pt-PT" sz="1671" b="1" dirty="0" err="1">
                <a:solidFill>
                  <a:schemeClr val="tx1"/>
                </a:solidFill>
                <a:latin typeface="Play" panose="020B0604020202020204" charset="0"/>
                <a:ea typeface="Roboto"/>
                <a:cs typeface="Roboto"/>
                <a:sym typeface="Roboto"/>
              </a:rPr>
              <a:t>Logistic</a:t>
            </a:r>
            <a:r>
              <a:rPr lang="pt-PT" sz="1671" b="1" dirty="0">
                <a:solidFill>
                  <a:schemeClr val="tx1"/>
                </a:solidFill>
                <a:latin typeface="Play" panose="020B0604020202020204" charset="0"/>
                <a:ea typeface="Roboto"/>
                <a:cs typeface="Roboto"/>
                <a:sym typeface="Roboto"/>
              </a:rPr>
              <a:t> </a:t>
            </a:r>
            <a:r>
              <a:rPr lang="pt-PT" sz="1671" b="1" dirty="0" err="1">
                <a:solidFill>
                  <a:schemeClr val="tx1"/>
                </a:solidFill>
                <a:latin typeface="Play" panose="020B0604020202020204" charset="0"/>
                <a:ea typeface="Roboto"/>
                <a:cs typeface="Roboto"/>
                <a:sym typeface="Roboto"/>
              </a:rPr>
              <a:t>Regression</a:t>
            </a:r>
            <a:r>
              <a:rPr lang="pt-PT" sz="1671" b="1" dirty="0">
                <a:solidFill>
                  <a:schemeClr val="tx1"/>
                </a:solidFill>
                <a:latin typeface="Play" panose="020B0604020202020204" charset="0"/>
                <a:ea typeface="Roboto"/>
                <a:cs typeface="Roboto"/>
                <a:sym typeface="Roboto"/>
              </a:rPr>
              <a:t>: </a:t>
            </a:r>
            <a:r>
              <a:rPr lang="pt-PT" sz="1671" dirty="0">
                <a:solidFill>
                  <a:schemeClr val="tx1"/>
                </a:solidFill>
                <a:latin typeface="Play" panose="020B0604020202020204" charset="0"/>
                <a:ea typeface="Roboto"/>
                <a:cs typeface="Roboto"/>
                <a:sym typeface="Roboto"/>
              </a:rPr>
              <a:t>algoritmo utilizado para problemas de classificação. Consiste em combinação linear, semelhante à regressão linear mas sendo depois combinada com uma conversão para uma função </a:t>
            </a:r>
            <a:r>
              <a:rPr lang="pt-PT" sz="1671" dirty="0" err="1">
                <a:solidFill>
                  <a:schemeClr val="tx1"/>
                </a:solidFill>
                <a:latin typeface="Play" panose="020B0604020202020204" charset="0"/>
                <a:ea typeface="Roboto"/>
                <a:cs typeface="Roboto"/>
                <a:sym typeface="Roboto"/>
              </a:rPr>
              <a:t>sigmóide</a:t>
            </a:r>
            <a:r>
              <a:rPr lang="pt-PT" sz="1671" dirty="0">
                <a:solidFill>
                  <a:schemeClr val="tx1"/>
                </a:solidFill>
                <a:latin typeface="Play" panose="020B0604020202020204" charset="0"/>
                <a:ea typeface="Roboto"/>
                <a:cs typeface="Roboto"/>
                <a:sym typeface="Roboto"/>
              </a:rPr>
              <a:t>. No fundo, iremos querer ver quais são os melhores pesos a atribuir (ordenada na origem e declive da reta) e depois transformar numa curva em que o que estiver acima de determinado valor (geralmente 0.5) é classificado como sim e abaixo como não. Dá-nos a probabilidade de uma observação pertencer a uma certa classe.</a:t>
            </a:r>
            <a:endParaRPr sz="167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endParaRPr sz="167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endParaRPr sz="1671" dirty="0">
              <a:solidFill>
                <a:schemeClr val="tx1"/>
              </a:solidFill>
              <a:latin typeface="Play" panose="020B0604020202020204" charset="0"/>
              <a:ea typeface="Roboto"/>
              <a:cs typeface="Roboto"/>
              <a:sym typeface="Roboto"/>
            </a:endParaRPr>
          </a:p>
          <a:p>
            <a:pPr marL="0" lvl="0" indent="0" algn="l" rtl="0">
              <a:lnSpc>
                <a:spcPct val="90000"/>
              </a:lnSpc>
              <a:spcBef>
                <a:spcPts val="800"/>
              </a:spcBef>
              <a:spcAft>
                <a:spcPts val="0"/>
              </a:spcAft>
              <a:buClr>
                <a:srgbClr val="1F1F1F"/>
              </a:buClr>
              <a:buSzPct val="71775"/>
              <a:buFont typeface="Arial"/>
              <a:buNone/>
            </a:pPr>
            <a:r>
              <a:rPr lang="pt-PT" sz="1671" b="1" dirty="0">
                <a:solidFill>
                  <a:schemeClr val="tx1"/>
                </a:solidFill>
                <a:latin typeface="Play" panose="020B0604020202020204" charset="0"/>
                <a:ea typeface="Roboto"/>
                <a:cs typeface="Roboto"/>
                <a:sym typeface="Roboto"/>
              </a:rPr>
              <a:t>KNN: </a:t>
            </a:r>
            <a:r>
              <a:rPr lang="pt-PT" sz="1671" dirty="0">
                <a:solidFill>
                  <a:schemeClr val="tx1"/>
                </a:solidFill>
                <a:latin typeface="Play" panose="020B0604020202020204" charset="0"/>
                <a:ea typeface="Roboto"/>
                <a:cs typeface="Roboto"/>
                <a:sym typeface="Roboto"/>
              </a:rPr>
              <a:t>K-</a:t>
            </a:r>
            <a:r>
              <a:rPr lang="pt-PT" sz="1671" dirty="0" err="1">
                <a:solidFill>
                  <a:schemeClr val="tx1"/>
                </a:solidFill>
                <a:latin typeface="Play" panose="020B0604020202020204" charset="0"/>
                <a:ea typeface="Roboto"/>
                <a:cs typeface="Roboto"/>
                <a:sym typeface="Roboto"/>
              </a:rPr>
              <a:t>Nearest</a:t>
            </a:r>
            <a:r>
              <a:rPr lang="pt-PT" sz="1671" dirty="0">
                <a:solidFill>
                  <a:schemeClr val="tx1"/>
                </a:solidFill>
                <a:latin typeface="Play" panose="020B0604020202020204" charset="0"/>
                <a:ea typeface="Roboto"/>
                <a:cs typeface="Roboto"/>
                <a:sym typeface="Roboto"/>
              </a:rPr>
              <a:t> </a:t>
            </a:r>
            <a:r>
              <a:rPr lang="pt-PT" sz="1671" dirty="0" err="1">
                <a:solidFill>
                  <a:schemeClr val="tx1"/>
                </a:solidFill>
                <a:latin typeface="Play" panose="020B0604020202020204" charset="0"/>
                <a:ea typeface="Roboto"/>
                <a:cs typeface="Roboto"/>
                <a:sym typeface="Roboto"/>
              </a:rPr>
              <a:t>Neighbors</a:t>
            </a:r>
            <a:r>
              <a:rPr lang="pt-PT" sz="1671" dirty="0">
                <a:solidFill>
                  <a:schemeClr val="tx1"/>
                </a:solidFill>
                <a:latin typeface="Play" panose="020B0604020202020204" charset="0"/>
                <a:ea typeface="Roboto"/>
                <a:cs typeface="Roboto"/>
                <a:sym typeface="Roboto"/>
              </a:rPr>
              <a:t> - funciona com a premissa de ver pontos de dados semelhantes que estão próximos uns dos outros sendo que temos de escolher depois quantos “vizinhos” queremos e de que forma queremos calcular a distância, escolhendo depois a classe a que uma observação pertence (em problemas de classificação) através da moda da classe dos vizinhos.</a:t>
            </a:r>
            <a:endParaRPr sz="1671" dirty="0">
              <a:solidFill>
                <a:schemeClr val="tx1"/>
              </a:solidFill>
              <a:latin typeface="Play" panose="020B0604020202020204" charset="0"/>
              <a:ea typeface="Roboto"/>
              <a:cs typeface="Roboto"/>
              <a:sym typeface="Roboto"/>
            </a:endParaRPr>
          </a:p>
          <a:p>
            <a:pPr marL="0" lvl="0" indent="0" algn="l" rtl="0">
              <a:lnSpc>
                <a:spcPct val="90000"/>
              </a:lnSpc>
              <a:spcBef>
                <a:spcPts val="800"/>
              </a:spcBef>
              <a:spcAft>
                <a:spcPts val="0"/>
              </a:spcAft>
              <a:buClr>
                <a:srgbClr val="1F1F1F"/>
              </a:buClr>
              <a:buSzPct val="71775"/>
              <a:buFont typeface="Arial"/>
              <a:buNone/>
            </a:pPr>
            <a:endParaRPr sz="1671" dirty="0">
              <a:solidFill>
                <a:schemeClr val="tx1"/>
              </a:solidFill>
              <a:latin typeface="Play" panose="020B0604020202020204" charset="0"/>
              <a:ea typeface="Roboto"/>
              <a:cs typeface="Roboto"/>
              <a:sym typeface="Roboto"/>
            </a:endParaRPr>
          </a:p>
          <a:p>
            <a:pPr marL="0" lvl="0" indent="0" algn="l" rtl="0">
              <a:lnSpc>
                <a:spcPct val="90000"/>
              </a:lnSpc>
              <a:spcBef>
                <a:spcPts val="800"/>
              </a:spcBef>
              <a:spcAft>
                <a:spcPts val="0"/>
              </a:spcAft>
              <a:buClr>
                <a:srgbClr val="1F1F1F"/>
              </a:buClr>
              <a:buSzPct val="71775"/>
              <a:buFont typeface="Arial"/>
              <a:buNone/>
            </a:pPr>
            <a:endParaRPr sz="167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ct val="71775"/>
              <a:buFont typeface="Arial"/>
              <a:buNone/>
            </a:pPr>
            <a:r>
              <a:rPr lang="pt-PT" sz="1671" b="1" dirty="0" err="1">
                <a:solidFill>
                  <a:schemeClr val="tx1"/>
                </a:solidFill>
                <a:latin typeface="Play" panose="020B0604020202020204" charset="0"/>
                <a:ea typeface="Roboto"/>
                <a:cs typeface="Roboto"/>
                <a:sym typeface="Roboto"/>
              </a:rPr>
              <a:t>Decision</a:t>
            </a:r>
            <a:r>
              <a:rPr lang="pt-PT" sz="1671" b="1" dirty="0">
                <a:solidFill>
                  <a:schemeClr val="tx1"/>
                </a:solidFill>
                <a:latin typeface="Play" panose="020B0604020202020204" charset="0"/>
                <a:ea typeface="Roboto"/>
                <a:cs typeface="Roboto"/>
                <a:sym typeface="Roboto"/>
              </a:rPr>
              <a:t> </a:t>
            </a:r>
            <a:r>
              <a:rPr lang="pt-PT" sz="1671" b="1" dirty="0" err="1">
                <a:solidFill>
                  <a:schemeClr val="tx1"/>
                </a:solidFill>
                <a:latin typeface="Play" panose="020B0604020202020204" charset="0"/>
                <a:ea typeface="Roboto"/>
                <a:cs typeface="Roboto"/>
                <a:sym typeface="Roboto"/>
              </a:rPr>
              <a:t>Tree</a:t>
            </a:r>
            <a:r>
              <a:rPr lang="pt-PT" sz="1671" b="1" dirty="0">
                <a:solidFill>
                  <a:schemeClr val="tx1"/>
                </a:solidFill>
                <a:latin typeface="Play" panose="020B0604020202020204" charset="0"/>
                <a:ea typeface="Roboto"/>
                <a:cs typeface="Roboto"/>
                <a:sym typeface="Roboto"/>
              </a:rPr>
              <a:t>: </a:t>
            </a:r>
            <a:r>
              <a:rPr lang="pt-PT" sz="1671" dirty="0">
                <a:solidFill>
                  <a:schemeClr val="tx1"/>
                </a:solidFill>
                <a:latin typeface="Play" panose="020B0604020202020204" charset="0"/>
                <a:ea typeface="Roboto"/>
                <a:cs typeface="Roboto"/>
                <a:sym typeface="Roboto"/>
              </a:rPr>
              <a:t>Árvore de Decisão: divide os dados em subconjuntos com base nos valores dos atributos, criando uma estrutura em forma de árvore que pode ser usada para classificar ou prever valores para novas instâncias. Começa com um só nó com todos os dados e vai vendo qual o melhor atributo para dividir em novos ramos e vai por aí fora até obtermos x número de folhas através das quais classificaremos onde se enquadrarão as nossas novas observações.</a:t>
            </a:r>
            <a:endParaRPr sz="1671" i="0" u="none" strike="noStrike" cap="none"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1"/>
          <p:cNvSpPr txBox="1">
            <a:spLocks noGrp="1"/>
          </p:cNvSpPr>
          <p:nvPr>
            <p:ph type="title"/>
          </p:nvPr>
        </p:nvSpPr>
        <p:spPr>
          <a:xfrm>
            <a:off x="199361" y="233030"/>
            <a:ext cx="8316000" cy="555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a:t>Otimização</a:t>
            </a:r>
            <a:endParaRPr b="1" dirty="0"/>
          </a:p>
        </p:txBody>
      </p:sp>
      <p:cxnSp>
        <p:nvCxnSpPr>
          <p:cNvPr id="324" name="Google Shape;324;p51"/>
          <p:cNvCxnSpPr/>
          <p:nvPr/>
        </p:nvCxnSpPr>
        <p:spPr>
          <a:xfrm>
            <a:off x="255182" y="788525"/>
            <a:ext cx="8516700" cy="0"/>
          </a:xfrm>
          <a:prstGeom prst="straightConnector1">
            <a:avLst/>
          </a:prstGeom>
          <a:noFill/>
          <a:ln w="28575" cap="flat" cmpd="sng">
            <a:solidFill>
              <a:srgbClr val="002060"/>
            </a:solidFill>
            <a:prstDash val="solid"/>
            <a:miter lim="800000"/>
            <a:headEnd type="none" w="sm" len="sm"/>
            <a:tailEnd type="none" w="sm" len="sm"/>
          </a:ln>
        </p:spPr>
      </p:cxnSp>
      <p:sp>
        <p:nvSpPr>
          <p:cNvPr id="325" name="Google Shape;325;p51"/>
          <p:cNvSpPr txBox="1"/>
          <p:nvPr/>
        </p:nvSpPr>
        <p:spPr>
          <a:xfrm>
            <a:off x="400670" y="1017425"/>
            <a:ext cx="7641000" cy="3884100"/>
          </a:xfrm>
          <a:prstGeom prst="rect">
            <a:avLst/>
          </a:prstGeom>
          <a:noFill/>
          <a:ln>
            <a:noFill/>
          </a:ln>
        </p:spPr>
        <p:txBody>
          <a:bodyPr spcFirstLastPara="1" wrap="square" lIns="68575" tIns="34275" rIns="68575" bIns="34275" anchor="t" anchorCtr="0">
            <a:normAutofit fontScale="70000" lnSpcReduction="20000"/>
          </a:bodyPr>
          <a:lstStyle/>
          <a:p>
            <a:pPr marR="0" lvl="0" algn="l" rtl="0">
              <a:lnSpc>
                <a:spcPct val="90000"/>
              </a:lnSpc>
              <a:spcBef>
                <a:spcPts val="0"/>
              </a:spcBef>
              <a:spcAft>
                <a:spcPts val="0"/>
              </a:spcAft>
              <a:buClr>
                <a:srgbClr val="1F1F1F"/>
              </a:buClr>
              <a:buSzPct val="100000"/>
            </a:pPr>
            <a:r>
              <a:rPr lang="pt-PT" sz="1971" b="1" dirty="0">
                <a:solidFill>
                  <a:schemeClr val="tx1"/>
                </a:solidFill>
                <a:latin typeface="Play" panose="020B0604020202020204" charset="0"/>
                <a:ea typeface="Roboto"/>
                <a:cs typeface="Roboto"/>
                <a:sym typeface="Roboto"/>
              </a:rPr>
              <a:t>Otimização dos Modelos</a:t>
            </a:r>
            <a:r>
              <a:rPr lang="pt-PT" sz="1971" b="1" i="0" u="none" strike="noStrike" cap="none" dirty="0">
                <a:solidFill>
                  <a:schemeClr val="tx1"/>
                </a:solidFill>
                <a:latin typeface="Play" panose="020B0604020202020204" charset="0"/>
                <a:ea typeface="Roboto"/>
                <a:cs typeface="Roboto"/>
                <a:sym typeface="Roboto"/>
              </a:rPr>
              <a:t>:</a:t>
            </a:r>
            <a:endParaRPr sz="1971" b="1" i="0" u="none" strike="noStrike" cap="none" dirty="0">
              <a:solidFill>
                <a:schemeClr val="tx1"/>
              </a:solidFill>
              <a:latin typeface="Play" panose="020B0604020202020204" charset="0"/>
              <a:ea typeface="Roboto"/>
              <a:cs typeface="Roboto"/>
              <a:sym typeface="Roboto"/>
            </a:endParaRPr>
          </a:p>
          <a:p>
            <a:pPr marL="457200" marR="0" lvl="0" indent="0" algn="l" rtl="0">
              <a:lnSpc>
                <a:spcPct val="90000"/>
              </a:lnSpc>
              <a:spcBef>
                <a:spcPts val="0"/>
              </a:spcBef>
              <a:spcAft>
                <a:spcPts val="0"/>
              </a:spcAft>
              <a:buNone/>
            </a:pPr>
            <a:endParaRPr b="1" dirty="0">
              <a:solidFill>
                <a:schemeClr val="tx1"/>
              </a:solidFill>
              <a:latin typeface="Play" panose="020B0604020202020204" charset="0"/>
              <a:ea typeface="Roboto"/>
              <a:cs typeface="Roboto"/>
              <a:sym typeface="Roboto"/>
            </a:endParaRPr>
          </a:p>
          <a:p>
            <a:pPr marL="457200" marR="0" lvl="0" indent="0" algn="l" rtl="0">
              <a:lnSpc>
                <a:spcPct val="90000"/>
              </a:lnSpc>
              <a:spcBef>
                <a:spcPts val="0"/>
              </a:spcBef>
              <a:spcAft>
                <a:spcPts val="0"/>
              </a:spcAft>
              <a:buNone/>
            </a:pPr>
            <a:endParaRPr b="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r>
              <a:rPr lang="pt-PT" sz="1671" b="1" dirty="0" err="1">
                <a:solidFill>
                  <a:schemeClr val="tx1"/>
                </a:solidFill>
                <a:latin typeface="Play" panose="020B0604020202020204" charset="0"/>
                <a:ea typeface="Roboto"/>
                <a:cs typeface="Roboto"/>
                <a:sym typeface="Roboto"/>
              </a:rPr>
              <a:t>Logistic</a:t>
            </a:r>
            <a:r>
              <a:rPr lang="pt-PT" sz="1671" b="1" dirty="0">
                <a:solidFill>
                  <a:schemeClr val="tx1"/>
                </a:solidFill>
                <a:latin typeface="Play" panose="020B0604020202020204" charset="0"/>
                <a:ea typeface="Roboto"/>
                <a:cs typeface="Roboto"/>
                <a:sym typeface="Roboto"/>
              </a:rPr>
              <a:t> </a:t>
            </a:r>
            <a:r>
              <a:rPr lang="pt-PT" sz="1671" b="1" dirty="0" err="1">
                <a:solidFill>
                  <a:schemeClr val="tx1"/>
                </a:solidFill>
                <a:latin typeface="Play" panose="020B0604020202020204" charset="0"/>
                <a:ea typeface="Roboto"/>
                <a:cs typeface="Roboto"/>
                <a:sym typeface="Roboto"/>
              </a:rPr>
              <a:t>Regression</a:t>
            </a:r>
            <a:r>
              <a:rPr lang="pt-PT" sz="1671" b="1" dirty="0">
                <a:solidFill>
                  <a:schemeClr val="tx1"/>
                </a:solidFill>
                <a:latin typeface="Play" panose="020B0604020202020204" charset="0"/>
                <a:ea typeface="Roboto"/>
                <a:cs typeface="Roboto"/>
                <a:sym typeface="Roboto"/>
              </a:rPr>
              <a:t>: </a:t>
            </a:r>
            <a:r>
              <a:rPr lang="pt-PT" sz="1671" dirty="0">
                <a:solidFill>
                  <a:schemeClr val="tx1"/>
                </a:solidFill>
                <a:latin typeface="Play" panose="020B0604020202020204" charset="0"/>
                <a:ea typeface="Roboto"/>
                <a:cs typeface="Roboto"/>
                <a:sym typeface="Roboto"/>
              </a:rPr>
              <a:t>para este, utilizámos duas formas. O </a:t>
            </a:r>
            <a:r>
              <a:rPr lang="pt-PT" sz="1671" dirty="0" err="1">
                <a:solidFill>
                  <a:schemeClr val="tx1"/>
                </a:solidFill>
                <a:latin typeface="Play" panose="020B0604020202020204" charset="0"/>
                <a:ea typeface="Roboto"/>
                <a:cs typeface="Roboto"/>
                <a:sym typeface="Roboto"/>
              </a:rPr>
              <a:t>RandomizedSearchCV</a:t>
            </a:r>
            <a:r>
              <a:rPr lang="pt-PT" sz="1671" dirty="0">
                <a:solidFill>
                  <a:schemeClr val="tx1"/>
                </a:solidFill>
                <a:latin typeface="Play" panose="020B0604020202020204" charset="0"/>
                <a:ea typeface="Roboto"/>
                <a:cs typeface="Roboto"/>
                <a:sym typeface="Roboto"/>
              </a:rPr>
              <a:t> e o </a:t>
            </a:r>
            <a:r>
              <a:rPr lang="pt-PT" sz="1671" dirty="0" err="1">
                <a:solidFill>
                  <a:schemeClr val="tx1"/>
                </a:solidFill>
                <a:latin typeface="Play" panose="020B0604020202020204" charset="0"/>
                <a:ea typeface="Roboto"/>
                <a:cs typeface="Roboto"/>
                <a:sym typeface="Roboto"/>
              </a:rPr>
              <a:t>GridSearchCV</a:t>
            </a:r>
            <a:r>
              <a:rPr lang="pt-PT" sz="1671" dirty="0">
                <a:solidFill>
                  <a:schemeClr val="tx1"/>
                </a:solidFill>
                <a:latin typeface="Play" panose="020B0604020202020204" charset="0"/>
                <a:ea typeface="Roboto"/>
                <a:cs typeface="Roboto"/>
                <a:sym typeface="Roboto"/>
              </a:rPr>
              <a:t>. No fundo, fazem o mesmo, no entanto, demos prevalência aos resultados do </a:t>
            </a:r>
            <a:r>
              <a:rPr lang="pt-PT" sz="1671" dirty="0" err="1">
                <a:solidFill>
                  <a:schemeClr val="tx1"/>
                </a:solidFill>
                <a:latin typeface="Play" panose="020B0604020202020204" charset="0"/>
                <a:ea typeface="Roboto"/>
                <a:cs typeface="Roboto"/>
                <a:sym typeface="Roboto"/>
              </a:rPr>
              <a:t>Grid</a:t>
            </a:r>
            <a:r>
              <a:rPr lang="pt-PT" sz="1671" dirty="0">
                <a:solidFill>
                  <a:schemeClr val="tx1"/>
                </a:solidFill>
                <a:latin typeface="Play" panose="020B0604020202020204" charset="0"/>
                <a:ea typeface="Roboto"/>
                <a:cs typeface="Roboto"/>
                <a:sym typeface="Roboto"/>
              </a:rPr>
              <a:t> </a:t>
            </a:r>
            <a:r>
              <a:rPr lang="pt-PT" sz="1671" dirty="0" err="1">
                <a:solidFill>
                  <a:schemeClr val="tx1"/>
                </a:solidFill>
                <a:latin typeface="Play" panose="020B0604020202020204" charset="0"/>
                <a:ea typeface="Roboto"/>
                <a:cs typeface="Roboto"/>
                <a:sym typeface="Roboto"/>
              </a:rPr>
              <a:t>Search</a:t>
            </a:r>
            <a:r>
              <a:rPr lang="pt-PT" sz="1671" dirty="0">
                <a:solidFill>
                  <a:schemeClr val="tx1"/>
                </a:solidFill>
                <a:latin typeface="Play" panose="020B0604020202020204" charset="0"/>
                <a:ea typeface="Roboto"/>
                <a:cs typeface="Roboto"/>
                <a:sym typeface="Roboto"/>
              </a:rPr>
              <a:t> uma vez que este faz uma busca exaustiva (experimenta todas as combinações possíveis e vê qual nos dá um melhor resultado). Os 4 parâmetros que procurámos ajustar foram o </a:t>
            </a:r>
            <a:r>
              <a:rPr lang="pt-PT" sz="1671" i="1" dirty="0">
                <a:solidFill>
                  <a:schemeClr val="tx1"/>
                </a:solidFill>
                <a:latin typeface="Play" panose="020B0604020202020204" charset="0"/>
                <a:ea typeface="Roboto"/>
                <a:cs typeface="Roboto"/>
                <a:sym typeface="Roboto"/>
              </a:rPr>
              <a:t>C</a:t>
            </a:r>
            <a:r>
              <a:rPr lang="pt-PT" sz="1671" dirty="0">
                <a:solidFill>
                  <a:schemeClr val="tx1"/>
                </a:solidFill>
                <a:latin typeface="Play" panose="020B0604020202020204" charset="0"/>
                <a:ea typeface="Roboto"/>
                <a:cs typeface="Roboto"/>
                <a:sym typeface="Roboto"/>
              </a:rPr>
              <a:t> (força da regularização), a </a:t>
            </a:r>
            <a:r>
              <a:rPr lang="pt-PT" sz="1671" i="1" dirty="0">
                <a:solidFill>
                  <a:schemeClr val="tx1"/>
                </a:solidFill>
                <a:latin typeface="Play" panose="020B0604020202020204" charset="0"/>
                <a:ea typeface="Roboto"/>
                <a:cs typeface="Roboto"/>
                <a:sym typeface="Roboto"/>
              </a:rPr>
              <a:t>penalty</a:t>
            </a:r>
            <a:r>
              <a:rPr lang="pt-PT" sz="1671" dirty="0">
                <a:solidFill>
                  <a:schemeClr val="tx1"/>
                </a:solidFill>
                <a:latin typeface="Play" panose="020B0604020202020204" charset="0"/>
                <a:ea typeface="Roboto"/>
                <a:cs typeface="Roboto"/>
                <a:sym typeface="Roboto"/>
              </a:rPr>
              <a:t> (tipo de regularização), o </a:t>
            </a:r>
            <a:r>
              <a:rPr lang="pt-PT" sz="1671" i="1" dirty="0">
                <a:solidFill>
                  <a:schemeClr val="tx1"/>
                </a:solidFill>
                <a:latin typeface="Play" panose="020B0604020202020204" charset="0"/>
                <a:ea typeface="Roboto"/>
                <a:cs typeface="Roboto"/>
                <a:sym typeface="Roboto"/>
              </a:rPr>
              <a:t>solver</a:t>
            </a:r>
            <a:r>
              <a:rPr lang="pt-PT" sz="1671" dirty="0">
                <a:solidFill>
                  <a:schemeClr val="tx1"/>
                </a:solidFill>
                <a:latin typeface="Play" panose="020B0604020202020204" charset="0"/>
                <a:ea typeface="Roboto"/>
                <a:cs typeface="Roboto"/>
                <a:sym typeface="Roboto"/>
              </a:rPr>
              <a:t> (algoritmo de otimização a usar) e o </a:t>
            </a:r>
            <a:r>
              <a:rPr lang="pt-PT" sz="1671" i="1" dirty="0" err="1">
                <a:solidFill>
                  <a:schemeClr val="tx1"/>
                </a:solidFill>
                <a:latin typeface="Play" panose="020B0604020202020204" charset="0"/>
                <a:ea typeface="Roboto"/>
                <a:cs typeface="Roboto"/>
                <a:sym typeface="Roboto"/>
              </a:rPr>
              <a:t>max-iter</a:t>
            </a:r>
            <a:r>
              <a:rPr lang="pt-PT" sz="1671" dirty="0">
                <a:solidFill>
                  <a:schemeClr val="tx1"/>
                </a:solidFill>
                <a:latin typeface="Play" panose="020B0604020202020204" charset="0"/>
                <a:ea typeface="Roboto"/>
                <a:cs typeface="Roboto"/>
                <a:sym typeface="Roboto"/>
              </a:rPr>
              <a:t> (nº máximo de iterações que pretendemos).</a:t>
            </a:r>
            <a:endParaRPr sz="167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r>
              <a:rPr lang="pt-PT" sz="1671" u="sng" dirty="0" err="1">
                <a:solidFill>
                  <a:schemeClr val="tx1"/>
                </a:solidFill>
                <a:latin typeface="Play" panose="020B0604020202020204" charset="0"/>
                <a:ea typeface="Roboto"/>
                <a:cs typeface="Roboto"/>
                <a:sym typeface="Roboto"/>
              </a:rPr>
              <a:t>Best</a:t>
            </a:r>
            <a:r>
              <a:rPr lang="pt-PT" sz="1671" u="sng" dirty="0">
                <a:solidFill>
                  <a:schemeClr val="tx1"/>
                </a:solidFill>
                <a:latin typeface="Play" panose="020B0604020202020204" charset="0"/>
                <a:ea typeface="Roboto"/>
                <a:cs typeface="Roboto"/>
                <a:sym typeface="Roboto"/>
              </a:rPr>
              <a:t> </a:t>
            </a:r>
            <a:r>
              <a:rPr lang="pt-PT" sz="1671" u="sng" dirty="0" err="1">
                <a:solidFill>
                  <a:schemeClr val="tx1"/>
                </a:solidFill>
                <a:latin typeface="Play" panose="020B0604020202020204" charset="0"/>
                <a:ea typeface="Roboto"/>
                <a:cs typeface="Roboto"/>
                <a:sym typeface="Roboto"/>
              </a:rPr>
              <a:t>Hyperparameters</a:t>
            </a:r>
            <a:r>
              <a:rPr lang="pt-PT" sz="1671" u="sng" dirty="0">
                <a:solidFill>
                  <a:schemeClr val="tx1"/>
                </a:solidFill>
                <a:latin typeface="Play" panose="020B0604020202020204" charset="0"/>
                <a:ea typeface="Roboto"/>
                <a:cs typeface="Roboto"/>
                <a:sym typeface="Roboto"/>
              </a:rPr>
              <a:t> for </a:t>
            </a:r>
            <a:r>
              <a:rPr lang="pt-PT" sz="1671" u="sng" dirty="0" err="1">
                <a:solidFill>
                  <a:schemeClr val="tx1"/>
                </a:solidFill>
                <a:latin typeface="Play" panose="020B0604020202020204" charset="0"/>
                <a:ea typeface="Roboto"/>
                <a:cs typeface="Roboto"/>
                <a:sym typeface="Roboto"/>
              </a:rPr>
              <a:t>Logistic</a:t>
            </a:r>
            <a:r>
              <a:rPr lang="pt-PT" sz="1671" u="sng" dirty="0">
                <a:solidFill>
                  <a:schemeClr val="tx1"/>
                </a:solidFill>
                <a:latin typeface="Play" panose="020B0604020202020204" charset="0"/>
                <a:ea typeface="Roboto"/>
                <a:cs typeface="Roboto"/>
                <a:sym typeface="Roboto"/>
              </a:rPr>
              <a:t> </a:t>
            </a:r>
            <a:r>
              <a:rPr lang="pt-PT" sz="1671" u="sng" dirty="0" err="1">
                <a:solidFill>
                  <a:schemeClr val="tx1"/>
                </a:solidFill>
                <a:latin typeface="Play" panose="020B0604020202020204" charset="0"/>
                <a:ea typeface="Roboto"/>
                <a:cs typeface="Roboto"/>
                <a:sym typeface="Roboto"/>
              </a:rPr>
              <a:t>Regression</a:t>
            </a:r>
            <a:r>
              <a:rPr lang="pt-PT" sz="1671" u="sng" dirty="0">
                <a:solidFill>
                  <a:schemeClr val="tx1"/>
                </a:solidFill>
                <a:latin typeface="Play" panose="020B0604020202020204" charset="0"/>
                <a:ea typeface="Roboto"/>
                <a:cs typeface="Roboto"/>
                <a:sym typeface="Roboto"/>
              </a:rPr>
              <a:t>:  {'solver': 'saga', 'penalty': 'l1', '</a:t>
            </a:r>
            <a:r>
              <a:rPr lang="pt-PT" sz="1671" u="sng" dirty="0" err="1">
                <a:solidFill>
                  <a:schemeClr val="tx1"/>
                </a:solidFill>
                <a:latin typeface="Play" panose="020B0604020202020204" charset="0"/>
                <a:ea typeface="Roboto"/>
                <a:cs typeface="Roboto"/>
                <a:sym typeface="Roboto"/>
              </a:rPr>
              <a:t>max_iter</a:t>
            </a:r>
            <a:r>
              <a:rPr lang="pt-PT" sz="1671" u="sng" dirty="0">
                <a:solidFill>
                  <a:schemeClr val="tx1"/>
                </a:solidFill>
                <a:latin typeface="Play" panose="020B0604020202020204" charset="0"/>
                <a:ea typeface="Roboto"/>
                <a:cs typeface="Roboto"/>
                <a:sym typeface="Roboto"/>
              </a:rPr>
              <a:t>': 300, 'C': 0.001}</a:t>
            </a:r>
            <a:endParaRPr sz="1671" u="sng"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endParaRPr sz="1671" dirty="0">
              <a:solidFill>
                <a:schemeClr val="tx1"/>
              </a:solidFill>
              <a:latin typeface="Play" panose="020B0604020202020204" charset="0"/>
              <a:ea typeface="Roboto"/>
              <a:cs typeface="Roboto"/>
              <a:sym typeface="Roboto"/>
            </a:endParaRPr>
          </a:p>
          <a:p>
            <a:pPr marL="0" lvl="0" indent="0" algn="l" rtl="0">
              <a:lnSpc>
                <a:spcPct val="90000"/>
              </a:lnSpc>
              <a:spcBef>
                <a:spcPts val="800"/>
              </a:spcBef>
              <a:spcAft>
                <a:spcPts val="0"/>
              </a:spcAft>
              <a:buClr>
                <a:srgbClr val="1F1F1F"/>
              </a:buClr>
              <a:buSzPct val="71775"/>
              <a:buFont typeface="Arial"/>
              <a:buNone/>
            </a:pPr>
            <a:r>
              <a:rPr lang="pt-PT" sz="1671" b="1" dirty="0">
                <a:solidFill>
                  <a:schemeClr val="tx1"/>
                </a:solidFill>
                <a:latin typeface="Play" panose="020B0604020202020204" charset="0"/>
                <a:ea typeface="Roboto"/>
                <a:cs typeface="Roboto"/>
                <a:sym typeface="Roboto"/>
              </a:rPr>
              <a:t>KNN: </a:t>
            </a:r>
            <a:r>
              <a:rPr lang="pt-PT" sz="1671" dirty="0">
                <a:solidFill>
                  <a:schemeClr val="tx1"/>
                </a:solidFill>
                <a:latin typeface="Play" panose="020B0604020202020204" charset="0"/>
                <a:ea typeface="Roboto"/>
                <a:cs typeface="Roboto"/>
                <a:sym typeface="Roboto"/>
              </a:rPr>
              <a:t>No nosso caso, passou essencialmente pela escolha do número de vizinhos (k) que queríamos. O melhor acabou por ser apenas 1 vizinho.</a:t>
            </a:r>
            <a:endParaRPr sz="1671" dirty="0">
              <a:solidFill>
                <a:schemeClr val="tx1"/>
              </a:solidFill>
              <a:latin typeface="Play" panose="020B0604020202020204" charset="0"/>
              <a:ea typeface="Roboto"/>
              <a:cs typeface="Roboto"/>
              <a:sym typeface="Roboto"/>
            </a:endParaRPr>
          </a:p>
          <a:p>
            <a:pPr marL="0" lvl="0" indent="0" algn="l" rtl="0">
              <a:lnSpc>
                <a:spcPct val="90000"/>
              </a:lnSpc>
              <a:spcBef>
                <a:spcPts val="800"/>
              </a:spcBef>
              <a:spcAft>
                <a:spcPts val="0"/>
              </a:spcAft>
              <a:buClr>
                <a:srgbClr val="1F1F1F"/>
              </a:buClr>
              <a:buSzPct val="71775"/>
              <a:buFont typeface="Arial"/>
              <a:buNone/>
            </a:pPr>
            <a:endParaRPr sz="167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ct val="71775"/>
              <a:buFont typeface="Arial"/>
              <a:buNone/>
            </a:pPr>
            <a:r>
              <a:rPr lang="pt-PT" sz="1671" b="1" dirty="0" err="1">
                <a:solidFill>
                  <a:schemeClr val="tx1"/>
                </a:solidFill>
                <a:latin typeface="Play" panose="020B0604020202020204" charset="0"/>
                <a:ea typeface="Roboto"/>
                <a:cs typeface="Roboto"/>
                <a:sym typeface="Roboto"/>
              </a:rPr>
              <a:t>Decision</a:t>
            </a:r>
            <a:r>
              <a:rPr lang="pt-PT" sz="1671" b="1" dirty="0">
                <a:solidFill>
                  <a:schemeClr val="tx1"/>
                </a:solidFill>
                <a:latin typeface="Play" panose="020B0604020202020204" charset="0"/>
                <a:ea typeface="Roboto"/>
                <a:cs typeface="Roboto"/>
                <a:sym typeface="Roboto"/>
              </a:rPr>
              <a:t> </a:t>
            </a:r>
            <a:r>
              <a:rPr lang="pt-PT" sz="1671" b="1" dirty="0" err="1">
                <a:solidFill>
                  <a:schemeClr val="tx1"/>
                </a:solidFill>
                <a:latin typeface="Play" panose="020B0604020202020204" charset="0"/>
                <a:ea typeface="Roboto"/>
                <a:cs typeface="Roboto"/>
                <a:sym typeface="Roboto"/>
              </a:rPr>
              <a:t>Tree</a:t>
            </a:r>
            <a:r>
              <a:rPr lang="pt-PT" sz="1671" b="1" dirty="0">
                <a:solidFill>
                  <a:schemeClr val="tx1"/>
                </a:solidFill>
                <a:latin typeface="Play" panose="020B0604020202020204" charset="0"/>
                <a:ea typeface="Roboto"/>
                <a:cs typeface="Roboto"/>
                <a:sym typeface="Roboto"/>
              </a:rPr>
              <a:t>: </a:t>
            </a:r>
            <a:r>
              <a:rPr lang="pt-PT" sz="1671" dirty="0">
                <a:solidFill>
                  <a:schemeClr val="tx1"/>
                </a:solidFill>
                <a:latin typeface="Play" panose="020B0604020202020204" charset="0"/>
                <a:ea typeface="Roboto"/>
                <a:cs typeface="Roboto"/>
                <a:sym typeface="Roboto"/>
              </a:rPr>
              <a:t>Utilizámos também o </a:t>
            </a:r>
            <a:r>
              <a:rPr lang="pt-PT" sz="1671" dirty="0" err="1">
                <a:solidFill>
                  <a:schemeClr val="tx1"/>
                </a:solidFill>
                <a:latin typeface="Play" panose="020B0604020202020204" charset="0"/>
                <a:ea typeface="Roboto"/>
                <a:cs typeface="Roboto"/>
                <a:sym typeface="Roboto"/>
              </a:rPr>
              <a:t>RandomizedSearchCV</a:t>
            </a:r>
            <a:r>
              <a:rPr lang="pt-PT" sz="1671" dirty="0">
                <a:solidFill>
                  <a:schemeClr val="tx1"/>
                </a:solidFill>
                <a:latin typeface="Play" panose="020B0604020202020204" charset="0"/>
                <a:ea typeface="Roboto"/>
                <a:cs typeface="Roboto"/>
                <a:sym typeface="Roboto"/>
              </a:rPr>
              <a:t> e o </a:t>
            </a:r>
            <a:r>
              <a:rPr lang="pt-PT" sz="1671" dirty="0" err="1">
                <a:solidFill>
                  <a:schemeClr val="tx1"/>
                </a:solidFill>
                <a:latin typeface="Play" panose="020B0604020202020204" charset="0"/>
                <a:ea typeface="Roboto"/>
                <a:cs typeface="Roboto"/>
                <a:sym typeface="Roboto"/>
              </a:rPr>
              <a:t>GridSearchCV</a:t>
            </a:r>
            <a:r>
              <a:rPr lang="pt-PT" sz="1671" dirty="0">
                <a:solidFill>
                  <a:schemeClr val="tx1"/>
                </a:solidFill>
                <a:latin typeface="Play" panose="020B0604020202020204" charset="0"/>
                <a:ea typeface="Roboto"/>
                <a:cs typeface="Roboto"/>
                <a:sym typeface="Roboto"/>
              </a:rPr>
              <a:t>, dando uma vez mais prevalência aos valores do </a:t>
            </a:r>
            <a:r>
              <a:rPr lang="pt-PT" sz="1671" dirty="0" err="1">
                <a:solidFill>
                  <a:schemeClr val="tx1"/>
                </a:solidFill>
                <a:latin typeface="Play" panose="020B0604020202020204" charset="0"/>
                <a:ea typeface="Roboto"/>
                <a:cs typeface="Roboto"/>
                <a:sym typeface="Roboto"/>
              </a:rPr>
              <a:t>Grid</a:t>
            </a:r>
            <a:r>
              <a:rPr lang="pt-PT" sz="1671" dirty="0">
                <a:solidFill>
                  <a:schemeClr val="tx1"/>
                </a:solidFill>
                <a:latin typeface="Play" panose="020B0604020202020204" charset="0"/>
                <a:ea typeface="Roboto"/>
                <a:cs typeface="Roboto"/>
                <a:sym typeface="Roboto"/>
              </a:rPr>
              <a:t> </a:t>
            </a:r>
            <a:r>
              <a:rPr lang="pt-PT" sz="1671" dirty="0" err="1">
                <a:solidFill>
                  <a:schemeClr val="tx1"/>
                </a:solidFill>
                <a:latin typeface="Play" panose="020B0604020202020204" charset="0"/>
                <a:ea typeface="Roboto"/>
                <a:cs typeface="Roboto"/>
                <a:sym typeface="Roboto"/>
              </a:rPr>
              <a:t>Search</a:t>
            </a:r>
            <a:r>
              <a:rPr lang="pt-PT" sz="1671" dirty="0">
                <a:solidFill>
                  <a:schemeClr val="tx1"/>
                </a:solidFill>
                <a:latin typeface="Play" panose="020B0604020202020204" charset="0"/>
                <a:ea typeface="Roboto"/>
                <a:cs typeface="Roboto"/>
                <a:sym typeface="Roboto"/>
              </a:rPr>
              <a:t>.</a:t>
            </a:r>
            <a:endParaRPr sz="167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ct val="71775"/>
              <a:buFont typeface="Arial"/>
              <a:buNone/>
            </a:pPr>
            <a:r>
              <a:rPr lang="pt-PT" sz="1671" dirty="0">
                <a:solidFill>
                  <a:schemeClr val="tx1"/>
                </a:solidFill>
                <a:latin typeface="Play" panose="020B0604020202020204" charset="0"/>
                <a:ea typeface="Roboto"/>
                <a:cs typeface="Roboto"/>
                <a:sym typeface="Roboto"/>
              </a:rPr>
              <a:t>Os 3 </a:t>
            </a:r>
            <a:r>
              <a:rPr lang="pt-PT" sz="1671" dirty="0" err="1">
                <a:solidFill>
                  <a:schemeClr val="tx1"/>
                </a:solidFill>
                <a:latin typeface="Play" panose="020B0604020202020204" charset="0"/>
                <a:ea typeface="Roboto"/>
                <a:cs typeface="Roboto"/>
                <a:sym typeface="Roboto"/>
              </a:rPr>
              <a:t>hiperparâmetros</a:t>
            </a:r>
            <a:r>
              <a:rPr lang="pt-PT" sz="1671" dirty="0">
                <a:solidFill>
                  <a:schemeClr val="tx1"/>
                </a:solidFill>
                <a:latin typeface="Play" panose="020B0604020202020204" charset="0"/>
                <a:ea typeface="Roboto"/>
                <a:cs typeface="Roboto"/>
                <a:sym typeface="Roboto"/>
              </a:rPr>
              <a:t> que procurámos otimizar foram o </a:t>
            </a:r>
            <a:r>
              <a:rPr lang="pt-PT" sz="1671" i="1" dirty="0" err="1">
                <a:solidFill>
                  <a:schemeClr val="tx1"/>
                </a:solidFill>
                <a:latin typeface="Play" panose="020B0604020202020204" charset="0"/>
                <a:ea typeface="Roboto"/>
                <a:cs typeface="Roboto"/>
                <a:sym typeface="Roboto"/>
              </a:rPr>
              <a:t>criterion</a:t>
            </a:r>
            <a:r>
              <a:rPr lang="pt-PT" sz="1671" dirty="0">
                <a:solidFill>
                  <a:schemeClr val="tx1"/>
                </a:solidFill>
                <a:latin typeface="Play" panose="020B0604020202020204" charset="0"/>
                <a:ea typeface="Roboto"/>
                <a:cs typeface="Roboto"/>
                <a:sym typeface="Roboto"/>
              </a:rPr>
              <a:t> (função para medir a qualidade de uma divisão, ou seja, ver qual é a variável que vamos usar para dividir a árvore), a </a:t>
            </a:r>
            <a:r>
              <a:rPr lang="pt-PT" sz="1671" i="1" dirty="0" err="1">
                <a:solidFill>
                  <a:schemeClr val="tx1"/>
                </a:solidFill>
                <a:latin typeface="Play" panose="020B0604020202020204" charset="0"/>
                <a:ea typeface="Roboto"/>
                <a:cs typeface="Roboto"/>
                <a:sym typeface="Roboto"/>
              </a:rPr>
              <a:t>max_depth</a:t>
            </a:r>
            <a:r>
              <a:rPr lang="pt-PT" sz="1671" dirty="0">
                <a:solidFill>
                  <a:schemeClr val="tx1"/>
                </a:solidFill>
                <a:latin typeface="Play" panose="020B0604020202020204" charset="0"/>
                <a:ea typeface="Roboto"/>
                <a:cs typeface="Roboto"/>
                <a:sym typeface="Roboto"/>
              </a:rPr>
              <a:t> (qual a profundidade máxima da árvore) e o </a:t>
            </a:r>
            <a:r>
              <a:rPr lang="pt-PT" sz="1671" i="1" dirty="0" err="1">
                <a:solidFill>
                  <a:schemeClr val="tx1"/>
                </a:solidFill>
                <a:latin typeface="Play" panose="020B0604020202020204" charset="0"/>
                <a:ea typeface="Roboto"/>
                <a:cs typeface="Roboto"/>
                <a:sym typeface="Roboto"/>
              </a:rPr>
              <a:t>min_samples_split</a:t>
            </a:r>
            <a:r>
              <a:rPr lang="pt-PT" sz="1671" dirty="0">
                <a:solidFill>
                  <a:schemeClr val="tx1"/>
                </a:solidFill>
                <a:latin typeface="Play" panose="020B0604020202020204" charset="0"/>
                <a:ea typeface="Roboto"/>
                <a:cs typeface="Roboto"/>
                <a:sym typeface="Roboto"/>
              </a:rPr>
              <a:t> (que é o nº mínimo de observações que queremos que esteja em cada folha final).</a:t>
            </a:r>
            <a:endParaRPr sz="167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ct val="71775"/>
              <a:buFont typeface="Arial"/>
              <a:buNone/>
            </a:pPr>
            <a:r>
              <a:rPr lang="pt-PT" sz="1671" u="sng" dirty="0" err="1">
                <a:solidFill>
                  <a:schemeClr val="tx1"/>
                </a:solidFill>
                <a:latin typeface="Play" panose="020B0604020202020204" charset="0"/>
                <a:ea typeface="Roboto"/>
                <a:cs typeface="Roboto"/>
                <a:sym typeface="Roboto"/>
              </a:rPr>
              <a:t>Best</a:t>
            </a:r>
            <a:r>
              <a:rPr lang="pt-PT" sz="1671" u="sng" dirty="0">
                <a:solidFill>
                  <a:schemeClr val="tx1"/>
                </a:solidFill>
                <a:latin typeface="Play" panose="020B0604020202020204" charset="0"/>
                <a:ea typeface="Roboto"/>
                <a:cs typeface="Roboto"/>
                <a:sym typeface="Roboto"/>
              </a:rPr>
              <a:t> </a:t>
            </a:r>
            <a:r>
              <a:rPr lang="pt-PT" sz="1671" u="sng" dirty="0" err="1">
                <a:solidFill>
                  <a:schemeClr val="tx1"/>
                </a:solidFill>
                <a:latin typeface="Play" panose="020B0604020202020204" charset="0"/>
                <a:ea typeface="Roboto"/>
                <a:cs typeface="Roboto"/>
                <a:sym typeface="Roboto"/>
              </a:rPr>
              <a:t>Hyperparameters</a:t>
            </a:r>
            <a:r>
              <a:rPr lang="pt-PT" sz="1671" u="sng" dirty="0">
                <a:solidFill>
                  <a:schemeClr val="tx1"/>
                </a:solidFill>
                <a:latin typeface="Play" panose="020B0604020202020204" charset="0"/>
                <a:ea typeface="Roboto"/>
                <a:cs typeface="Roboto"/>
                <a:sym typeface="Roboto"/>
              </a:rPr>
              <a:t>:  {'</a:t>
            </a:r>
            <a:r>
              <a:rPr lang="pt-PT" sz="1671" u="sng" dirty="0" err="1">
                <a:solidFill>
                  <a:schemeClr val="tx1"/>
                </a:solidFill>
                <a:latin typeface="Play" panose="020B0604020202020204" charset="0"/>
                <a:ea typeface="Roboto"/>
                <a:cs typeface="Roboto"/>
                <a:sym typeface="Roboto"/>
              </a:rPr>
              <a:t>criterion</a:t>
            </a:r>
            <a:r>
              <a:rPr lang="pt-PT" sz="1671" u="sng" dirty="0">
                <a:solidFill>
                  <a:schemeClr val="tx1"/>
                </a:solidFill>
                <a:latin typeface="Play" panose="020B0604020202020204" charset="0"/>
                <a:ea typeface="Roboto"/>
                <a:cs typeface="Roboto"/>
                <a:sym typeface="Roboto"/>
              </a:rPr>
              <a:t>': '</a:t>
            </a:r>
            <a:r>
              <a:rPr lang="pt-PT" sz="1671" u="sng" dirty="0" err="1">
                <a:solidFill>
                  <a:schemeClr val="tx1"/>
                </a:solidFill>
                <a:latin typeface="Play" panose="020B0604020202020204" charset="0"/>
                <a:ea typeface="Roboto"/>
                <a:cs typeface="Roboto"/>
                <a:sym typeface="Roboto"/>
              </a:rPr>
              <a:t>gini</a:t>
            </a:r>
            <a:r>
              <a:rPr lang="pt-PT" sz="1671" u="sng" dirty="0">
                <a:solidFill>
                  <a:schemeClr val="tx1"/>
                </a:solidFill>
                <a:latin typeface="Play" panose="020B0604020202020204" charset="0"/>
                <a:ea typeface="Roboto"/>
                <a:cs typeface="Roboto"/>
                <a:sym typeface="Roboto"/>
              </a:rPr>
              <a:t>', '</a:t>
            </a:r>
            <a:r>
              <a:rPr lang="pt-PT" sz="1671" u="sng" dirty="0" err="1">
                <a:solidFill>
                  <a:schemeClr val="tx1"/>
                </a:solidFill>
                <a:latin typeface="Play" panose="020B0604020202020204" charset="0"/>
                <a:ea typeface="Roboto"/>
                <a:cs typeface="Roboto"/>
                <a:sym typeface="Roboto"/>
              </a:rPr>
              <a:t>max_depth</a:t>
            </a:r>
            <a:r>
              <a:rPr lang="pt-PT" sz="1671" u="sng" dirty="0">
                <a:solidFill>
                  <a:schemeClr val="tx1"/>
                </a:solidFill>
                <a:latin typeface="Play" panose="020B0604020202020204" charset="0"/>
                <a:ea typeface="Roboto"/>
                <a:cs typeface="Roboto"/>
                <a:sym typeface="Roboto"/>
              </a:rPr>
              <a:t>': 3, '</a:t>
            </a:r>
            <a:r>
              <a:rPr lang="pt-PT" sz="1671" u="sng" dirty="0" err="1">
                <a:solidFill>
                  <a:schemeClr val="tx1"/>
                </a:solidFill>
                <a:latin typeface="Play" panose="020B0604020202020204" charset="0"/>
                <a:ea typeface="Roboto"/>
                <a:cs typeface="Roboto"/>
                <a:sym typeface="Roboto"/>
              </a:rPr>
              <a:t>min_samples_split</a:t>
            </a:r>
            <a:r>
              <a:rPr lang="pt-PT" sz="1671" u="sng" dirty="0">
                <a:solidFill>
                  <a:schemeClr val="tx1"/>
                </a:solidFill>
                <a:latin typeface="Play" panose="020B0604020202020204" charset="0"/>
                <a:ea typeface="Roboto"/>
                <a:cs typeface="Roboto"/>
                <a:sym typeface="Roboto"/>
              </a:rPr>
              <a:t>': 2}</a:t>
            </a:r>
            <a:endParaRPr sz="1200" b="1" i="0" u="none" strike="noStrike" cap="none"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2"/>
          <p:cNvSpPr txBox="1">
            <a:spLocks noGrp="1"/>
          </p:cNvSpPr>
          <p:nvPr>
            <p:ph type="title"/>
          </p:nvPr>
        </p:nvSpPr>
        <p:spPr>
          <a:xfrm>
            <a:off x="199361" y="233030"/>
            <a:ext cx="8316000" cy="555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a:t>Escolha do melhor modelo</a:t>
            </a:r>
            <a:endParaRPr b="1" dirty="0"/>
          </a:p>
        </p:txBody>
      </p:sp>
      <p:cxnSp>
        <p:nvCxnSpPr>
          <p:cNvPr id="331" name="Google Shape;331;p52"/>
          <p:cNvCxnSpPr/>
          <p:nvPr/>
        </p:nvCxnSpPr>
        <p:spPr>
          <a:xfrm>
            <a:off x="255182" y="788525"/>
            <a:ext cx="8516700" cy="0"/>
          </a:xfrm>
          <a:prstGeom prst="straightConnector1">
            <a:avLst/>
          </a:prstGeom>
          <a:noFill/>
          <a:ln w="28575" cap="flat" cmpd="sng">
            <a:solidFill>
              <a:srgbClr val="002060"/>
            </a:solidFill>
            <a:prstDash val="solid"/>
            <a:miter lim="800000"/>
            <a:headEnd type="none" w="sm" len="sm"/>
            <a:tailEnd type="none" w="sm" len="sm"/>
          </a:ln>
        </p:spPr>
      </p:cxnSp>
      <p:sp>
        <p:nvSpPr>
          <p:cNvPr id="332" name="Google Shape;332;p52"/>
          <p:cNvSpPr txBox="1"/>
          <p:nvPr/>
        </p:nvSpPr>
        <p:spPr>
          <a:xfrm>
            <a:off x="400670" y="1017425"/>
            <a:ext cx="7641000" cy="3884100"/>
          </a:xfrm>
          <a:prstGeom prst="rect">
            <a:avLst/>
          </a:prstGeom>
          <a:noFill/>
          <a:ln>
            <a:noFill/>
          </a:ln>
        </p:spPr>
        <p:txBody>
          <a:bodyPr spcFirstLastPara="1" wrap="square" lIns="68575" tIns="34275" rIns="68575" bIns="34275" anchor="t" anchorCtr="0">
            <a:normAutofit/>
          </a:bodyPr>
          <a:lstStyle/>
          <a:p>
            <a:pPr marR="0" lvl="0" algn="l" rtl="0">
              <a:lnSpc>
                <a:spcPct val="90000"/>
              </a:lnSpc>
              <a:spcBef>
                <a:spcPts val="0"/>
              </a:spcBef>
              <a:spcAft>
                <a:spcPts val="0"/>
              </a:spcAft>
              <a:buClr>
                <a:srgbClr val="1F1F1F"/>
              </a:buClr>
              <a:buSzPts val="1671"/>
            </a:pPr>
            <a:r>
              <a:rPr lang="pt-PT" sz="1671" b="1" dirty="0">
                <a:solidFill>
                  <a:schemeClr val="tx1"/>
                </a:solidFill>
                <a:latin typeface="Play" panose="020B0604020202020204" charset="0"/>
                <a:ea typeface="Roboto"/>
                <a:cs typeface="Roboto"/>
                <a:sym typeface="Roboto"/>
              </a:rPr>
              <a:t>Escolha dos Modelos Otimizados</a:t>
            </a:r>
            <a:r>
              <a:rPr lang="pt-PT" sz="1671" b="1" i="0" u="none" strike="noStrike" cap="none" dirty="0">
                <a:solidFill>
                  <a:schemeClr val="tx1"/>
                </a:solidFill>
                <a:latin typeface="Play" panose="020B0604020202020204" charset="0"/>
                <a:ea typeface="Roboto"/>
                <a:cs typeface="Roboto"/>
                <a:sym typeface="Roboto"/>
              </a:rPr>
              <a:t>:</a:t>
            </a:r>
            <a:endParaRPr sz="1671" b="1" i="0" u="none" strike="noStrike" cap="none" dirty="0">
              <a:solidFill>
                <a:schemeClr val="tx1"/>
              </a:solidFill>
              <a:latin typeface="Play" panose="020B0604020202020204" charset="0"/>
              <a:ea typeface="Roboto"/>
              <a:cs typeface="Roboto"/>
              <a:sym typeface="Roboto"/>
            </a:endParaRPr>
          </a:p>
          <a:p>
            <a:pPr marL="457200" marR="0" lvl="0" indent="0" algn="l" rtl="0">
              <a:lnSpc>
                <a:spcPct val="90000"/>
              </a:lnSpc>
              <a:spcBef>
                <a:spcPts val="0"/>
              </a:spcBef>
              <a:spcAft>
                <a:spcPts val="0"/>
              </a:spcAft>
              <a:buNone/>
            </a:pPr>
            <a:endParaRPr sz="1100" b="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r>
              <a:rPr lang="pt-PT" sz="1100" dirty="0">
                <a:solidFill>
                  <a:schemeClr val="tx1"/>
                </a:solidFill>
                <a:latin typeface="Play" panose="020B0604020202020204" charset="0"/>
                <a:ea typeface="Roboto"/>
                <a:cs typeface="Roboto"/>
                <a:sym typeface="Roboto"/>
              </a:rPr>
              <a:t>No final, descartamos a </a:t>
            </a:r>
            <a:r>
              <a:rPr lang="pt-PT" sz="1100" dirty="0" err="1">
                <a:solidFill>
                  <a:schemeClr val="tx1"/>
                </a:solidFill>
                <a:latin typeface="Play" panose="020B0604020202020204" charset="0"/>
                <a:ea typeface="Roboto"/>
                <a:cs typeface="Roboto"/>
                <a:sym typeface="Roboto"/>
              </a:rPr>
              <a:t>Decision</a:t>
            </a:r>
            <a:r>
              <a:rPr lang="pt-PT" sz="1100" dirty="0">
                <a:solidFill>
                  <a:schemeClr val="tx1"/>
                </a:solidFill>
                <a:latin typeface="Play" panose="020B0604020202020204" charset="0"/>
                <a:ea typeface="Roboto"/>
                <a:cs typeface="Roboto"/>
                <a:sym typeface="Roboto"/>
              </a:rPr>
              <a:t> </a:t>
            </a:r>
            <a:r>
              <a:rPr lang="pt-PT" sz="1100" dirty="0" err="1">
                <a:solidFill>
                  <a:schemeClr val="tx1"/>
                </a:solidFill>
                <a:latin typeface="Play" panose="020B0604020202020204" charset="0"/>
                <a:ea typeface="Roboto"/>
                <a:cs typeface="Roboto"/>
                <a:sym typeface="Roboto"/>
              </a:rPr>
              <a:t>Tree</a:t>
            </a:r>
            <a:r>
              <a:rPr lang="pt-PT" sz="1100" dirty="0">
                <a:solidFill>
                  <a:schemeClr val="tx1"/>
                </a:solidFill>
                <a:latin typeface="Play" panose="020B0604020202020204" charset="0"/>
                <a:ea typeface="Roboto"/>
                <a:cs typeface="Roboto"/>
                <a:sym typeface="Roboto"/>
              </a:rPr>
              <a:t> uma vez que era a que nos estava a dar os piores resultados e voltamos a correr os modelos com os parâmetros obtidos na otimização. Para isso, pegamos nos 90% dos dados que colocamos para treino e dividimos em 80% para treino e 20% para validação. </a:t>
            </a:r>
            <a:endParaRPr sz="1100"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r>
              <a:rPr lang="pt-PT" sz="1100" dirty="0">
                <a:solidFill>
                  <a:schemeClr val="tx1"/>
                </a:solidFill>
                <a:latin typeface="Play" panose="020B0604020202020204" charset="0"/>
                <a:ea typeface="Roboto"/>
                <a:cs typeface="Roboto"/>
                <a:sym typeface="Roboto"/>
              </a:rPr>
              <a:t>Voltamos a rodar o código para os modelos do KNN e LR e obtivemos a confirmação de que o KNN seria o melhor. Fizemos também uma ROC Curve para visualizar também isto e confirmar (é o melhor modelo o que tiver uma maior área por baixo da curva):</a:t>
            </a:r>
            <a:endParaRPr sz="1100"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333" name="Google Shape;333;p52"/>
          <p:cNvPicPr preferRelativeResize="0"/>
          <p:nvPr/>
        </p:nvPicPr>
        <p:blipFill>
          <a:blip r:embed="rId3">
            <a:alphaModFix/>
          </a:blip>
          <a:stretch>
            <a:fillRect/>
          </a:stretch>
        </p:blipFill>
        <p:spPr>
          <a:xfrm>
            <a:off x="2425344" y="2451825"/>
            <a:ext cx="3164599" cy="23796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3"/>
          <p:cNvSpPr txBox="1">
            <a:spLocks noGrp="1"/>
          </p:cNvSpPr>
          <p:nvPr>
            <p:ph type="title"/>
          </p:nvPr>
        </p:nvSpPr>
        <p:spPr>
          <a:xfrm>
            <a:off x="199361" y="233030"/>
            <a:ext cx="8316000" cy="555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dirty="0"/>
              <a:t>Resultado</a:t>
            </a:r>
            <a:endParaRPr b="1" dirty="0"/>
          </a:p>
        </p:txBody>
      </p:sp>
      <p:cxnSp>
        <p:nvCxnSpPr>
          <p:cNvPr id="339" name="Google Shape;339;p53"/>
          <p:cNvCxnSpPr/>
          <p:nvPr/>
        </p:nvCxnSpPr>
        <p:spPr>
          <a:xfrm>
            <a:off x="255182" y="788525"/>
            <a:ext cx="8516700" cy="0"/>
          </a:xfrm>
          <a:prstGeom prst="straightConnector1">
            <a:avLst/>
          </a:prstGeom>
          <a:noFill/>
          <a:ln w="28575" cap="flat" cmpd="sng">
            <a:solidFill>
              <a:srgbClr val="002060"/>
            </a:solidFill>
            <a:prstDash val="solid"/>
            <a:miter lim="800000"/>
            <a:headEnd type="none" w="sm" len="sm"/>
            <a:tailEnd type="none" w="sm" len="sm"/>
          </a:ln>
        </p:spPr>
      </p:cxnSp>
      <p:sp>
        <p:nvSpPr>
          <p:cNvPr id="340" name="Google Shape;340;p53"/>
          <p:cNvSpPr txBox="1"/>
          <p:nvPr/>
        </p:nvSpPr>
        <p:spPr>
          <a:xfrm>
            <a:off x="400670" y="1017425"/>
            <a:ext cx="7641000" cy="3884100"/>
          </a:xfrm>
          <a:prstGeom prst="rect">
            <a:avLst/>
          </a:prstGeom>
          <a:noFill/>
          <a:ln>
            <a:noFill/>
          </a:ln>
        </p:spPr>
        <p:txBody>
          <a:bodyPr spcFirstLastPara="1" wrap="square" lIns="68575" tIns="34275" rIns="68575" bIns="34275" anchor="t" anchorCtr="0">
            <a:normAutofit/>
          </a:bodyPr>
          <a:lstStyle/>
          <a:p>
            <a:pPr marR="0" lvl="0" algn="l" rtl="0">
              <a:lnSpc>
                <a:spcPct val="90000"/>
              </a:lnSpc>
              <a:spcBef>
                <a:spcPts val="0"/>
              </a:spcBef>
              <a:spcAft>
                <a:spcPts val="0"/>
              </a:spcAft>
              <a:buClr>
                <a:srgbClr val="1F1F1F"/>
              </a:buClr>
              <a:buSzPts val="1671"/>
            </a:pPr>
            <a:r>
              <a:rPr lang="pt-PT" sz="1200" b="1" dirty="0">
                <a:solidFill>
                  <a:schemeClr val="tx1"/>
                </a:solidFill>
                <a:latin typeface="Play" panose="020B0604020202020204" charset="0"/>
                <a:ea typeface="Roboto"/>
                <a:cs typeface="Roboto"/>
                <a:sym typeface="Roboto"/>
              </a:rPr>
              <a:t>Aplicação do melhor modelo aos 10% de teste:</a:t>
            </a:r>
            <a:endParaRPr sz="1200" b="1" i="0" u="none" strike="noStrike" cap="none" dirty="0">
              <a:solidFill>
                <a:schemeClr val="tx1"/>
              </a:solidFill>
              <a:latin typeface="Play" panose="020B0604020202020204" charset="0"/>
              <a:ea typeface="Roboto"/>
              <a:cs typeface="Roboto"/>
              <a:sym typeface="Roboto"/>
            </a:endParaRPr>
          </a:p>
          <a:p>
            <a:pPr marL="457200" marR="0" lvl="0" indent="0" algn="l" rtl="0">
              <a:lnSpc>
                <a:spcPct val="90000"/>
              </a:lnSpc>
              <a:spcBef>
                <a:spcPts val="0"/>
              </a:spcBef>
              <a:spcAft>
                <a:spcPts val="0"/>
              </a:spcAft>
              <a:buNone/>
            </a:pPr>
            <a:endParaRPr sz="1200" b="1"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r>
              <a:rPr lang="pt-PT" sz="1200" dirty="0">
                <a:solidFill>
                  <a:schemeClr val="tx1"/>
                </a:solidFill>
                <a:latin typeface="Play" panose="020B0604020202020204" charset="0"/>
                <a:ea typeface="Roboto"/>
                <a:cs typeface="Roboto"/>
                <a:sym typeface="Roboto"/>
              </a:rPr>
              <a:t>No final, pegamos então no nosso melhor modelo do KNN e aplicámos aos 10% que tínhamos deixado de parte no início para teste.</a:t>
            </a:r>
            <a:endParaRPr sz="1200"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endParaRPr sz="1200"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r>
              <a:rPr lang="pt-PT" sz="1200" dirty="0">
                <a:solidFill>
                  <a:schemeClr val="tx1"/>
                </a:solidFill>
                <a:latin typeface="Play" panose="020B0604020202020204" charset="0"/>
                <a:ea typeface="Roboto"/>
                <a:cs typeface="Roboto"/>
                <a:sym typeface="Roboto"/>
              </a:rPr>
              <a:t>Neste caso não houve necessidade de alterar o threshold uma vez que só estamos a lidar com um vizinho. Isto faz com que sempre que for maior que 0, vá ser um Sim uma vez que a previsão de probabilidades contêm apenas 0’s e 1’s. </a:t>
            </a:r>
            <a:endParaRPr sz="1200" dirty="0">
              <a:solidFill>
                <a:schemeClr val="tx1"/>
              </a:solidFill>
              <a:latin typeface="Play" panose="020B0604020202020204" charset="0"/>
              <a:ea typeface="Roboto"/>
              <a:cs typeface="Roboto"/>
              <a:sym typeface="Roboto"/>
            </a:endParaRPr>
          </a:p>
          <a:p>
            <a:pPr marL="0" marR="0" lvl="0" indent="0" algn="l" rtl="0">
              <a:lnSpc>
                <a:spcPct val="90000"/>
              </a:lnSpc>
              <a:spcBef>
                <a:spcPts val="800"/>
              </a:spcBef>
              <a:spcAft>
                <a:spcPts val="0"/>
              </a:spcAft>
              <a:buClr>
                <a:schemeClr val="dk1"/>
              </a:buClr>
              <a:buSzPts val="1800"/>
              <a:buFont typeface="Arial"/>
              <a:buNone/>
            </a:pPr>
            <a:endParaRPr sz="1200" dirty="0">
              <a:solidFill>
                <a:schemeClr val="tx1"/>
              </a:solidFill>
              <a:latin typeface="Play" panose="020B0604020202020204" charset="0"/>
            </a:endParaRPr>
          </a:p>
          <a:p>
            <a:pPr marL="0" marR="0" lvl="0" indent="0" algn="l" rtl="0">
              <a:lnSpc>
                <a:spcPct val="90000"/>
              </a:lnSpc>
              <a:spcBef>
                <a:spcPts val="800"/>
              </a:spcBef>
              <a:spcAft>
                <a:spcPts val="0"/>
              </a:spcAft>
              <a:buClr>
                <a:schemeClr val="dk1"/>
              </a:buClr>
              <a:buSzPts val="1800"/>
              <a:buFont typeface="Arial"/>
              <a:buNone/>
            </a:pPr>
            <a:r>
              <a:rPr lang="pt-PT" sz="1200" dirty="0">
                <a:solidFill>
                  <a:schemeClr val="tx1"/>
                </a:solidFill>
                <a:latin typeface="Play" panose="020B0604020202020204" charset="0"/>
              </a:rPr>
              <a:t>Obtivemos assim um F1-Score final de:</a:t>
            </a:r>
            <a:endParaRPr sz="1200" dirty="0">
              <a:solidFill>
                <a:schemeClr val="tx1"/>
              </a:solidFill>
              <a:latin typeface="Play" panose="020B0604020202020204" charset="0"/>
            </a:endParaRPr>
          </a:p>
          <a:p>
            <a:pPr marL="0" marR="0" lvl="0" indent="0" algn="l" rtl="0">
              <a:lnSpc>
                <a:spcPct val="90000"/>
              </a:lnSpc>
              <a:spcBef>
                <a:spcPts val="800"/>
              </a:spcBef>
              <a:spcAft>
                <a:spcPts val="0"/>
              </a:spcAft>
              <a:buClr>
                <a:schemeClr val="dk1"/>
              </a:buClr>
              <a:buSzPts val="1800"/>
              <a:buFont typeface="Arial"/>
              <a:buNone/>
            </a:pPr>
            <a:r>
              <a:rPr lang="pt-PT" sz="1200" u="sng" dirty="0">
                <a:solidFill>
                  <a:schemeClr val="tx1"/>
                </a:solidFill>
                <a:latin typeface="Play" panose="020B0604020202020204" charset="0"/>
              </a:rPr>
              <a:t>0.72522</a:t>
            </a:r>
            <a:endParaRPr sz="1200" u="sng" dirty="0">
              <a:solidFill>
                <a:schemeClr val="tx1"/>
              </a:solidFill>
              <a:latin typeface="Play"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1. Enquadramento</a:t>
            </a:r>
            <a:endParaRPr sz="2400" b="1"/>
          </a:p>
        </p:txBody>
      </p:sp>
      <p:cxnSp>
        <p:nvCxnSpPr>
          <p:cNvPr id="146" name="Google Shape;146;p27"/>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47" name="Google Shape;147;p27"/>
          <p:cNvSpPr txBox="1">
            <a:spLocks noGrp="1"/>
          </p:cNvSpPr>
          <p:nvPr>
            <p:ph type="body" idx="1"/>
          </p:nvPr>
        </p:nvSpPr>
        <p:spPr>
          <a:xfrm>
            <a:off x="414005" y="1074677"/>
            <a:ext cx="7886700" cy="3564149"/>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500"/>
              <a:buNone/>
            </a:pPr>
            <a:r>
              <a:rPr lang="pt-PT" sz="1500" b="1"/>
              <a:t>Problema</a:t>
            </a:r>
            <a:r>
              <a:rPr lang="pt-PT" sz="1500"/>
              <a:t>: Prever se um produto com um </a:t>
            </a:r>
            <a:r>
              <a:rPr lang="pt-PT" sz="1500" i="1"/>
              <a:t>pink label atribuída </a:t>
            </a:r>
            <a:r>
              <a:rPr lang="pt-PT" sz="1500"/>
              <a:t>será ou não vendido (problema de classificação)</a:t>
            </a:r>
            <a:endParaRPr/>
          </a:p>
          <a:p>
            <a:pPr marL="0" lvl="0" indent="0" algn="l" rtl="0">
              <a:lnSpc>
                <a:spcPct val="90000"/>
              </a:lnSpc>
              <a:spcBef>
                <a:spcPts val="800"/>
              </a:spcBef>
              <a:spcAft>
                <a:spcPts val="0"/>
              </a:spcAft>
              <a:buClr>
                <a:schemeClr val="dk1"/>
              </a:buClr>
              <a:buSzPts val="1500"/>
              <a:buNone/>
            </a:pPr>
            <a:endParaRPr sz="1500"/>
          </a:p>
          <a:p>
            <a:pPr marL="0" lvl="0" indent="0" algn="l" rtl="0">
              <a:lnSpc>
                <a:spcPct val="90000"/>
              </a:lnSpc>
              <a:spcBef>
                <a:spcPts val="800"/>
              </a:spcBef>
              <a:spcAft>
                <a:spcPts val="0"/>
              </a:spcAft>
              <a:buClr>
                <a:schemeClr val="dk1"/>
              </a:buClr>
              <a:buSzPts val="1500"/>
              <a:buNone/>
            </a:pPr>
            <a:r>
              <a:rPr lang="pt-PT" sz="1500" b="1"/>
              <a:t>Objectivo</a:t>
            </a:r>
            <a:r>
              <a:rPr lang="pt-PT" sz="1500"/>
              <a:t>: Evitar o desperdício alimentar e otimizar os lucros em produtos perecíveis </a:t>
            </a:r>
            <a:endParaRPr/>
          </a:p>
          <a:p>
            <a:pPr marL="0" lvl="0" indent="0" algn="l" rtl="0">
              <a:lnSpc>
                <a:spcPct val="90000"/>
              </a:lnSpc>
              <a:spcBef>
                <a:spcPts val="800"/>
              </a:spcBef>
              <a:spcAft>
                <a:spcPts val="0"/>
              </a:spcAft>
              <a:buClr>
                <a:schemeClr val="dk1"/>
              </a:buClr>
              <a:buSzPts val="1500"/>
              <a:buNone/>
            </a:pPr>
            <a:endParaRPr sz="1500"/>
          </a:p>
          <a:p>
            <a:pPr marL="0" lvl="0" indent="0" algn="l" rtl="0">
              <a:lnSpc>
                <a:spcPct val="90000"/>
              </a:lnSpc>
              <a:spcBef>
                <a:spcPts val="800"/>
              </a:spcBef>
              <a:spcAft>
                <a:spcPts val="0"/>
              </a:spcAft>
              <a:buClr>
                <a:schemeClr val="dk1"/>
              </a:buClr>
              <a:buSzPts val="1500"/>
              <a:buNone/>
            </a:pPr>
            <a:r>
              <a:rPr lang="pt-PT" sz="1500" b="1"/>
              <a:t>Dados disponíveis:</a:t>
            </a:r>
            <a:endParaRPr/>
          </a:p>
          <a:p>
            <a:pPr marL="177800" lvl="0" indent="-171450" algn="l" rtl="0">
              <a:lnSpc>
                <a:spcPct val="90000"/>
              </a:lnSpc>
              <a:spcBef>
                <a:spcPts val="800"/>
              </a:spcBef>
              <a:spcAft>
                <a:spcPts val="0"/>
              </a:spcAft>
              <a:buClr>
                <a:schemeClr val="dk1"/>
              </a:buClr>
              <a:buSzPts val="1500"/>
              <a:buChar char="•"/>
            </a:pPr>
            <a:r>
              <a:rPr lang="pt-PT" sz="1500"/>
              <a:t>2 datasets iniciais (listagem dos produtos nos quais foi colocada a pink label – 150 054 linhas e 18 colunas -  e listagem das lojas e das suas características);</a:t>
            </a:r>
            <a:endParaRPr/>
          </a:p>
          <a:p>
            <a:pPr marL="177800" lvl="0" indent="-171450" algn="l" rtl="0">
              <a:lnSpc>
                <a:spcPct val="90000"/>
              </a:lnSpc>
              <a:spcBef>
                <a:spcPts val="800"/>
              </a:spcBef>
              <a:spcAft>
                <a:spcPts val="0"/>
              </a:spcAft>
              <a:buClr>
                <a:schemeClr val="dk1"/>
              </a:buClr>
              <a:buSzPts val="1500"/>
              <a:buChar char="•"/>
            </a:pPr>
            <a:r>
              <a:rPr lang="pt-PT" sz="1500"/>
              <a:t>Considerámos uma junção das duas tabelas através da coluna idstore.</a:t>
            </a:r>
            <a:endParaRPr/>
          </a:p>
          <a:p>
            <a:pPr marL="0" lvl="0" indent="0" algn="l" rtl="0">
              <a:lnSpc>
                <a:spcPct val="90000"/>
              </a:lnSpc>
              <a:spcBef>
                <a:spcPts val="800"/>
              </a:spcBef>
              <a:spcAft>
                <a:spcPts val="0"/>
              </a:spcAft>
              <a:buClr>
                <a:schemeClr val="dk1"/>
              </a:buClr>
              <a:buSzPts val="1500"/>
              <a:buNone/>
            </a:pPr>
            <a:endParaRPr sz="1500"/>
          </a:p>
          <a:p>
            <a:pPr marL="177800" lvl="0" indent="-76200" algn="l" rtl="0">
              <a:lnSpc>
                <a:spcPct val="90000"/>
              </a:lnSpc>
              <a:spcBef>
                <a:spcPts val="800"/>
              </a:spcBef>
              <a:spcAft>
                <a:spcPts val="0"/>
              </a:spcAft>
              <a:buClr>
                <a:schemeClr val="dk1"/>
              </a:buClr>
              <a:buSzPts val="1500"/>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2. Preparação dos dados | Resumo</a:t>
            </a:r>
            <a:endParaRPr sz="2400" b="1"/>
          </a:p>
        </p:txBody>
      </p:sp>
      <p:cxnSp>
        <p:nvCxnSpPr>
          <p:cNvPr id="154" name="Google Shape;154;p28"/>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55" name="Google Shape;155;p28"/>
          <p:cNvSpPr txBox="1">
            <a:spLocks noGrp="1"/>
          </p:cNvSpPr>
          <p:nvPr>
            <p:ph type="body" idx="1"/>
          </p:nvPr>
        </p:nvSpPr>
        <p:spPr>
          <a:xfrm>
            <a:off x="414005" y="1026319"/>
            <a:ext cx="7886700" cy="3884152"/>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chemeClr val="dk1"/>
              </a:buClr>
              <a:buSzPts val="350"/>
              <a:buNone/>
            </a:pPr>
            <a:r>
              <a:rPr lang="pt-PT" sz="5900" b="1">
                <a:latin typeface="Play"/>
                <a:ea typeface="Play"/>
                <a:cs typeface="Play"/>
                <a:sym typeface="Play"/>
              </a:rPr>
              <a:t>Melhorias na recolha de informação:</a:t>
            </a:r>
            <a:endParaRPr sz="5600"/>
          </a:p>
          <a:p>
            <a:pPr marL="177800" lvl="0" indent="-177800" algn="l" rtl="0">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Uniformização das marcas</a:t>
            </a:r>
            <a:endParaRPr sz="5900">
              <a:latin typeface="Play"/>
              <a:ea typeface="Play"/>
              <a:cs typeface="Play"/>
              <a:sym typeface="Play"/>
            </a:endParaRPr>
          </a:p>
          <a:p>
            <a:pPr marL="177800" lvl="0" indent="-177800" algn="l" rtl="0">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Uniformização das datas</a:t>
            </a:r>
            <a:endParaRPr sz="5900">
              <a:latin typeface="Play"/>
              <a:ea typeface="Play"/>
              <a:cs typeface="Play"/>
              <a:sym typeface="Play"/>
            </a:endParaRPr>
          </a:p>
          <a:p>
            <a:pPr marL="177800" lvl="0" indent="-177800" algn="l" rtl="0">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Coluna individual para o discount</a:t>
            </a:r>
            <a:endParaRPr sz="5900">
              <a:latin typeface="Play"/>
              <a:ea typeface="Play"/>
              <a:cs typeface="Play"/>
              <a:sym typeface="Play"/>
            </a:endParaRPr>
          </a:p>
          <a:p>
            <a:pPr marL="177800" lvl="0" indent="-177800" algn="l" rtl="0">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Uniformização das variáveis numéricas</a:t>
            </a:r>
            <a:endParaRPr sz="5600">
              <a:latin typeface="Play"/>
              <a:ea typeface="Play"/>
              <a:cs typeface="Play"/>
              <a:sym typeface="Play"/>
            </a:endParaRPr>
          </a:p>
          <a:p>
            <a:pPr marL="177800" lvl="0" indent="-88900" algn="l" rtl="0">
              <a:lnSpc>
                <a:spcPct val="90000"/>
              </a:lnSpc>
              <a:spcBef>
                <a:spcPts val="800"/>
              </a:spcBef>
              <a:spcAft>
                <a:spcPts val="0"/>
              </a:spcAft>
              <a:buClr>
                <a:schemeClr val="dk1"/>
              </a:buClr>
              <a:buSzPts val="350"/>
              <a:buFont typeface="Arial"/>
              <a:buNone/>
            </a:pPr>
            <a:endParaRPr sz="5600">
              <a:solidFill>
                <a:srgbClr val="002060"/>
              </a:solidFill>
              <a:latin typeface="Play"/>
              <a:ea typeface="Play"/>
              <a:cs typeface="Play"/>
              <a:sym typeface="Play"/>
            </a:endParaRPr>
          </a:p>
          <a:p>
            <a:pPr marL="0" lvl="0" indent="0" algn="l" rtl="0">
              <a:lnSpc>
                <a:spcPct val="90000"/>
              </a:lnSpc>
              <a:spcBef>
                <a:spcPts val="800"/>
              </a:spcBef>
              <a:spcAft>
                <a:spcPts val="0"/>
              </a:spcAft>
              <a:buClr>
                <a:srgbClr val="002060"/>
              </a:buClr>
              <a:buSzPts val="350"/>
              <a:buNone/>
            </a:pPr>
            <a:r>
              <a:rPr lang="pt-PT" sz="5900" b="1">
                <a:latin typeface="Play"/>
                <a:ea typeface="Play"/>
                <a:cs typeface="Play"/>
                <a:sym typeface="Play"/>
              </a:rPr>
              <a:t>Variáveis relevantes/obrigatórias com valores em falta:</a:t>
            </a:r>
            <a:endParaRPr sz="5600"/>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Valor inicial do produto</a:t>
            </a:r>
            <a:endParaRPr sz="5900">
              <a:latin typeface="Play"/>
              <a:ea typeface="Play"/>
              <a:cs typeface="Play"/>
              <a:sym typeface="Play"/>
            </a:endParaRPr>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Valor do produto após desconto</a:t>
            </a:r>
            <a:endParaRPr sz="5900">
              <a:latin typeface="Play"/>
              <a:ea typeface="Play"/>
              <a:cs typeface="Play"/>
              <a:sym typeface="Play"/>
            </a:endParaRPr>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Valor do desconto</a:t>
            </a:r>
            <a:endParaRPr sz="5900">
              <a:latin typeface="Play"/>
              <a:ea typeface="Play"/>
              <a:cs typeface="Play"/>
              <a:sym typeface="Play"/>
            </a:endParaRPr>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Data da venda do produto</a:t>
            </a:r>
            <a:endParaRPr sz="5600">
              <a:solidFill>
                <a:srgbClr val="002060"/>
              </a:solidFill>
              <a:latin typeface="Play"/>
              <a:ea typeface="Play"/>
              <a:cs typeface="Play"/>
              <a:sym typeface="Play"/>
            </a:endParaRPr>
          </a:p>
          <a:p>
            <a:pPr marL="177800" lvl="0" indent="-88900" algn="l" rtl="0">
              <a:lnSpc>
                <a:spcPct val="90000"/>
              </a:lnSpc>
              <a:spcBef>
                <a:spcPts val="800"/>
              </a:spcBef>
              <a:spcAft>
                <a:spcPts val="0"/>
              </a:spcAft>
              <a:buClr>
                <a:schemeClr val="dk1"/>
              </a:buClr>
              <a:buSzPts val="350"/>
              <a:buFont typeface="Arial"/>
              <a:buNone/>
            </a:pPr>
            <a:endParaRPr sz="5600">
              <a:solidFill>
                <a:srgbClr val="002060"/>
              </a:solidFill>
              <a:latin typeface="Play"/>
              <a:ea typeface="Play"/>
              <a:cs typeface="Play"/>
              <a:sym typeface="Play"/>
            </a:endParaRPr>
          </a:p>
          <a:p>
            <a:pPr marL="0" lvl="0" indent="0" algn="l" rtl="0">
              <a:lnSpc>
                <a:spcPct val="90000"/>
              </a:lnSpc>
              <a:spcBef>
                <a:spcPts val="800"/>
              </a:spcBef>
              <a:spcAft>
                <a:spcPts val="0"/>
              </a:spcAft>
              <a:buClr>
                <a:srgbClr val="002060"/>
              </a:buClr>
              <a:buSzPts val="350"/>
              <a:buNone/>
            </a:pPr>
            <a:r>
              <a:rPr lang="pt-PT" sz="5900" b="1">
                <a:latin typeface="Play"/>
                <a:ea typeface="Play"/>
                <a:cs typeface="Play"/>
                <a:sym typeface="Play"/>
              </a:rPr>
              <a:t>Inconsistências encontradas:</a:t>
            </a:r>
            <a:endParaRPr sz="5600">
              <a:solidFill>
                <a:srgbClr val="002060"/>
              </a:solidFill>
              <a:latin typeface="Play"/>
              <a:ea typeface="Play"/>
              <a:cs typeface="Play"/>
              <a:sym typeface="Play"/>
            </a:endParaRPr>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Data de venda anterior à data de colocação da pink label</a:t>
            </a:r>
            <a:endParaRPr sz="5900">
              <a:latin typeface="Play"/>
              <a:ea typeface="Play"/>
              <a:cs typeface="Play"/>
              <a:sym typeface="Play"/>
            </a:endParaRPr>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Valores incorrectos na proporção de vida útil restante aquando da aplicação da pink label.</a:t>
            </a:r>
            <a:endParaRPr sz="5600"/>
          </a:p>
          <a:p>
            <a:pPr marL="177800" lvl="0" indent="-88900" algn="l" rtl="0">
              <a:lnSpc>
                <a:spcPct val="90000"/>
              </a:lnSpc>
              <a:spcBef>
                <a:spcPts val="800"/>
              </a:spcBef>
              <a:spcAft>
                <a:spcPts val="0"/>
              </a:spcAft>
              <a:buClr>
                <a:schemeClr val="dk1"/>
              </a:buClr>
              <a:buSzPct val="100000"/>
              <a:buFont typeface="Arial"/>
              <a:buNone/>
            </a:pPr>
            <a:endParaRPr sz="1400">
              <a:solidFill>
                <a:srgbClr val="002060"/>
              </a:solidFill>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200" b="0" i="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a:p>
          <a:p>
            <a:pPr marL="0" lvl="0" indent="0" algn="l" rtl="0">
              <a:lnSpc>
                <a:spcPct val="90000"/>
              </a:lnSpc>
              <a:spcBef>
                <a:spcPts val="800"/>
              </a:spcBef>
              <a:spcAft>
                <a:spcPts val="0"/>
              </a:spcAft>
              <a:buClr>
                <a:schemeClr val="dk1"/>
              </a:buClr>
              <a:buSzPct val="100000"/>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u="sng">
                <a:solidFill>
                  <a:schemeClr val="hlink"/>
                </a:solidFill>
                <a:hlinkClick r:id="rId3"/>
              </a:rPr>
              <a:t>3. Dashboard</a:t>
            </a:r>
            <a:endParaRPr sz="2400" b="1"/>
          </a:p>
        </p:txBody>
      </p:sp>
      <p:cxnSp>
        <p:nvCxnSpPr>
          <p:cNvPr id="162" name="Google Shape;162;p29"/>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pic>
        <p:nvPicPr>
          <p:cNvPr id="163" name="Google Shape;163;p29"/>
          <p:cNvPicPr preferRelativeResize="0"/>
          <p:nvPr/>
        </p:nvPicPr>
        <p:blipFill rotWithShape="1">
          <a:blip r:embed="rId4">
            <a:alphaModFix/>
          </a:blip>
          <a:srcRect/>
          <a:stretch/>
        </p:blipFill>
        <p:spPr>
          <a:xfrm>
            <a:off x="289253" y="892968"/>
            <a:ext cx="4224269" cy="3721589"/>
          </a:xfrm>
          <a:prstGeom prst="rect">
            <a:avLst/>
          </a:prstGeom>
          <a:noFill/>
          <a:ln>
            <a:noFill/>
          </a:ln>
        </p:spPr>
      </p:pic>
      <p:pic>
        <p:nvPicPr>
          <p:cNvPr id="164" name="Google Shape;164;p29"/>
          <p:cNvPicPr preferRelativeResize="0"/>
          <p:nvPr/>
        </p:nvPicPr>
        <p:blipFill rotWithShape="1">
          <a:blip r:embed="rId5">
            <a:alphaModFix/>
          </a:blip>
          <a:srcRect/>
          <a:stretch/>
        </p:blipFill>
        <p:spPr>
          <a:xfrm>
            <a:off x="4710619" y="910186"/>
            <a:ext cx="3679487" cy="3687153"/>
          </a:xfrm>
          <a:prstGeom prst="rect">
            <a:avLst/>
          </a:prstGeom>
          <a:noFill/>
          <a:ln>
            <a:noFill/>
          </a:ln>
        </p:spPr>
      </p:pic>
      <p:sp>
        <p:nvSpPr>
          <p:cNvPr id="2" name="TextBox 1">
            <a:extLst>
              <a:ext uri="{FF2B5EF4-FFF2-40B4-BE49-F238E27FC236}">
                <a16:creationId xmlns:a16="http://schemas.microsoft.com/office/drawing/2014/main" id="{E1CB7115-261B-1E90-5FAD-A166C2BE934D}"/>
              </a:ext>
            </a:extLst>
          </p:cNvPr>
          <p:cNvSpPr txBox="1"/>
          <p:nvPr/>
        </p:nvSpPr>
        <p:spPr>
          <a:xfrm>
            <a:off x="7750852" y="4634360"/>
            <a:ext cx="1094282" cy="169277"/>
          </a:xfrm>
          <a:prstGeom prst="rect">
            <a:avLst/>
          </a:prstGeom>
          <a:noFill/>
        </p:spPr>
        <p:txBody>
          <a:bodyPr wrap="square" rtlCol="0">
            <a:spAutoFit/>
          </a:bodyPr>
          <a:lstStyle/>
          <a:p>
            <a:r>
              <a:rPr lang="en-US" sz="500" dirty="0" err="1">
                <a:latin typeface="Play" panose="020B0604020202020204" charset="0"/>
              </a:rPr>
              <a:t>Imagem</a:t>
            </a:r>
            <a:r>
              <a:rPr lang="en-US" sz="500" dirty="0">
                <a:latin typeface="Play" panose="020B0604020202020204" charset="0"/>
              </a:rPr>
              <a:t> </a:t>
            </a:r>
            <a:r>
              <a:rPr lang="en-US" sz="500" dirty="0" err="1">
                <a:latin typeface="Play" panose="020B0604020202020204" charset="0"/>
              </a:rPr>
              <a:t>ilustrativa</a:t>
            </a:r>
            <a:endParaRPr lang="en-US" sz="500" dirty="0">
              <a:latin typeface="Play"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4. Identificação das melhores variáveis preditivas</a:t>
            </a:r>
            <a:endParaRPr sz="2400" b="1"/>
          </a:p>
        </p:txBody>
      </p:sp>
      <p:cxnSp>
        <p:nvCxnSpPr>
          <p:cNvPr id="171" name="Google Shape;171;p30"/>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72" name="Google Shape;172;p30"/>
          <p:cNvSpPr txBox="1">
            <a:spLocks noGrp="1"/>
          </p:cNvSpPr>
          <p:nvPr>
            <p:ph type="body" idx="1"/>
          </p:nvPr>
        </p:nvSpPr>
        <p:spPr>
          <a:xfrm>
            <a:off x="414005" y="1026319"/>
            <a:ext cx="7886700" cy="3884152"/>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chemeClr val="dk1"/>
              </a:buClr>
              <a:buSzPts val="350"/>
              <a:buNone/>
            </a:pPr>
            <a:r>
              <a:rPr lang="pt-PT" sz="5600" b="1" dirty="0">
                <a:latin typeface="Play"/>
                <a:ea typeface="Play"/>
                <a:cs typeface="Play"/>
                <a:sym typeface="Play"/>
              </a:rPr>
              <a:t>Variáveis categóricas:</a:t>
            </a:r>
            <a:endParaRPr sz="5600" b="1" dirty="0">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dirty="0">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dirty="0">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dirty="0">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dirty="0">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dirty="0">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dirty="0">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dirty="0">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dirty="0">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dirty="0">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dirty="0">
              <a:latin typeface="Play"/>
              <a:ea typeface="Play"/>
              <a:cs typeface="Play"/>
              <a:sym typeface="Play"/>
            </a:endParaRPr>
          </a:p>
          <a:p>
            <a:pPr marL="0" lvl="0" indent="0" algn="l" rtl="0">
              <a:lnSpc>
                <a:spcPct val="90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dirty="0">
              <a:latin typeface="Play"/>
              <a:ea typeface="Play"/>
              <a:cs typeface="Play"/>
              <a:sym typeface="Play"/>
            </a:endParaRPr>
          </a:p>
          <a:p>
            <a:pPr marL="0" lvl="0" indent="0" algn="l" rtl="0">
              <a:lnSpc>
                <a:spcPct val="90000"/>
              </a:lnSpc>
              <a:spcBef>
                <a:spcPts val="800"/>
              </a:spcBef>
              <a:spcAft>
                <a:spcPts val="0"/>
              </a:spcAft>
              <a:buClr>
                <a:schemeClr val="dk1"/>
              </a:buClr>
              <a:buSzPct val="100000"/>
              <a:buNone/>
            </a:pPr>
            <a:endParaRPr sz="1400" dirty="0">
              <a:solidFill>
                <a:srgbClr val="002060"/>
              </a:solidFill>
              <a:latin typeface="Play"/>
              <a:ea typeface="Play"/>
              <a:cs typeface="Play"/>
              <a:sym typeface="Play"/>
            </a:endParaRPr>
          </a:p>
          <a:p>
            <a:pPr marL="177800" lvl="0" indent="-190500" algn="l" rtl="0">
              <a:lnSpc>
                <a:spcPct val="90000"/>
              </a:lnSpc>
              <a:spcBef>
                <a:spcPts val="800"/>
              </a:spcBef>
              <a:spcAft>
                <a:spcPts val="0"/>
              </a:spcAft>
              <a:buClr>
                <a:schemeClr val="dk1"/>
              </a:buClr>
              <a:buSzPct val="100000"/>
              <a:buChar char="•"/>
            </a:pPr>
            <a:r>
              <a:rPr lang="pt-PT" sz="5600" b="1" dirty="0">
                <a:latin typeface="Play"/>
                <a:ea typeface="Play"/>
                <a:cs typeface="Play"/>
                <a:sym typeface="Play"/>
              </a:rPr>
              <a:t>Brand</a:t>
            </a:r>
            <a:r>
              <a:rPr lang="pt-PT" sz="5600" dirty="0">
                <a:latin typeface="Play"/>
                <a:ea typeface="Play"/>
                <a:cs typeface="Play"/>
                <a:sym typeface="Play"/>
              </a:rPr>
              <a:t> não foi considerada - variável </a:t>
            </a:r>
            <a:r>
              <a:rPr lang="pt-PT" sz="5600" dirty="0" err="1">
                <a:latin typeface="Play"/>
                <a:ea typeface="Play"/>
                <a:cs typeface="Play"/>
                <a:sym typeface="Play"/>
              </a:rPr>
              <a:t>desbalanceada</a:t>
            </a:r>
            <a:endParaRPr sz="5600" dirty="0">
              <a:latin typeface="Play"/>
              <a:ea typeface="Play"/>
              <a:cs typeface="Play"/>
              <a:sym typeface="Play"/>
            </a:endParaRPr>
          </a:p>
          <a:p>
            <a:pPr marL="177800" lvl="0" indent="-190500" algn="l" rtl="0">
              <a:lnSpc>
                <a:spcPct val="90000"/>
              </a:lnSpc>
              <a:spcBef>
                <a:spcPts val="800"/>
              </a:spcBef>
              <a:spcAft>
                <a:spcPts val="0"/>
              </a:spcAft>
              <a:buClr>
                <a:schemeClr val="dk1"/>
              </a:buClr>
              <a:buSzPct val="100000"/>
              <a:buChar char="•"/>
            </a:pPr>
            <a:r>
              <a:rPr lang="pt-PT" sz="5600" b="1" dirty="0" err="1">
                <a:latin typeface="Play"/>
                <a:ea typeface="Play"/>
                <a:cs typeface="Play"/>
                <a:sym typeface="Play"/>
              </a:rPr>
              <a:t>Selling_day_of_week</a:t>
            </a:r>
            <a:r>
              <a:rPr lang="pt-PT" sz="5600" b="1" dirty="0">
                <a:latin typeface="Play"/>
                <a:ea typeface="Play"/>
                <a:cs typeface="Play"/>
                <a:sym typeface="Play"/>
              </a:rPr>
              <a:t> </a:t>
            </a:r>
            <a:r>
              <a:rPr lang="pt-PT" sz="5600" dirty="0">
                <a:latin typeface="Play"/>
                <a:ea typeface="Play"/>
                <a:cs typeface="Play"/>
                <a:sym typeface="Play"/>
              </a:rPr>
              <a:t>não foram considerados - geravam data </a:t>
            </a:r>
            <a:r>
              <a:rPr lang="pt-PT" sz="5600" dirty="0" err="1">
                <a:latin typeface="Play"/>
                <a:ea typeface="Play"/>
                <a:cs typeface="Play"/>
                <a:sym typeface="Play"/>
              </a:rPr>
              <a:t>leakage</a:t>
            </a:r>
            <a:r>
              <a:rPr lang="pt-PT" sz="5600" dirty="0">
                <a:latin typeface="Play"/>
                <a:ea typeface="Play"/>
                <a:cs typeface="Play"/>
                <a:sym typeface="Play"/>
              </a:rPr>
              <a:t>  </a:t>
            </a:r>
            <a:endParaRPr sz="5600" dirty="0">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dirty="0">
              <a:solidFill>
                <a:srgbClr val="002060"/>
              </a:solidFill>
              <a:latin typeface="Play"/>
              <a:ea typeface="Play"/>
              <a:cs typeface="Play"/>
              <a:sym typeface="Play"/>
            </a:endParaRPr>
          </a:p>
          <a:p>
            <a:pPr marL="0" lvl="0" indent="0" algn="l" rtl="0">
              <a:lnSpc>
                <a:spcPct val="90000"/>
              </a:lnSpc>
              <a:spcBef>
                <a:spcPts val="800"/>
              </a:spcBef>
              <a:spcAft>
                <a:spcPts val="0"/>
              </a:spcAft>
              <a:buClr>
                <a:schemeClr val="dk1"/>
              </a:buClr>
              <a:buSzPct val="100000"/>
              <a:buNone/>
            </a:pPr>
            <a:endParaRPr sz="1200" dirty="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200" b="0" i="0" dirty="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dirty="0"/>
          </a:p>
          <a:p>
            <a:pPr marL="0" lvl="0" indent="0" algn="l" rtl="0">
              <a:lnSpc>
                <a:spcPct val="90000"/>
              </a:lnSpc>
              <a:spcBef>
                <a:spcPts val="800"/>
              </a:spcBef>
              <a:spcAft>
                <a:spcPts val="0"/>
              </a:spcAft>
              <a:buClr>
                <a:schemeClr val="dk1"/>
              </a:buClr>
              <a:buSzPct val="100000"/>
              <a:buNone/>
            </a:pPr>
            <a:endParaRPr sz="1800" dirty="0"/>
          </a:p>
        </p:txBody>
      </p:sp>
      <p:graphicFrame>
        <p:nvGraphicFramePr>
          <p:cNvPr id="173" name="Google Shape;173;p30"/>
          <p:cNvGraphicFramePr/>
          <p:nvPr/>
        </p:nvGraphicFramePr>
        <p:xfrm>
          <a:off x="413997" y="1483849"/>
          <a:ext cx="7818450" cy="2314200"/>
        </p:xfrm>
        <a:graphic>
          <a:graphicData uri="http://schemas.openxmlformats.org/drawingml/2006/table">
            <a:tbl>
              <a:tblPr firstRow="1" bandRow="1">
                <a:noFill/>
                <a:tableStyleId>{B8ECD0C0-B1D6-4B2D-965A-2954C8A279F1}</a:tableStyleId>
              </a:tblPr>
              <a:tblGrid>
                <a:gridCol w="2396350">
                  <a:extLst>
                    <a:ext uri="{9D8B030D-6E8A-4147-A177-3AD203B41FA5}">
                      <a16:colId xmlns:a16="http://schemas.microsoft.com/office/drawing/2014/main" val="20000"/>
                    </a:ext>
                  </a:extLst>
                </a:gridCol>
                <a:gridCol w="1706850">
                  <a:extLst>
                    <a:ext uri="{9D8B030D-6E8A-4147-A177-3AD203B41FA5}">
                      <a16:colId xmlns:a16="http://schemas.microsoft.com/office/drawing/2014/main" val="20001"/>
                    </a:ext>
                  </a:extLst>
                </a:gridCol>
                <a:gridCol w="3715250">
                  <a:extLst>
                    <a:ext uri="{9D8B030D-6E8A-4147-A177-3AD203B41FA5}">
                      <a16:colId xmlns:a16="http://schemas.microsoft.com/office/drawing/2014/main" val="20002"/>
                    </a:ext>
                  </a:extLst>
                </a:gridCol>
              </a:tblGrid>
              <a:tr h="289275">
                <a:tc>
                  <a:txBody>
                    <a:bodyPr/>
                    <a:lstStyle/>
                    <a:p>
                      <a:pPr marL="0" marR="0" lvl="0" indent="0" algn="l" rtl="0">
                        <a:spcBef>
                          <a:spcPts val="0"/>
                        </a:spcBef>
                        <a:spcAft>
                          <a:spcPts val="0"/>
                        </a:spcAft>
                        <a:buNone/>
                      </a:pPr>
                      <a:r>
                        <a:rPr lang="pt-PT" sz="1400" b="1" u="none" strike="noStrike" cap="none"/>
                        <a:t>Variáveis</a:t>
                      </a:r>
                      <a:endParaRPr sz="1400" b="1" u="none" strike="noStrike" cap="none"/>
                    </a:p>
                  </a:txBody>
                  <a:tcPr marL="68600" marR="68600" marT="34300" marB="34300" anchor="ctr"/>
                </a:tc>
                <a:tc>
                  <a:txBody>
                    <a:bodyPr/>
                    <a:lstStyle/>
                    <a:p>
                      <a:pPr marL="0" marR="0" lvl="0" indent="0" algn="l" rtl="0">
                        <a:spcBef>
                          <a:spcPts val="0"/>
                        </a:spcBef>
                        <a:spcAft>
                          <a:spcPts val="0"/>
                        </a:spcAft>
                        <a:buNone/>
                      </a:pPr>
                      <a:r>
                        <a:rPr lang="pt-PT"/>
                        <a:t>Chi-Square</a:t>
                      </a:r>
                      <a:endParaRPr sz="1400" b="1" u="none" strike="noStrike" cap="none"/>
                    </a:p>
                  </a:txBody>
                  <a:tcPr marL="68600" marR="68600" marT="34300" marB="34300" anchor="ctr"/>
                </a:tc>
                <a:tc>
                  <a:txBody>
                    <a:bodyPr/>
                    <a:lstStyle/>
                    <a:p>
                      <a:pPr marL="0" marR="0" lvl="0" indent="0" algn="l" rtl="0">
                        <a:spcBef>
                          <a:spcPts val="0"/>
                        </a:spcBef>
                        <a:spcAft>
                          <a:spcPts val="0"/>
                        </a:spcAft>
                        <a:buNone/>
                      </a:pPr>
                      <a:r>
                        <a:rPr lang="pt-PT" sz="1400" b="1" u="none" strike="noStrike" cap="none"/>
                        <a:t>Incluir no modelo?</a:t>
                      </a:r>
                      <a:endParaRPr sz="1100"/>
                    </a:p>
                  </a:txBody>
                  <a:tcPr marL="68600" marR="68600" marT="34300" marB="34300" anchor="ctr"/>
                </a:tc>
                <a:extLst>
                  <a:ext uri="{0D108BD9-81ED-4DB2-BD59-A6C34878D82A}">
                    <a16:rowId xmlns:a16="http://schemas.microsoft.com/office/drawing/2014/main" val="10000"/>
                  </a:ext>
                </a:extLst>
              </a:tr>
              <a:tr h="289275">
                <a:tc>
                  <a:txBody>
                    <a:bodyPr/>
                    <a:lstStyle/>
                    <a:p>
                      <a:pPr marL="0" marR="0" lvl="0" indent="0" algn="l" rtl="0">
                        <a:spcBef>
                          <a:spcPts val="0"/>
                        </a:spcBef>
                        <a:spcAft>
                          <a:spcPts val="0"/>
                        </a:spcAft>
                        <a:buNone/>
                      </a:pPr>
                      <a:r>
                        <a:rPr lang="pt-PT" sz="1400" u="none" strike="noStrike" cap="none">
                          <a:solidFill>
                            <a:schemeClr val="dk1"/>
                          </a:solidFill>
                        </a:rPr>
                        <a:t>brand</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a:t>Não</a:t>
                      </a:r>
                      <a:r>
                        <a:rPr lang="pt-PT" sz="1400" u="none" strike="noStrike" cap="none">
                          <a:solidFill>
                            <a:schemeClr val="dk1"/>
                          </a:solidFill>
                        </a:rPr>
                        <a:t> – variável desbalanceada</a:t>
                      </a:r>
                      <a:endParaRPr sz="1400" u="none" strike="noStrike" cap="none">
                        <a:solidFill>
                          <a:schemeClr val="dk1"/>
                        </a:solidFill>
                      </a:endParaRPr>
                    </a:p>
                  </a:txBody>
                  <a:tcPr marL="68600" marR="68600" marT="34300" marB="34300" anchor="ctr"/>
                </a:tc>
                <a:extLst>
                  <a:ext uri="{0D108BD9-81ED-4DB2-BD59-A6C34878D82A}">
                    <a16:rowId xmlns:a16="http://schemas.microsoft.com/office/drawing/2014/main" val="10001"/>
                  </a:ext>
                </a:extLst>
              </a:tr>
              <a:tr h="289275">
                <a:tc>
                  <a:txBody>
                    <a:bodyPr/>
                    <a:lstStyle/>
                    <a:p>
                      <a:pPr marL="0" marR="0" lvl="0" indent="0" algn="l" rtl="0">
                        <a:spcBef>
                          <a:spcPts val="0"/>
                        </a:spcBef>
                        <a:spcAft>
                          <a:spcPts val="0"/>
                        </a:spcAft>
                        <a:buNone/>
                      </a:pPr>
                      <a:r>
                        <a:rPr lang="pt-PT" sz="1400" u="none" strike="noStrike" cap="none">
                          <a:solidFill>
                            <a:schemeClr val="dk1"/>
                          </a:solidFill>
                        </a:rPr>
                        <a:t>district</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L="68600" marR="68600" marT="34300" marB="34300" anchor="ctr"/>
                </a:tc>
                <a:extLst>
                  <a:ext uri="{0D108BD9-81ED-4DB2-BD59-A6C34878D82A}">
                    <a16:rowId xmlns:a16="http://schemas.microsoft.com/office/drawing/2014/main" val="10002"/>
                  </a:ext>
                </a:extLst>
              </a:tr>
              <a:tr h="289275">
                <a:tc>
                  <a:txBody>
                    <a:bodyPr/>
                    <a:lstStyle/>
                    <a:p>
                      <a:pPr marL="0" marR="0" lvl="0" indent="0" algn="l" rtl="0">
                        <a:spcBef>
                          <a:spcPts val="0"/>
                        </a:spcBef>
                        <a:spcAft>
                          <a:spcPts val="0"/>
                        </a:spcAft>
                        <a:buNone/>
                      </a:pPr>
                      <a:r>
                        <a:rPr lang="pt-PT" sz="1400" u="none" strike="noStrike" cap="none">
                          <a:solidFill>
                            <a:schemeClr val="dk1"/>
                          </a:solidFill>
                        </a:rPr>
                        <a:t>labelling_day_of_week</a:t>
                      </a:r>
                      <a:endParaRPr sz="1400" u="none" strike="noStrike" cap="none">
                        <a:solidFill>
                          <a:schemeClr val="dk1"/>
                        </a:solidFill>
                      </a:endParaRPr>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L="68600" marR="68600" marT="34300" marB="34300" anchor="ctr"/>
                </a:tc>
                <a:extLst>
                  <a:ext uri="{0D108BD9-81ED-4DB2-BD59-A6C34878D82A}">
                    <a16:rowId xmlns:a16="http://schemas.microsoft.com/office/drawing/2014/main" val="10003"/>
                  </a:ext>
                </a:extLst>
              </a:tr>
              <a:tr h="289275">
                <a:tc>
                  <a:txBody>
                    <a:bodyPr/>
                    <a:lstStyle/>
                    <a:p>
                      <a:pPr marL="0" marR="0" lvl="0" indent="0" algn="l" rtl="0">
                        <a:spcBef>
                          <a:spcPts val="0"/>
                        </a:spcBef>
                        <a:spcAft>
                          <a:spcPts val="0"/>
                        </a:spcAft>
                        <a:buNone/>
                      </a:pPr>
                      <a:r>
                        <a:rPr lang="pt-PT" sz="1400" u="none" strike="noStrike" cap="none">
                          <a:solidFill>
                            <a:schemeClr val="dk1"/>
                          </a:solidFill>
                        </a:rPr>
                        <a:t>labelling_day_8</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Clr>
                          <a:schemeClr val="dk1"/>
                        </a:buClr>
                        <a:buSzPts val="1400"/>
                        <a:buFont typeface="Arial"/>
                        <a:buNone/>
                      </a:pPr>
                      <a:r>
                        <a:rPr lang="pt-PT">
                          <a:latin typeface="Arial"/>
                          <a:ea typeface="Arial"/>
                          <a:cs typeface="Arial"/>
                          <a:sym typeface="Arial"/>
                        </a:rPr>
                        <a:t>Sim</a:t>
                      </a:r>
                      <a:endParaRPr sz="1400" b="0" i="0" u="none" strike="noStrike" cap="none">
                        <a:solidFill>
                          <a:schemeClr val="dk1"/>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4"/>
                  </a:ext>
                </a:extLst>
              </a:tr>
              <a:tr h="289275">
                <a:tc>
                  <a:txBody>
                    <a:bodyPr/>
                    <a:lstStyle/>
                    <a:p>
                      <a:pPr marL="0" marR="0" lvl="0" indent="0" algn="l" rtl="0">
                        <a:spcBef>
                          <a:spcPts val="0"/>
                        </a:spcBef>
                        <a:spcAft>
                          <a:spcPts val="0"/>
                        </a:spcAft>
                        <a:buNone/>
                      </a:pPr>
                      <a:r>
                        <a:rPr lang="pt-PT"/>
                        <a:t>labelling day 15</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L="68600" marR="68600" marT="34300" marB="34300" anchor="ctr"/>
                </a:tc>
                <a:extLst>
                  <a:ext uri="{0D108BD9-81ED-4DB2-BD59-A6C34878D82A}">
                    <a16:rowId xmlns:a16="http://schemas.microsoft.com/office/drawing/2014/main" val="10005"/>
                  </a:ext>
                </a:extLst>
              </a:tr>
              <a:tr h="289275">
                <a:tc>
                  <a:txBody>
                    <a:bodyPr/>
                    <a:lstStyle/>
                    <a:p>
                      <a:pPr marL="0" marR="0" lvl="0" indent="0" algn="l" rtl="0">
                        <a:spcBef>
                          <a:spcPts val="0"/>
                        </a:spcBef>
                        <a:spcAft>
                          <a:spcPts val="0"/>
                        </a:spcAft>
                        <a:buNone/>
                      </a:pPr>
                      <a:r>
                        <a:rPr lang="pt-PT"/>
                        <a:t>labelling day 23</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a:t>Sim</a:t>
                      </a:r>
                      <a:endParaRPr sz="1100"/>
                    </a:p>
                  </a:txBody>
                  <a:tcPr marL="68600" marR="68600" marT="34300" marB="34300" anchor="ctr"/>
                </a:tc>
                <a:extLst>
                  <a:ext uri="{0D108BD9-81ED-4DB2-BD59-A6C34878D82A}">
                    <a16:rowId xmlns:a16="http://schemas.microsoft.com/office/drawing/2014/main" val="10006"/>
                  </a:ext>
                </a:extLst>
              </a:tr>
              <a:tr h="289275">
                <a:tc>
                  <a:txBody>
                    <a:bodyPr/>
                    <a:lstStyle/>
                    <a:p>
                      <a:pPr marL="0" marR="0" lvl="0" indent="0" algn="l" rtl="0">
                        <a:spcBef>
                          <a:spcPts val="0"/>
                        </a:spcBef>
                        <a:spcAft>
                          <a:spcPts val="0"/>
                        </a:spcAft>
                        <a:buNone/>
                      </a:pPr>
                      <a:r>
                        <a:rPr lang="pt-PT" sz="1400" u="none" strike="noStrike" cap="none">
                          <a:solidFill>
                            <a:schemeClr val="dk1"/>
                          </a:solidFill>
                        </a:rPr>
                        <a:t>type</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0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a:t>Não</a:t>
                      </a:r>
                      <a:endParaRPr sz="1100"/>
                    </a:p>
                  </a:txBody>
                  <a:tcPr marL="68600" marR="68600" marT="34300" marB="3430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4. Identificação das melhores variáveis preditivas</a:t>
            </a:r>
            <a:endParaRPr sz="2400" b="1"/>
          </a:p>
        </p:txBody>
      </p:sp>
      <p:cxnSp>
        <p:nvCxnSpPr>
          <p:cNvPr id="180" name="Google Shape;180;p31"/>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81" name="Google Shape;181;p31"/>
          <p:cNvSpPr txBox="1">
            <a:spLocks noGrp="1"/>
          </p:cNvSpPr>
          <p:nvPr>
            <p:ph type="body" idx="1"/>
          </p:nvPr>
        </p:nvSpPr>
        <p:spPr>
          <a:xfrm>
            <a:off x="414000" y="1026325"/>
            <a:ext cx="8316000" cy="3884100"/>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115000"/>
              </a:lnSpc>
              <a:spcBef>
                <a:spcPts val="0"/>
              </a:spcBef>
              <a:spcAft>
                <a:spcPts val="0"/>
              </a:spcAft>
              <a:buClr>
                <a:schemeClr val="dk1"/>
              </a:buClr>
              <a:buSzPts val="350"/>
              <a:buNone/>
            </a:pPr>
            <a:r>
              <a:rPr lang="pt-PT" sz="5800" b="1" dirty="0">
                <a:latin typeface="Play"/>
                <a:ea typeface="Play"/>
                <a:cs typeface="Play"/>
                <a:sym typeface="Play"/>
              </a:rPr>
              <a:t>Variáveis numéricas:</a:t>
            </a: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115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115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115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115000"/>
              </a:lnSpc>
              <a:spcBef>
                <a:spcPts val="800"/>
              </a:spcBef>
              <a:spcAft>
                <a:spcPts val="0"/>
              </a:spcAft>
              <a:buClr>
                <a:schemeClr val="dk1"/>
              </a:buClr>
              <a:buSzPct val="100000"/>
              <a:buNone/>
            </a:pPr>
            <a:endParaRPr sz="1400" dirty="0">
              <a:latin typeface="Play"/>
              <a:ea typeface="Play"/>
              <a:cs typeface="Play"/>
              <a:sym typeface="Play"/>
            </a:endParaRPr>
          </a:p>
          <a:p>
            <a:pPr marL="0" lvl="0" indent="0" algn="l" rtl="0">
              <a:lnSpc>
                <a:spcPct val="115000"/>
              </a:lnSpc>
              <a:spcBef>
                <a:spcPts val="800"/>
              </a:spcBef>
              <a:spcAft>
                <a:spcPts val="0"/>
              </a:spcAft>
              <a:buClr>
                <a:schemeClr val="dk1"/>
              </a:buClr>
              <a:buSzPts val="300"/>
              <a:buNone/>
            </a:pPr>
            <a:endParaRPr sz="5800" dirty="0">
              <a:solidFill>
                <a:srgbClr val="002060"/>
              </a:solidFill>
              <a:latin typeface="Play"/>
              <a:ea typeface="Play"/>
              <a:cs typeface="Play"/>
              <a:sym typeface="Play"/>
            </a:endParaRPr>
          </a:p>
          <a:p>
            <a:pPr marL="177800" lvl="0" indent="-193675" algn="l" rtl="0">
              <a:lnSpc>
                <a:spcPct val="115000"/>
              </a:lnSpc>
              <a:spcBef>
                <a:spcPts val="800"/>
              </a:spcBef>
              <a:spcAft>
                <a:spcPts val="0"/>
              </a:spcAft>
              <a:buClr>
                <a:schemeClr val="dk1"/>
              </a:buClr>
              <a:buSzPct val="100000"/>
              <a:buChar char="•"/>
            </a:pPr>
            <a:r>
              <a:rPr lang="pt-PT" sz="5800" dirty="0">
                <a:latin typeface="Play"/>
                <a:ea typeface="Play"/>
                <a:cs typeface="Play"/>
                <a:sym typeface="Play"/>
              </a:rPr>
              <a:t>A variável </a:t>
            </a:r>
            <a:r>
              <a:rPr lang="pt-PT" sz="5800" b="1" dirty="0" err="1">
                <a:latin typeface="Play"/>
                <a:ea typeface="Play"/>
                <a:cs typeface="Play"/>
                <a:sym typeface="Play"/>
              </a:rPr>
              <a:t>discount</a:t>
            </a:r>
            <a:r>
              <a:rPr lang="pt-PT" sz="5800" dirty="0">
                <a:latin typeface="Play"/>
                <a:ea typeface="Play"/>
                <a:cs typeface="Play"/>
                <a:sym typeface="Play"/>
              </a:rPr>
              <a:t> foi considerado uma variável com baixa relevância contudo considerámos uma variável relevante tendo em conta o conteúdo do problema </a:t>
            </a:r>
            <a:endParaRPr sz="5800" dirty="0">
              <a:latin typeface="Play"/>
              <a:ea typeface="Play"/>
              <a:cs typeface="Play"/>
              <a:sym typeface="Play"/>
            </a:endParaRPr>
          </a:p>
          <a:p>
            <a:pPr marL="0" lvl="0" indent="0" algn="l" rtl="0">
              <a:lnSpc>
                <a:spcPct val="90000"/>
              </a:lnSpc>
              <a:spcBef>
                <a:spcPts val="800"/>
              </a:spcBef>
              <a:spcAft>
                <a:spcPts val="0"/>
              </a:spcAft>
              <a:buClr>
                <a:schemeClr val="dk1"/>
              </a:buClr>
              <a:buSzPts val="300"/>
              <a:buNone/>
            </a:pPr>
            <a:endParaRPr sz="5800" dirty="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200" b="0" i="0" dirty="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dirty="0"/>
          </a:p>
          <a:p>
            <a:pPr marL="0" lvl="0" indent="0" algn="l" rtl="0">
              <a:lnSpc>
                <a:spcPct val="90000"/>
              </a:lnSpc>
              <a:spcBef>
                <a:spcPts val="800"/>
              </a:spcBef>
              <a:spcAft>
                <a:spcPts val="0"/>
              </a:spcAft>
              <a:buClr>
                <a:schemeClr val="dk1"/>
              </a:buClr>
              <a:buSzPct val="100000"/>
              <a:buNone/>
            </a:pPr>
            <a:endParaRPr sz="1800" dirty="0"/>
          </a:p>
        </p:txBody>
      </p:sp>
      <p:sp>
        <p:nvSpPr>
          <p:cNvPr id="182" name="Google Shape;182;p31"/>
          <p:cNvSpPr/>
          <p:nvPr/>
        </p:nvSpPr>
        <p:spPr>
          <a:xfrm>
            <a:off x="628650" y="1491854"/>
            <a:ext cx="9144000" cy="0"/>
          </a:xfrm>
          <a:prstGeom prst="rect">
            <a:avLst/>
          </a:prstGeom>
          <a:solidFill>
            <a:srgbClr val="FFFFFF"/>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400"/>
              <a:buFont typeface="Arial"/>
              <a:buNone/>
            </a:pPr>
            <a:br>
              <a:rPr lang="pt-PT" sz="14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p:txBody>
      </p:sp>
      <p:graphicFrame>
        <p:nvGraphicFramePr>
          <p:cNvPr id="183" name="Google Shape;183;p31"/>
          <p:cNvGraphicFramePr/>
          <p:nvPr>
            <p:extLst>
              <p:ext uri="{D42A27DB-BD31-4B8C-83A1-F6EECF244321}">
                <p14:modId xmlns:p14="http://schemas.microsoft.com/office/powerpoint/2010/main" val="1365030259"/>
              </p:ext>
            </p:extLst>
          </p:nvPr>
        </p:nvGraphicFramePr>
        <p:xfrm>
          <a:off x="482672" y="1353449"/>
          <a:ext cx="8032650" cy="2292295"/>
        </p:xfrm>
        <a:graphic>
          <a:graphicData uri="http://schemas.openxmlformats.org/drawingml/2006/table">
            <a:tbl>
              <a:tblPr firstRow="1" bandRow="1">
                <a:noFill/>
                <a:tableStyleId>{B8ECD0C0-B1D6-4B2D-965A-2954C8A279F1}</a:tableStyleId>
              </a:tblPr>
              <a:tblGrid>
                <a:gridCol w="1594500">
                  <a:extLst>
                    <a:ext uri="{9D8B030D-6E8A-4147-A177-3AD203B41FA5}">
                      <a16:colId xmlns:a16="http://schemas.microsoft.com/office/drawing/2014/main" val="20000"/>
                    </a:ext>
                  </a:extLst>
                </a:gridCol>
                <a:gridCol w="721450">
                  <a:extLst>
                    <a:ext uri="{9D8B030D-6E8A-4147-A177-3AD203B41FA5}">
                      <a16:colId xmlns:a16="http://schemas.microsoft.com/office/drawing/2014/main" val="20001"/>
                    </a:ext>
                  </a:extLst>
                </a:gridCol>
                <a:gridCol w="1062150">
                  <a:extLst>
                    <a:ext uri="{9D8B030D-6E8A-4147-A177-3AD203B41FA5}">
                      <a16:colId xmlns:a16="http://schemas.microsoft.com/office/drawing/2014/main" val="20002"/>
                    </a:ext>
                  </a:extLst>
                </a:gridCol>
                <a:gridCol w="949325">
                  <a:extLst>
                    <a:ext uri="{9D8B030D-6E8A-4147-A177-3AD203B41FA5}">
                      <a16:colId xmlns:a16="http://schemas.microsoft.com/office/drawing/2014/main" val="20003"/>
                    </a:ext>
                  </a:extLst>
                </a:gridCol>
                <a:gridCol w="3705225">
                  <a:extLst>
                    <a:ext uri="{9D8B030D-6E8A-4147-A177-3AD203B41FA5}">
                      <a16:colId xmlns:a16="http://schemas.microsoft.com/office/drawing/2014/main" val="20004"/>
                    </a:ext>
                  </a:extLst>
                </a:gridCol>
              </a:tblGrid>
              <a:tr h="318575">
                <a:tc>
                  <a:txBody>
                    <a:bodyPr/>
                    <a:lstStyle/>
                    <a:p>
                      <a:pPr marL="0" marR="0" lvl="0" indent="0" algn="l" rtl="0">
                        <a:spcBef>
                          <a:spcPts val="0"/>
                        </a:spcBef>
                        <a:spcAft>
                          <a:spcPts val="0"/>
                        </a:spcAft>
                        <a:buNone/>
                      </a:pPr>
                      <a:r>
                        <a:rPr lang="pt-PT" sz="1400" b="1" u="none" strike="noStrike" cap="none"/>
                        <a:t>Variável</a:t>
                      </a:r>
                      <a:endParaRPr sz="1400" b="1" u="none" strike="noStrike" cap="none"/>
                    </a:p>
                  </a:txBody>
                  <a:tcPr marL="68600" marR="68600" marT="34300" marB="34300" anchor="ctr"/>
                </a:tc>
                <a:tc>
                  <a:txBody>
                    <a:bodyPr/>
                    <a:lstStyle/>
                    <a:p>
                      <a:pPr marL="0" marR="0" lvl="0" indent="0" algn="l" rtl="0">
                        <a:spcBef>
                          <a:spcPts val="0"/>
                        </a:spcBef>
                        <a:spcAft>
                          <a:spcPts val="0"/>
                        </a:spcAft>
                        <a:buNone/>
                      </a:pPr>
                      <a:r>
                        <a:rPr lang="pt-PT" sz="1400" b="1" u="none" strike="noStrike" cap="none"/>
                        <a:t>RFE</a:t>
                      </a:r>
                      <a:endParaRPr sz="1100"/>
                    </a:p>
                  </a:txBody>
                  <a:tcPr marL="68600" marR="68600" marT="34300" marB="34300" anchor="ctr"/>
                </a:tc>
                <a:tc>
                  <a:txBody>
                    <a:bodyPr/>
                    <a:lstStyle/>
                    <a:p>
                      <a:pPr marL="0" marR="0" lvl="0" indent="0" algn="l" rtl="0">
                        <a:spcBef>
                          <a:spcPts val="0"/>
                        </a:spcBef>
                        <a:spcAft>
                          <a:spcPts val="0"/>
                        </a:spcAft>
                        <a:buNone/>
                      </a:pPr>
                      <a:r>
                        <a:rPr lang="pt-PT" sz="1400" b="1" u="none" strike="noStrike" cap="none"/>
                        <a:t>Lasso</a:t>
                      </a:r>
                      <a:endParaRPr sz="1100"/>
                    </a:p>
                  </a:txBody>
                  <a:tcPr marL="68600" marR="68600" marT="34300" marB="34300" anchor="ctr"/>
                </a:tc>
                <a:tc>
                  <a:txBody>
                    <a:bodyPr/>
                    <a:lstStyle/>
                    <a:p>
                      <a:pPr marL="0" marR="0" lvl="0" indent="0" algn="l" rtl="0">
                        <a:spcBef>
                          <a:spcPts val="0"/>
                        </a:spcBef>
                        <a:spcAft>
                          <a:spcPts val="0"/>
                        </a:spcAft>
                        <a:buNone/>
                      </a:pPr>
                      <a:r>
                        <a:rPr lang="pt-PT" sz="1400" b="1" u="none" strike="noStrike" cap="none"/>
                        <a:t>DT</a:t>
                      </a:r>
                      <a:endParaRPr sz="1100"/>
                    </a:p>
                  </a:txBody>
                  <a:tcPr marL="68600" marR="68600" marT="34300" marB="34300" anchor="ctr"/>
                </a:tc>
                <a:tc>
                  <a:txBody>
                    <a:bodyPr/>
                    <a:lstStyle/>
                    <a:p>
                      <a:pPr marL="0" marR="0" lvl="0" indent="0" algn="l" rtl="0">
                        <a:spcBef>
                          <a:spcPts val="0"/>
                        </a:spcBef>
                        <a:spcAft>
                          <a:spcPts val="0"/>
                        </a:spcAft>
                        <a:buNone/>
                      </a:pPr>
                      <a:r>
                        <a:rPr lang="pt-PT" sz="1400" b="1" u="none" strike="noStrike" cap="none"/>
                        <a:t>Incluir no modelo?</a:t>
                      </a:r>
                      <a:endParaRPr sz="1100"/>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400" u="none" strike="noStrike" cap="none"/>
                        <a:t>Selling_square_ft</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a:t>Sim</a:t>
                      </a:r>
                      <a:endParaRPr sz="1100"/>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pt-PT" sz="1400" u="none" strike="noStrike" cap="none"/>
                        <a:t>labelling_day</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None/>
                      </a:pPr>
                      <a:r>
                        <a:rPr lang="pt-PT"/>
                        <a:t>Tentar com e sem</a:t>
                      </a:r>
                      <a:endParaRPr/>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pt-PT" sz="1400" u="none" strike="noStrike" cap="none" dirty="0" err="1"/>
                        <a:t>weight</a:t>
                      </a:r>
                      <a:r>
                        <a:rPr lang="pt-PT" sz="1400" u="none" strike="noStrike" cap="none" dirty="0"/>
                        <a:t> (g)</a:t>
                      </a:r>
                      <a:endParaRPr sz="1100" dirty="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Clr>
                          <a:schemeClr val="dk1"/>
                        </a:buClr>
                        <a:buSzPts val="1400"/>
                        <a:buFont typeface="Arial"/>
                        <a:buNone/>
                      </a:pPr>
                      <a:r>
                        <a:rPr lang="pt-PT" dirty="0">
                          <a:latin typeface="Arial"/>
                          <a:ea typeface="Arial"/>
                          <a:cs typeface="Arial"/>
                          <a:sym typeface="Arial"/>
                        </a:rPr>
                        <a:t>Sim</a:t>
                      </a:r>
                      <a:endParaRPr sz="1100" dirty="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sz="1400" u="none" strike="noStrike" cap="none"/>
                        <a:t>Margem_num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0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None/>
                      </a:pPr>
                      <a:r>
                        <a:rPr lang="pt-PT"/>
                        <a:t>Tentar com e sem</a:t>
                      </a:r>
                      <a:endParaRPr/>
                    </a:p>
                  </a:txBody>
                  <a:tcPr marL="68600" marR="68600" marT="34300" marB="34300" anchor="ctr"/>
                </a:tc>
                <a:extLst>
                  <a:ext uri="{0D108BD9-81ED-4DB2-BD59-A6C34878D82A}">
                    <a16:rowId xmlns:a16="http://schemas.microsoft.com/office/drawing/2014/main" val="10005"/>
                  </a:ext>
                </a:extLst>
              </a:tr>
              <a:tr h="157725">
                <a:tc>
                  <a:txBody>
                    <a:bodyPr/>
                    <a:lstStyle/>
                    <a:p>
                      <a:pPr marL="0" marR="0" lvl="0" indent="0" algn="l" rtl="0">
                        <a:spcBef>
                          <a:spcPts val="0"/>
                        </a:spcBef>
                        <a:spcAft>
                          <a:spcPts val="0"/>
                        </a:spcAft>
                        <a:buNone/>
                      </a:pPr>
                      <a:r>
                        <a:rPr lang="pt-PT" sz="1400" u="none" strike="noStrike" cap="none"/>
                        <a:t>perc_expiring_sku</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Clr>
                          <a:schemeClr val="dk1"/>
                        </a:buClr>
                        <a:buSzPts val="1400"/>
                        <a:buFont typeface="Arial"/>
                        <a:buNone/>
                      </a:pPr>
                      <a:r>
                        <a:rPr lang="pt-PT" dirty="0">
                          <a:latin typeface="Arial"/>
                          <a:ea typeface="Arial"/>
                          <a:cs typeface="Arial"/>
                          <a:sym typeface="Arial"/>
                        </a:rPr>
                        <a:t>Sim</a:t>
                      </a:r>
                      <a:endParaRPr sz="1100" dirty="0"/>
                    </a:p>
                  </a:txBody>
                  <a:tcPr marL="68600" marR="68600" marT="34300" marB="34300" anchor="ctr"/>
                </a:tc>
                <a:extLst>
                  <a:ext uri="{0D108BD9-81ED-4DB2-BD59-A6C34878D82A}">
                    <a16:rowId xmlns:a16="http://schemas.microsoft.com/office/drawing/2014/main" val="10006"/>
                  </a:ext>
                </a:extLst>
              </a:tr>
              <a:tr h="157725">
                <a:tc>
                  <a:txBody>
                    <a:bodyPr/>
                    <a:lstStyle/>
                    <a:p>
                      <a:pPr marL="0" marR="0" lvl="0" indent="0" algn="l" rtl="0">
                        <a:spcBef>
                          <a:spcPts val="0"/>
                        </a:spcBef>
                        <a:spcAft>
                          <a:spcPts val="0"/>
                        </a:spcAft>
                        <a:buNone/>
                      </a:pPr>
                      <a:r>
                        <a:rPr lang="en-GB" sz="1400" u="none" strike="noStrike" cap="none" dirty="0"/>
                        <a:t>discount</a:t>
                      </a:r>
                      <a:endParaRPr sz="1400" u="none" strike="noStrike" cap="none" dirty="0"/>
                    </a:p>
                  </a:txBody>
                  <a:tcPr marL="68600" marR="68600" marT="34300" marB="34300" anchor="ctr"/>
                </a:tc>
                <a:tc>
                  <a:txBody>
                    <a:bodyPr/>
                    <a:lstStyle/>
                    <a:p>
                      <a:pPr marL="0" marR="0" lvl="0" indent="0" algn="l" rtl="0">
                        <a:spcBef>
                          <a:spcPts val="0"/>
                        </a:spcBef>
                        <a:spcAft>
                          <a:spcPts val="0"/>
                        </a:spcAft>
                        <a:buNone/>
                      </a:pPr>
                      <a:r>
                        <a:rPr lang="en-GB" sz="1400" u="none" strike="noStrike" cap="none" dirty="0"/>
                        <a:t>0 Sim</a:t>
                      </a:r>
                      <a:endParaRPr sz="14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u="none" strike="noStrike" cap="none" dirty="0"/>
                        <a:t>0 Sim</a:t>
                      </a:r>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u="none" strike="noStrike" cap="none" dirty="0"/>
                        <a:t>0 Sim</a:t>
                      </a:r>
                    </a:p>
                  </a:txBody>
                  <a:tcPr marL="68600" marR="68600" marT="34300" marB="34300" anchor="ctr"/>
                </a:tc>
                <a:tc>
                  <a:txBody>
                    <a:bodyPr/>
                    <a:lstStyle/>
                    <a:p>
                      <a:pPr marL="0" marR="0" lvl="0" indent="0" algn="l" rtl="0">
                        <a:spcBef>
                          <a:spcPts val="0"/>
                        </a:spcBef>
                        <a:spcAft>
                          <a:spcPts val="0"/>
                        </a:spcAft>
                        <a:buNone/>
                      </a:pPr>
                      <a:r>
                        <a:rPr lang="en-GB" dirty="0"/>
                        <a:t>Sim, tendo </a:t>
                      </a:r>
                      <a:r>
                        <a:rPr lang="en-GB" dirty="0" err="1"/>
                        <a:t>em</a:t>
                      </a:r>
                      <a:r>
                        <a:rPr lang="en-GB" dirty="0"/>
                        <a:t> </a:t>
                      </a:r>
                      <a:r>
                        <a:rPr lang="en-GB" dirty="0" err="1"/>
                        <a:t>conta</a:t>
                      </a:r>
                      <a:r>
                        <a:rPr lang="en-GB" dirty="0"/>
                        <a:t> o </a:t>
                      </a:r>
                      <a:r>
                        <a:rPr lang="en-GB" dirty="0" err="1"/>
                        <a:t>conteudo</a:t>
                      </a:r>
                      <a:r>
                        <a:rPr lang="en-GB" dirty="0"/>
                        <a:t> do </a:t>
                      </a:r>
                      <a:r>
                        <a:rPr lang="en-GB" dirty="0" err="1"/>
                        <a:t>problema</a:t>
                      </a:r>
                      <a:endParaRPr dirty="0"/>
                    </a:p>
                  </a:txBody>
                  <a:tcPr marL="68600" marR="68600" marT="34300" marB="34300" anchor="ctr"/>
                </a:tc>
                <a:extLst>
                  <a:ext uri="{0D108BD9-81ED-4DB2-BD59-A6C34878D82A}">
                    <a16:rowId xmlns:a16="http://schemas.microsoft.com/office/drawing/2014/main" val="1744893956"/>
                  </a:ext>
                </a:extLst>
              </a:tr>
              <a:tr h="157725">
                <a:tc>
                  <a:txBody>
                    <a:bodyPr/>
                    <a:lstStyle/>
                    <a:p>
                      <a:pPr marL="0" marR="0" lvl="0" indent="0" algn="l" rtl="0">
                        <a:spcBef>
                          <a:spcPts val="0"/>
                        </a:spcBef>
                        <a:spcAft>
                          <a:spcPts val="0"/>
                        </a:spcAft>
                        <a:buNone/>
                      </a:pPr>
                      <a:r>
                        <a:rPr lang="pt-PT"/>
                        <a:t>new_pvp</a:t>
                      </a:r>
                      <a:endParaRPr sz="1400" u="none" strike="noStrike" cap="none"/>
                    </a:p>
                  </a:txBody>
                  <a:tcPr marL="68600" marR="68600" marT="34300" marB="34300" anchor="ctr"/>
                </a:tc>
                <a:tc>
                  <a:txBody>
                    <a:bodyPr/>
                    <a:lstStyle/>
                    <a:p>
                      <a:pPr marL="0" marR="0" lvl="0" indent="0" algn="l" rtl="0">
                        <a:spcBef>
                          <a:spcPts val="0"/>
                        </a:spcBef>
                        <a:spcAft>
                          <a:spcPts val="0"/>
                        </a:spcAft>
                        <a:buNone/>
                      </a:pPr>
                      <a:r>
                        <a:rPr lang="en-GB" sz="1400" u="none" strike="noStrike" cap="none" dirty="0"/>
                        <a:t>5 Sim</a:t>
                      </a:r>
                      <a:endParaRPr sz="14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u="none" strike="noStrike" cap="none" dirty="0"/>
                        <a:t>5 Sim</a:t>
                      </a:r>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u="none" strike="noStrike" cap="none" dirty="0"/>
                        <a:t>5 Sim</a:t>
                      </a:r>
                    </a:p>
                  </a:txBody>
                  <a:tcPr marL="68600" marR="68600" marT="34300" marB="34300" anchor="ctr"/>
                </a:tc>
                <a:tc>
                  <a:txBody>
                    <a:bodyPr/>
                    <a:lstStyle/>
                    <a:p>
                      <a:pPr marL="0" marR="0" lvl="0" indent="0" algn="l" rtl="0">
                        <a:spcBef>
                          <a:spcPts val="0"/>
                        </a:spcBef>
                        <a:spcAft>
                          <a:spcPts val="0"/>
                        </a:spcAft>
                        <a:buNone/>
                      </a:pPr>
                      <a:r>
                        <a:rPr lang="pt-PT" dirty="0"/>
                        <a:t>Sim</a:t>
                      </a:r>
                      <a:endParaRPr dirty="0"/>
                    </a:p>
                  </a:txBody>
                  <a:tcPr marL="68600" marR="68600" marT="34300" marB="3430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4. Identificação das melhores variáveis preditivas</a:t>
            </a:r>
            <a:endParaRPr sz="2400" b="1"/>
          </a:p>
        </p:txBody>
      </p:sp>
      <p:cxnSp>
        <p:nvCxnSpPr>
          <p:cNvPr id="190" name="Google Shape;190;p32"/>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91" name="Google Shape;191;p32"/>
          <p:cNvSpPr txBox="1"/>
          <p:nvPr/>
        </p:nvSpPr>
        <p:spPr>
          <a:xfrm>
            <a:off x="199355" y="861794"/>
            <a:ext cx="7886700" cy="3884100"/>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Clr>
                <a:schemeClr val="dk1"/>
              </a:buClr>
              <a:buSzPts val="1400"/>
              <a:buFont typeface="Arial"/>
              <a:buNone/>
            </a:pPr>
            <a:r>
              <a:rPr lang="pt-PT" sz="1450" b="1" i="0" u="none" strike="noStrike" cap="none">
                <a:solidFill>
                  <a:schemeClr val="dk1"/>
                </a:solidFill>
                <a:latin typeface="Play"/>
                <a:ea typeface="Play"/>
                <a:cs typeface="Play"/>
                <a:sym typeface="Play"/>
              </a:rPr>
              <a:t>CONCLUSÕES:</a:t>
            </a:r>
            <a:endParaRPr sz="1450" b="1">
              <a:latin typeface="Play"/>
              <a:ea typeface="Play"/>
              <a:cs typeface="Play"/>
              <a:sym typeface="Play"/>
            </a:endParaRPr>
          </a:p>
          <a:p>
            <a:pPr marL="177800" marR="0" lvl="0" indent="-88900" algn="l" rtl="0">
              <a:lnSpc>
                <a:spcPct val="90000"/>
              </a:lnSpc>
              <a:spcBef>
                <a:spcPts val="800"/>
              </a:spcBef>
              <a:spcAft>
                <a:spcPts val="0"/>
              </a:spcAft>
              <a:buClr>
                <a:schemeClr val="dk1"/>
              </a:buClr>
              <a:buSzPts val="1400"/>
              <a:buFont typeface="Arial"/>
              <a:buNone/>
            </a:pPr>
            <a:endParaRPr sz="1400" b="0" i="0" u="none" strike="noStrike" cap="none">
              <a:solidFill>
                <a:srgbClr val="002060"/>
              </a:solidFill>
              <a:latin typeface="Play"/>
              <a:ea typeface="Play"/>
              <a:cs typeface="Play"/>
              <a:sym typeface="Play"/>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192" name="Google Shape;192;p32"/>
          <p:cNvGraphicFramePr/>
          <p:nvPr/>
        </p:nvGraphicFramePr>
        <p:xfrm>
          <a:off x="351760" y="1143096"/>
          <a:ext cx="8477250" cy="3878840"/>
        </p:xfrm>
        <a:graphic>
          <a:graphicData uri="http://schemas.openxmlformats.org/drawingml/2006/table">
            <a:tbl>
              <a:tblPr firstRow="1" bandRow="1">
                <a:noFill/>
                <a:tableStyleId>{B8ECD0C0-B1D6-4B2D-965A-2954C8A279F1}</a:tableStyleId>
              </a:tblPr>
              <a:tblGrid>
                <a:gridCol w="2623125">
                  <a:extLst>
                    <a:ext uri="{9D8B030D-6E8A-4147-A177-3AD203B41FA5}">
                      <a16:colId xmlns:a16="http://schemas.microsoft.com/office/drawing/2014/main" val="20000"/>
                    </a:ext>
                  </a:extLst>
                </a:gridCol>
                <a:gridCol w="5854125">
                  <a:extLst>
                    <a:ext uri="{9D8B030D-6E8A-4147-A177-3AD203B41FA5}">
                      <a16:colId xmlns:a16="http://schemas.microsoft.com/office/drawing/2014/main" val="20001"/>
                    </a:ext>
                  </a:extLst>
                </a:gridCol>
              </a:tblGrid>
              <a:tr h="278125">
                <a:tc>
                  <a:txBody>
                    <a:bodyPr/>
                    <a:lstStyle/>
                    <a:p>
                      <a:pPr marL="0" marR="0" lvl="0" indent="0" algn="l" rtl="0">
                        <a:spcBef>
                          <a:spcPts val="0"/>
                        </a:spcBef>
                        <a:spcAft>
                          <a:spcPts val="0"/>
                        </a:spcAft>
                        <a:buNone/>
                      </a:pPr>
                      <a:r>
                        <a:rPr lang="pt-PT">
                          <a:latin typeface="Play"/>
                          <a:ea typeface="Play"/>
                          <a:cs typeface="Play"/>
                          <a:sym typeface="Play"/>
                        </a:rPr>
                        <a:t>Variáveis</a:t>
                      </a:r>
                      <a:r>
                        <a:rPr lang="pt-PT" u="none" strike="noStrike" cap="none">
                          <a:latin typeface="Play"/>
                          <a:ea typeface="Play"/>
                          <a:cs typeface="Play"/>
                          <a:sym typeface="Play"/>
                        </a:rPr>
                        <a:t> a incluir no </a:t>
                      </a:r>
                      <a:r>
                        <a:rPr lang="pt-PT">
                          <a:latin typeface="Play"/>
                          <a:ea typeface="Play"/>
                          <a:cs typeface="Play"/>
                          <a:sym typeface="Play"/>
                        </a:rPr>
                        <a:t>modelo</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u="none" strike="noStrike" cap="none">
                          <a:latin typeface="Play"/>
                          <a:ea typeface="Play"/>
                          <a:cs typeface="Play"/>
                          <a:sym typeface="Play"/>
                        </a:rPr>
                        <a:t>Descrição</a:t>
                      </a:r>
                      <a:endParaRPr>
                        <a:latin typeface="Play"/>
                        <a:ea typeface="Play"/>
                        <a:cs typeface="Play"/>
                        <a:sym typeface="Play"/>
                      </a:endParaRPr>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u="none" strike="noStrike" cap="none">
                          <a:latin typeface="Play"/>
                          <a:ea typeface="Play"/>
                          <a:cs typeface="Play"/>
                          <a:sym typeface="Play"/>
                        </a:rPr>
                        <a:t>selling_square_ft</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Área de venda disponível</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pt-PT" u="none" strike="noStrike" cap="none">
                          <a:latin typeface="Play"/>
                          <a:ea typeface="Play"/>
                          <a:cs typeface="Play"/>
                          <a:sym typeface="Play"/>
                        </a:rPr>
                        <a:t>new_pvp</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Preço identificado na etiqueta rosa</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pt-PT" i="0" u="none" strike="noStrike" cap="none">
                          <a:latin typeface="Play"/>
                          <a:ea typeface="Play"/>
                          <a:cs typeface="Play"/>
                          <a:sym typeface="Play"/>
                        </a:rPr>
                        <a:t>weight (g)</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Peso de cada SKU</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i="0" u="none" strike="noStrike" cap="none">
                          <a:latin typeface="Play"/>
                          <a:ea typeface="Play"/>
                          <a:cs typeface="Play"/>
                          <a:sym typeface="Play"/>
                        </a:rPr>
                        <a:t>perc_expiring_sku</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Proporção da validade restante do item quando a etiqueta foi impressa</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i="0" u="none" strike="noStrike" cap="none">
                          <a:latin typeface="Play"/>
                          <a:ea typeface="Play"/>
                          <a:cs typeface="Play"/>
                          <a:sym typeface="Play"/>
                        </a:rPr>
                        <a:t>Margem_num</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Valor numérico da margem bruta</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5"/>
                  </a:ext>
                </a:extLst>
              </a:tr>
              <a:tr h="157725">
                <a:tc>
                  <a:txBody>
                    <a:bodyPr/>
                    <a:lstStyle/>
                    <a:p>
                      <a:pPr marL="0" marR="0" lvl="0" indent="0" algn="l" rtl="0">
                        <a:spcBef>
                          <a:spcPts val="0"/>
                        </a:spcBef>
                        <a:spcAft>
                          <a:spcPts val="0"/>
                        </a:spcAft>
                        <a:buNone/>
                      </a:pPr>
                      <a:r>
                        <a:rPr lang="pt-PT" i="0" u="none" strike="noStrike" cap="none">
                          <a:latin typeface="Play"/>
                          <a:ea typeface="Play"/>
                          <a:cs typeface="Play"/>
                          <a:sym typeface="Play"/>
                        </a:rPr>
                        <a:t>discount</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Valor do desconto aplicado</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6"/>
                  </a:ext>
                </a:extLst>
              </a:tr>
              <a:tr h="157725">
                <a:tc>
                  <a:txBody>
                    <a:bodyPr/>
                    <a:lstStyle/>
                    <a:p>
                      <a:pPr marL="0" marR="0" lvl="0" indent="0" algn="l" rtl="0">
                        <a:spcBef>
                          <a:spcPts val="0"/>
                        </a:spcBef>
                        <a:spcAft>
                          <a:spcPts val="0"/>
                        </a:spcAft>
                        <a:buNone/>
                      </a:pPr>
                      <a:r>
                        <a:rPr lang="pt-PT" i="0" u="none" strike="noStrike" cap="none">
                          <a:latin typeface="Play"/>
                          <a:ea typeface="Play"/>
                          <a:cs typeface="Play"/>
                          <a:sym typeface="Play"/>
                        </a:rPr>
                        <a:t>district</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Localização do distrito da loja</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7"/>
                  </a:ext>
                </a:extLst>
              </a:tr>
              <a:tr h="157725">
                <a:tc>
                  <a:txBody>
                    <a:bodyPr/>
                    <a:lstStyle/>
                    <a:p>
                      <a:pPr marL="0" marR="0" lvl="0" indent="0" algn="l" rtl="0">
                        <a:spcBef>
                          <a:spcPts val="0"/>
                        </a:spcBef>
                        <a:spcAft>
                          <a:spcPts val="0"/>
                        </a:spcAft>
                        <a:buNone/>
                      </a:pPr>
                      <a:r>
                        <a:rPr lang="pt-PT" i="0" u="none" strike="noStrike" cap="none">
                          <a:latin typeface="Play"/>
                          <a:ea typeface="Play"/>
                          <a:cs typeface="Play"/>
                          <a:sym typeface="Play"/>
                        </a:rPr>
                        <a:t>labelling_day_of_week</a:t>
                      </a:r>
                      <a:endParaRPr u="none" strike="noStrike" cap="none">
                        <a:latin typeface="Play"/>
                        <a:ea typeface="Play"/>
                        <a:cs typeface="Play"/>
                        <a:sym typeface="Play"/>
                      </a:endParaRPr>
                    </a:p>
                  </a:txBody>
                  <a:tcPr marL="68600" marR="68600" marT="34300" marB="34300" anchor="ctr"/>
                </a:tc>
                <a:tc>
                  <a:txBody>
                    <a:bodyPr/>
                    <a:lstStyle/>
                    <a:p>
                      <a:pPr marL="0" lvl="0" indent="0" algn="l" rtl="0">
                        <a:spcBef>
                          <a:spcPts val="0"/>
                        </a:spcBef>
                        <a:spcAft>
                          <a:spcPts val="0"/>
                        </a:spcAft>
                        <a:buNone/>
                      </a:pPr>
                      <a:r>
                        <a:rPr lang="pt-PT">
                          <a:latin typeface="Play"/>
                          <a:ea typeface="Play"/>
                          <a:cs typeface="Play"/>
                          <a:sym typeface="Play"/>
                        </a:rPr>
                        <a:t>Dia da semana em que a etiqueta foi emitida.</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8"/>
                  </a:ext>
                </a:extLst>
              </a:tr>
              <a:tr h="157725">
                <a:tc>
                  <a:txBody>
                    <a:bodyPr/>
                    <a:lstStyle/>
                    <a:p>
                      <a:pPr marL="0" marR="0" lvl="0" indent="0" algn="l" rtl="0">
                        <a:spcBef>
                          <a:spcPts val="0"/>
                        </a:spcBef>
                        <a:spcAft>
                          <a:spcPts val="0"/>
                        </a:spcAft>
                        <a:buNone/>
                      </a:pPr>
                      <a:r>
                        <a:rPr lang="pt-PT" i="0" u="none" strike="noStrike" cap="none">
                          <a:latin typeface="Play"/>
                          <a:ea typeface="Play"/>
                          <a:cs typeface="Play"/>
                          <a:sym typeface="Play"/>
                        </a:rPr>
                        <a:t>labelling_day_8</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Etiquetas emitidas até o dia 8 do mês (inclusive).</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9"/>
                  </a:ext>
                </a:extLst>
              </a:tr>
              <a:tr h="157725">
                <a:tc>
                  <a:txBody>
                    <a:bodyPr/>
                    <a:lstStyle/>
                    <a:p>
                      <a:pPr marL="0" marR="0" lvl="0" indent="0" algn="l" rtl="0">
                        <a:lnSpc>
                          <a:spcPct val="100000"/>
                        </a:lnSpc>
                        <a:spcBef>
                          <a:spcPts val="0"/>
                        </a:spcBef>
                        <a:spcAft>
                          <a:spcPts val="0"/>
                        </a:spcAft>
                        <a:buClr>
                          <a:srgbClr val="1F1F1F"/>
                        </a:buClr>
                        <a:buSzPts val="1400"/>
                        <a:buFont typeface="Arial"/>
                        <a:buNone/>
                      </a:pPr>
                      <a:r>
                        <a:rPr lang="pt-PT" i="0" u="none" strike="noStrike" cap="none">
                          <a:latin typeface="Play"/>
                          <a:ea typeface="Play"/>
                          <a:cs typeface="Play"/>
                          <a:sym typeface="Play"/>
                        </a:rPr>
                        <a:t>labelling_day_15</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Etiquetas emitidas entre os dias 9 e 15 do mês.</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10"/>
                  </a:ext>
                </a:extLst>
              </a:tr>
              <a:tr h="157725">
                <a:tc>
                  <a:txBody>
                    <a:bodyPr/>
                    <a:lstStyle/>
                    <a:p>
                      <a:pPr marL="0" marR="0" lvl="0" indent="0" algn="l" rtl="0">
                        <a:lnSpc>
                          <a:spcPct val="100000"/>
                        </a:lnSpc>
                        <a:spcBef>
                          <a:spcPts val="0"/>
                        </a:spcBef>
                        <a:spcAft>
                          <a:spcPts val="0"/>
                        </a:spcAft>
                        <a:buClr>
                          <a:srgbClr val="1F1F1F"/>
                        </a:buClr>
                        <a:buSzPts val="1400"/>
                        <a:buFont typeface="Arial"/>
                        <a:buNone/>
                      </a:pPr>
                      <a:r>
                        <a:rPr lang="pt-PT" i="0" u="none" strike="noStrike" cap="none">
                          <a:latin typeface="Play"/>
                          <a:ea typeface="Play"/>
                          <a:cs typeface="Play"/>
                          <a:sym typeface="Play"/>
                        </a:rPr>
                        <a:t>labelling_day_23</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Etiquetas emitidas entre os dias 16 e 23 do mês.</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11"/>
                  </a:ext>
                </a:extLst>
              </a:tr>
              <a:tr h="157725">
                <a:tc>
                  <a:txBody>
                    <a:bodyPr/>
                    <a:lstStyle/>
                    <a:p>
                      <a:pPr marL="0" marR="0" lvl="0" indent="0" algn="l" rtl="0">
                        <a:spcBef>
                          <a:spcPts val="0"/>
                        </a:spcBef>
                        <a:spcAft>
                          <a:spcPts val="0"/>
                        </a:spcAft>
                        <a:buNone/>
                      </a:pPr>
                      <a:r>
                        <a:rPr lang="pt-PT" u="none" strike="noStrike" cap="none">
                          <a:latin typeface="Play"/>
                          <a:ea typeface="Play"/>
                          <a:cs typeface="Play"/>
                          <a:sym typeface="Play"/>
                        </a:rPr>
                        <a:t>sold</a:t>
                      </a:r>
                      <a:endParaRPr>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Variável preditiva. (=1) se a etiqueta foi vendida antes da data de validade, (=0) caso contrário</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5. Escolha e aplicação do modelo</a:t>
            </a:r>
            <a:endParaRPr sz="2400" b="1"/>
          </a:p>
        </p:txBody>
      </p:sp>
      <p:cxnSp>
        <p:nvCxnSpPr>
          <p:cNvPr id="199" name="Google Shape;199;p33"/>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00" name="Google Shape;200;p33"/>
          <p:cNvSpPr txBox="1"/>
          <p:nvPr/>
        </p:nvSpPr>
        <p:spPr>
          <a:xfrm>
            <a:off x="379076" y="957262"/>
            <a:ext cx="4157995" cy="3884152"/>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Clr>
                <a:schemeClr val="dk1"/>
              </a:buClr>
              <a:buSzPts val="1200"/>
              <a:buFont typeface="Arial"/>
              <a:buNone/>
            </a:pPr>
            <a:r>
              <a:rPr lang="pt-PT" sz="1000" b="1" i="0" u="none" strike="noStrike" cap="none" dirty="0">
                <a:solidFill>
                  <a:schemeClr val="dk1"/>
                </a:solidFill>
                <a:latin typeface="Play" panose="020B0604020202020204" charset="0"/>
                <a:ea typeface="Play"/>
                <a:cs typeface="Play"/>
                <a:sym typeface="Play"/>
              </a:rPr>
              <a:t>Divisão dos dados: </a:t>
            </a:r>
            <a:endParaRPr sz="1000" dirty="0">
              <a:latin typeface="Play" panose="020B0604020202020204" charset="0"/>
            </a:endParaRPr>
          </a:p>
          <a:p>
            <a:pPr marL="520700" marR="0" lvl="1" indent="-177800" algn="l" rtl="0">
              <a:lnSpc>
                <a:spcPct val="90000"/>
              </a:lnSpc>
              <a:spcBef>
                <a:spcPts val="400"/>
              </a:spcBef>
              <a:spcAft>
                <a:spcPts val="0"/>
              </a:spcAft>
              <a:buClr>
                <a:schemeClr val="dk1"/>
              </a:buClr>
              <a:buSzPts val="1200"/>
              <a:buFont typeface="Arial"/>
              <a:buChar char="•"/>
            </a:pPr>
            <a:r>
              <a:rPr lang="pt-PT" sz="1000" b="0" i="0" u="none" strike="noStrike" cap="none" dirty="0">
                <a:solidFill>
                  <a:schemeClr val="dk1"/>
                </a:solidFill>
                <a:latin typeface="Play" panose="020B0604020202020204" charset="0"/>
                <a:ea typeface="Play"/>
                <a:cs typeface="Play"/>
                <a:sym typeface="Play"/>
              </a:rPr>
              <a:t>Treino (90%) </a:t>
            </a:r>
            <a:endParaRPr sz="1000" dirty="0">
              <a:latin typeface="Play" panose="020B0604020202020204" charset="0"/>
            </a:endParaRPr>
          </a:p>
          <a:p>
            <a:pPr marL="520700" marR="0" lvl="1" indent="-177800" algn="l" rtl="0">
              <a:lnSpc>
                <a:spcPct val="90000"/>
              </a:lnSpc>
              <a:spcBef>
                <a:spcPts val="400"/>
              </a:spcBef>
              <a:spcAft>
                <a:spcPts val="0"/>
              </a:spcAft>
              <a:buClr>
                <a:schemeClr val="dk1"/>
              </a:buClr>
              <a:buSzPts val="1200"/>
              <a:buFont typeface="Arial"/>
              <a:buChar char="•"/>
            </a:pPr>
            <a:r>
              <a:rPr lang="pt-PT" sz="1000" b="0" i="0" u="none" strike="noStrike" cap="none" dirty="0">
                <a:solidFill>
                  <a:schemeClr val="dk1"/>
                </a:solidFill>
                <a:latin typeface="Play" panose="020B0604020202020204" charset="0"/>
                <a:ea typeface="Play"/>
                <a:cs typeface="Play"/>
                <a:sym typeface="Play"/>
              </a:rPr>
              <a:t>Teste (10%)</a:t>
            </a:r>
            <a:endParaRPr sz="1000" dirty="0">
              <a:latin typeface="Play" panose="020B0604020202020204" charset="0"/>
            </a:endParaRPr>
          </a:p>
          <a:p>
            <a:pPr marL="342900" marR="0" lvl="1" indent="0" algn="l" rtl="0">
              <a:lnSpc>
                <a:spcPct val="90000"/>
              </a:lnSpc>
              <a:spcBef>
                <a:spcPts val="400"/>
              </a:spcBef>
              <a:spcAft>
                <a:spcPts val="0"/>
              </a:spcAft>
              <a:buClr>
                <a:schemeClr val="dk1"/>
              </a:buClr>
              <a:buSzPts val="1200"/>
              <a:buFont typeface="Arial"/>
              <a:buNone/>
            </a:pPr>
            <a:endParaRPr sz="1000" b="0" i="0" u="none" strike="noStrike" cap="none" dirty="0">
              <a:solidFill>
                <a:schemeClr val="dk1"/>
              </a:solidFill>
              <a:latin typeface="Play" panose="020B0604020202020204" charset="0"/>
              <a:ea typeface="Play"/>
              <a:cs typeface="Play"/>
              <a:sym typeface="Play"/>
            </a:endParaRPr>
          </a:p>
          <a:p>
            <a:pPr marL="0" marR="0" lvl="0" indent="0" algn="l" rtl="0">
              <a:lnSpc>
                <a:spcPct val="90000"/>
              </a:lnSpc>
              <a:spcBef>
                <a:spcPts val="800"/>
              </a:spcBef>
              <a:spcAft>
                <a:spcPts val="0"/>
              </a:spcAft>
              <a:buClr>
                <a:schemeClr val="dk1"/>
              </a:buClr>
              <a:buSzPts val="1200"/>
              <a:buFont typeface="Arial"/>
              <a:buNone/>
            </a:pPr>
            <a:r>
              <a:rPr lang="pt-PT" sz="1000" b="1" i="0" u="none" strike="noStrike" cap="none" dirty="0">
                <a:solidFill>
                  <a:schemeClr val="dk1"/>
                </a:solidFill>
                <a:latin typeface="Play" panose="020B0604020202020204" charset="0"/>
                <a:ea typeface="Play"/>
                <a:cs typeface="Play"/>
                <a:sym typeface="Play"/>
              </a:rPr>
              <a:t>Modelos utilizados:</a:t>
            </a:r>
            <a:endParaRPr sz="1000" dirty="0">
              <a:latin typeface="Play" panose="020B0604020202020204" charset="0"/>
            </a:endParaRPr>
          </a:p>
          <a:p>
            <a:pPr marL="520700" marR="0" lvl="1" indent="-177800" algn="l" rtl="0">
              <a:lnSpc>
                <a:spcPct val="90000"/>
              </a:lnSpc>
              <a:spcBef>
                <a:spcPts val="400"/>
              </a:spcBef>
              <a:spcAft>
                <a:spcPts val="0"/>
              </a:spcAft>
              <a:buClr>
                <a:schemeClr val="dk1"/>
              </a:buClr>
              <a:buSzPts val="1200"/>
              <a:buFont typeface="Arial"/>
              <a:buChar char="•"/>
            </a:pPr>
            <a:r>
              <a:rPr lang="pt-PT" sz="1000" b="0" i="0" u="none" strike="noStrike" cap="none" dirty="0" err="1">
                <a:solidFill>
                  <a:schemeClr val="dk1"/>
                </a:solidFill>
                <a:latin typeface="Play" panose="020B0604020202020204" charset="0"/>
                <a:ea typeface="Play"/>
                <a:cs typeface="Play"/>
                <a:sym typeface="Play"/>
              </a:rPr>
              <a:t>Logistic</a:t>
            </a:r>
            <a:r>
              <a:rPr lang="pt-PT" sz="1000" b="0" i="0" u="none" strike="noStrike" cap="none" dirty="0">
                <a:solidFill>
                  <a:schemeClr val="dk1"/>
                </a:solidFill>
                <a:latin typeface="Play" panose="020B0604020202020204" charset="0"/>
                <a:ea typeface="Play"/>
                <a:cs typeface="Play"/>
                <a:sym typeface="Play"/>
              </a:rPr>
              <a:t> </a:t>
            </a:r>
            <a:r>
              <a:rPr lang="pt-PT" sz="1000" b="0" i="0" u="none" strike="noStrike" cap="none" dirty="0" err="1">
                <a:solidFill>
                  <a:schemeClr val="dk1"/>
                </a:solidFill>
                <a:latin typeface="Play" panose="020B0604020202020204" charset="0"/>
                <a:ea typeface="Play"/>
                <a:cs typeface="Play"/>
                <a:sym typeface="Play"/>
              </a:rPr>
              <a:t>Regression</a:t>
            </a:r>
            <a:r>
              <a:rPr lang="pt-PT" sz="1000" b="0" i="0" u="none" strike="noStrike" cap="none" dirty="0">
                <a:solidFill>
                  <a:schemeClr val="dk1"/>
                </a:solidFill>
                <a:latin typeface="Play" panose="020B0604020202020204" charset="0"/>
                <a:ea typeface="Play"/>
                <a:cs typeface="Play"/>
                <a:sym typeface="Play"/>
              </a:rPr>
              <a:t> (LR)</a:t>
            </a:r>
            <a:endParaRPr sz="1000" dirty="0">
              <a:latin typeface="Play" panose="020B0604020202020204" charset="0"/>
            </a:endParaRPr>
          </a:p>
          <a:p>
            <a:pPr marL="520700" marR="0" lvl="1" indent="-177800" algn="l" rtl="0">
              <a:lnSpc>
                <a:spcPct val="90000"/>
              </a:lnSpc>
              <a:spcBef>
                <a:spcPts val="400"/>
              </a:spcBef>
              <a:spcAft>
                <a:spcPts val="0"/>
              </a:spcAft>
              <a:buClr>
                <a:schemeClr val="dk1"/>
              </a:buClr>
              <a:buSzPts val="1200"/>
              <a:buFont typeface="Arial"/>
              <a:buChar char="•"/>
            </a:pPr>
            <a:r>
              <a:rPr lang="pt-PT" sz="1000" b="0" i="0" u="none" strike="noStrike" cap="none" dirty="0">
                <a:solidFill>
                  <a:schemeClr val="dk1"/>
                </a:solidFill>
                <a:latin typeface="Play" panose="020B0604020202020204" charset="0"/>
                <a:sym typeface="Arial"/>
              </a:rPr>
              <a:t>K-</a:t>
            </a:r>
            <a:r>
              <a:rPr lang="pt-PT" sz="1000" b="0" i="0" u="none" strike="noStrike" cap="none" dirty="0" err="1">
                <a:solidFill>
                  <a:schemeClr val="dk1"/>
                </a:solidFill>
                <a:latin typeface="Play" panose="020B0604020202020204" charset="0"/>
                <a:sym typeface="Arial"/>
              </a:rPr>
              <a:t>Nearest</a:t>
            </a:r>
            <a:r>
              <a:rPr lang="pt-PT" sz="1000" b="0" i="0" u="none" strike="noStrike" cap="none" dirty="0">
                <a:solidFill>
                  <a:schemeClr val="dk1"/>
                </a:solidFill>
                <a:latin typeface="Play" panose="020B0604020202020204" charset="0"/>
                <a:sym typeface="Arial"/>
              </a:rPr>
              <a:t> </a:t>
            </a:r>
            <a:r>
              <a:rPr lang="pt-PT" sz="1000" b="0" i="0" u="none" strike="noStrike" cap="none" dirty="0" err="1">
                <a:solidFill>
                  <a:schemeClr val="dk1"/>
                </a:solidFill>
                <a:latin typeface="Play" panose="020B0604020202020204" charset="0"/>
                <a:sym typeface="Arial"/>
              </a:rPr>
              <a:t>Neighbors</a:t>
            </a:r>
            <a:r>
              <a:rPr lang="pt-PT" sz="1000" b="0" i="0" u="none" strike="noStrike" cap="none" dirty="0">
                <a:solidFill>
                  <a:schemeClr val="dk1"/>
                </a:solidFill>
                <a:latin typeface="Play" panose="020B0604020202020204" charset="0"/>
                <a:sym typeface="Arial"/>
              </a:rPr>
              <a:t> (KNN)</a:t>
            </a:r>
            <a:endParaRPr sz="1000" b="0" i="0" u="none" strike="noStrike" cap="none" dirty="0">
              <a:solidFill>
                <a:schemeClr val="dk1"/>
              </a:solidFill>
              <a:latin typeface="Play" panose="020B0604020202020204" charset="0"/>
              <a:ea typeface="Play"/>
              <a:cs typeface="Play"/>
              <a:sym typeface="Play"/>
            </a:endParaRPr>
          </a:p>
          <a:p>
            <a:pPr marL="520700" marR="0" lvl="1" indent="-177800" algn="l" rtl="0">
              <a:lnSpc>
                <a:spcPct val="90000"/>
              </a:lnSpc>
              <a:spcBef>
                <a:spcPts val="400"/>
              </a:spcBef>
              <a:spcAft>
                <a:spcPts val="0"/>
              </a:spcAft>
              <a:buClr>
                <a:schemeClr val="dk1"/>
              </a:buClr>
              <a:buSzPts val="1200"/>
              <a:buFont typeface="Arial"/>
              <a:buChar char="•"/>
            </a:pPr>
            <a:r>
              <a:rPr lang="pt-PT" sz="1000" b="0" i="0" u="none" strike="noStrike" cap="none" dirty="0" err="1">
                <a:solidFill>
                  <a:schemeClr val="dk1"/>
                </a:solidFill>
                <a:latin typeface="Play" panose="020B0604020202020204" charset="0"/>
                <a:ea typeface="Play"/>
                <a:cs typeface="Play"/>
                <a:sym typeface="Play"/>
              </a:rPr>
              <a:t>Decision</a:t>
            </a:r>
            <a:r>
              <a:rPr lang="pt-PT" sz="1000" b="0" i="0" u="none" strike="noStrike" cap="none" dirty="0">
                <a:solidFill>
                  <a:schemeClr val="dk1"/>
                </a:solidFill>
                <a:latin typeface="Play" panose="020B0604020202020204" charset="0"/>
                <a:ea typeface="Play"/>
                <a:cs typeface="Play"/>
                <a:sym typeface="Play"/>
              </a:rPr>
              <a:t> </a:t>
            </a:r>
            <a:r>
              <a:rPr lang="pt-PT" sz="1000" b="0" i="0" u="none" strike="noStrike" cap="none" dirty="0" err="1">
                <a:solidFill>
                  <a:schemeClr val="dk1"/>
                </a:solidFill>
                <a:latin typeface="Play" panose="020B0604020202020204" charset="0"/>
                <a:ea typeface="Play"/>
                <a:cs typeface="Play"/>
                <a:sym typeface="Play"/>
              </a:rPr>
              <a:t>Tree</a:t>
            </a:r>
            <a:r>
              <a:rPr lang="pt-PT" sz="1000" b="0" i="0" u="none" strike="noStrike" cap="none" dirty="0">
                <a:solidFill>
                  <a:schemeClr val="dk1"/>
                </a:solidFill>
                <a:latin typeface="Play" panose="020B0604020202020204" charset="0"/>
                <a:ea typeface="Play"/>
                <a:cs typeface="Play"/>
                <a:sym typeface="Play"/>
              </a:rPr>
              <a:t>(DT)</a:t>
            </a:r>
            <a:endParaRPr sz="1000" dirty="0">
              <a:latin typeface="Play" panose="020B0604020202020204" charset="0"/>
            </a:endParaRPr>
          </a:p>
          <a:p>
            <a:pPr marL="520700" marR="0" lvl="1" indent="-101600" algn="l" rtl="0">
              <a:lnSpc>
                <a:spcPct val="90000"/>
              </a:lnSpc>
              <a:spcBef>
                <a:spcPts val="400"/>
              </a:spcBef>
              <a:spcAft>
                <a:spcPts val="0"/>
              </a:spcAft>
              <a:buClr>
                <a:schemeClr val="dk1"/>
              </a:buClr>
              <a:buSzPts val="1200"/>
              <a:buFont typeface="Arial"/>
              <a:buNone/>
            </a:pPr>
            <a:endParaRPr sz="1000" b="1" i="0" u="none" strike="noStrike" cap="none" dirty="0">
              <a:solidFill>
                <a:schemeClr val="dk1"/>
              </a:solidFill>
              <a:latin typeface="Play" panose="020B0604020202020204" charset="0"/>
              <a:ea typeface="Play"/>
              <a:cs typeface="Play"/>
              <a:sym typeface="Play"/>
            </a:endParaRPr>
          </a:p>
          <a:p>
            <a:pPr marL="0" marR="0" lvl="0" indent="0" algn="l" rtl="0">
              <a:lnSpc>
                <a:spcPct val="90000"/>
              </a:lnSpc>
              <a:spcBef>
                <a:spcPts val="800"/>
              </a:spcBef>
              <a:spcAft>
                <a:spcPts val="0"/>
              </a:spcAft>
              <a:buClr>
                <a:schemeClr val="dk1"/>
              </a:buClr>
              <a:buSzPts val="1200"/>
              <a:buFont typeface="Arial"/>
              <a:buNone/>
            </a:pPr>
            <a:r>
              <a:rPr lang="pt-PT" sz="1000" b="1" i="0" u="none" strike="noStrike" cap="none" dirty="0">
                <a:solidFill>
                  <a:schemeClr val="dk1"/>
                </a:solidFill>
                <a:latin typeface="Play" panose="020B0604020202020204" charset="0"/>
                <a:ea typeface="Play"/>
                <a:cs typeface="Play"/>
                <a:sym typeface="Play"/>
              </a:rPr>
              <a:t> Resultados (</a:t>
            </a:r>
            <a:r>
              <a:rPr lang="pt-PT" sz="1000" b="1" i="0" u="none" strike="noStrike" cap="none" dirty="0" err="1">
                <a:solidFill>
                  <a:schemeClr val="dk1"/>
                </a:solidFill>
                <a:latin typeface="Play" panose="020B0604020202020204" charset="0"/>
                <a:ea typeface="Play"/>
                <a:cs typeface="Play"/>
                <a:sym typeface="Play"/>
              </a:rPr>
              <a:t>selecção</a:t>
            </a:r>
            <a:r>
              <a:rPr lang="pt-PT" sz="1000" b="1" i="0" u="none" strike="noStrike" cap="none" dirty="0">
                <a:solidFill>
                  <a:schemeClr val="dk1"/>
                </a:solidFill>
                <a:latin typeface="Play" panose="020B0604020202020204" charset="0"/>
                <a:ea typeface="Play"/>
                <a:cs typeface="Play"/>
                <a:sym typeface="Play"/>
              </a:rPr>
              <a:t> do modelo | pré otimização) </a:t>
            </a:r>
            <a:endParaRPr sz="1000" dirty="0">
              <a:latin typeface="Play" panose="020B0604020202020204" charset="0"/>
            </a:endParaRPr>
          </a:p>
          <a:p>
            <a:pPr marL="177800" marR="0" lvl="0" indent="-101600" algn="l" rtl="0">
              <a:lnSpc>
                <a:spcPct val="90000"/>
              </a:lnSpc>
              <a:spcBef>
                <a:spcPts val="800"/>
              </a:spcBef>
              <a:spcAft>
                <a:spcPts val="0"/>
              </a:spcAft>
              <a:buClr>
                <a:schemeClr val="dk1"/>
              </a:buClr>
              <a:buSzPts val="1200"/>
              <a:buFont typeface="Arial"/>
              <a:buNone/>
            </a:pPr>
            <a:endParaRPr sz="1000" b="0" i="0" u="none" strike="noStrike" cap="none" dirty="0">
              <a:solidFill>
                <a:schemeClr val="dk1"/>
              </a:solidFill>
              <a:latin typeface="Play" panose="020B0604020202020204" charset="0"/>
              <a:ea typeface="Play"/>
              <a:cs typeface="Play"/>
              <a:sym typeface="Play"/>
            </a:endParaRPr>
          </a:p>
          <a:p>
            <a:pPr marL="177800" marR="0" lvl="0" indent="-101600" algn="l" rtl="0">
              <a:lnSpc>
                <a:spcPct val="90000"/>
              </a:lnSpc>
              <a:spcBef>
                <a:spcPts val="800"/>
              </a:spcBef>
              <a:spcAft>
                <a:spcPts val="0"/>
              </a:spcAft>
              <a:buClr>
                <a:schemeClr val="dk1"/>
              </a:buClr>
              <a:buSzPts val="1200"/>
              <a:buFont typeface="Arial"/>
              <a:buNone/>
            </a:pPr>
            <a:endParaRPr sz="1000" b="1" i="0" u="none" strike="noStrike" cap="none" dirty="0">
              <a:solidFill>
                <a:schemeClr val="dk1"/>
              </a:solidFill>
              <a:latin typeface="Play" panose="020B0604020202020204" charset="0"/>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chemeClr val="dk1"/>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chemeClr val="dk1"/>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chemeClr val="dk1"/>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01" name="Google Shape;201;p33"/>
          <p:cNvSpPr txBox="1"/>
          <p:nvPr/>
        </p:nvSpPr>
        <p:spPr>
          <a:xfrm>
            <a:off x="4606931" y="874816"/>
            <a:ext cx="4114801" cy="3884152"/>
          </a:xfrm>
          <a:prstGeom prst="rect">
            <a:avLst/>
          </a:prstGeom>
          <a:noFill/>
          <a:ln>
            <a:noFill/>
          </a:ln>
        </p:spPr>
        <p:txBody>
          <a:bodyPr spcFirstLastPara="1" wrap="square" lIns="68575" tIns="34275" rIns="68575" bIns="34275" anchor="t" anchorCtr="0">
            <a:normAutofit/>
          </a:bodyPr>
          <a:lstStyle/>
          <a:p>
            <a:pPr marL="0" marR="0" lvl="0" indent="0" algn="l" rtl="0">
              <a:lnSpc>
                <a:spcPct val="150000"/>
              </a:lnSpc>
              <a:spcBef>
                <a:spcPts val="0"/>
              </a:spcBef>
              <a:spcAft>
                <a:spcPts val="0"/>
              </a:spcAft>
              <a:buClr>
                <a:schemeClr val="dk1"/>
              </a:buClr>
              <a:buSzPct val="32876"/>
              <a:buFont typeface="Arial"/>
              <a:buNone/>
            </a:pPr>
            <a:r>
              <a:rPr lang="pt-PT" sz="1200" b="1" i="0" u="none" strike="noStrike" cap="none" dirty="0">
                <a:solidFill>
                  <a:schemeClr val="dk1"/>
                </a:solidFill>
                <a:latin typeface="Play" panose="020B0604020202020204" charset="0"/>
                <a:ea typeface="Play"/>
                <a:cs typeface="Play"/>
                <a:sym typeface="Play"/>
              </a:rPr>
              <a:t>Otimização:</a:t>
            </a:r>
            <a:endParaRPr sz="1200" dirty="0">
              <a:latin typeface="Play" panose="020B0604020202020204" charset="0"/>
              <a:ea typeface="Play"/>
              <a:cs typeface="Play"/>
              <a:sym typeface="Play"/>
            </a:endParaRPr>
          </a:p>
          <a:p>
            <a:pPr marL="177800" marR="0" lvl="0" indent="-176926" algn="l" rtl="0">
              <a:lnSpc>
                <a:spcPct val="150000"/>
              </a:lnSpc>
              <a:spcBef>
                <a:spcPts val="800"/>
              </a:spcBef>
              <a:spcAft>
                <a:spcPts val="0"/>
              </a:spcAft>
              <a:buClr>
                <a:schemeClr val="dk1"/>
              </a:buClr>
              <a:buSzPct val="100000"/>
              <a:buFont typeface="Arial"/>
              <a:buChar char="•"/>
            </a:pPr>
            <a:r>
              <a:rPr lang="pt-PT" sz="1200" i="0" u="none" strike="noStrike" cap="none" dirty="0">
                <a:solidFill>
                  <a:schemeClr val="dk1"/>
                </a:solidFill>
                <a:latin typeface="Play" panose="020B0604020202020204" charset="0"/>
                <a:ea typeface="Play"/>
                <a:cs typeface="Play"/>
                <a:sym typeface="Play"/>
              </a:rPr>
              <a:t>O KNN  é um algoritmo que </a:t>
            </a:r>
            <a:r>
              <a:rPr lang="pt-PT" sz="1200" b="1" i="0" u="none" strike="noStrike" cap="none" dirty="0">
                <a:solidFill>
                  <a:schemeClr val="dk1"/>
                </a:solidFill>
                <a:latin typeface="Play" panose="020B0604020202020204" charset="0"/>
                <a:ea typeface="Play"/>
                <a:cs typeface="Play"/>
                <a:sym typeface="Play"/>
              </a:rPr>
              <a:t>classifica um novo ponto de dados com base nos 'k' pontos mais próximos (vizinhos)</a:t>
            </a:r>
            <a:r>
              <a:rPr lang="pt-PT" sz="1200" i="0" u="none" strike="noStrike" cap="none" dirty="0">
                <a:solidFill>
                  <a:schemeClr val="dk1"/>
                </a:solidFill>
                <a:latin typeface="Play" panose="020B0604020202020204" charset="0"/>
                <a:ea typeface="Play"/>
                <a:cs typeface="Play"/>
                <a:sym typeface="Play"/>
              </a:rPr>
              <a:t> no conjunto de treino.</a:t>
            </a:r>
            <a:endParaRPr sz="1200" dirty="0">
              <a:latin typeface="Play" panose="020B0604020202020204" charset="0"/>
              <a:ea typeface="Play"/>
              <a:cs typeface="Play"/>
              <a:sym typeface="Play"/>
            </a:endParaRPr>
          </a:p>
          <a:p>
            <a:pPr marL="177800" marR="0" lvl="0" indent="-176926" algn="l" rtl="0">
              <a:lnSpc>
                <a:spcPct val="150000"/>
              </a:lnSpc>
              <a:spcBef>
                <a:spcPts val="800"/>
              </a:spcBef>
              <a:spcAft>
                <a:spcPts val="0"/>
              </a:spcAft>
              <a:buClr>
                <a:schemeClr val="dk1"/>
              </a:buClr>
              <a:buSzPct val="100000"/>
              <a:buFont typeface="Play"/>
              <a:buChar char="•"/>
            </a:pPr>
            <a:r>
              <a:rPr lang="pt-PT" sz="1200" i="0" u="none" strike="noStrike" cap="none" dirty="0">
                <a:solidFill>
                  <a:schemeClr val="dk1"/>
                </a:solidFill>
                <a:latin typeface="Play" panose="020B0604020202020204" charset="0"/>
                <a:ea typeface="Play"/>
                <a:cs typeface="Play"/>
                <a:sym typeface="Play"/>
              </a:rPr>
              <a:t>Neste caso </a:t>
            </a:r>
            <a:r>
              <a:rPr lang="pt-PT" sz="1200" dirty="0">
                <a:solidFill>
                  <a:schemeClr val="dk1"/>
                </a:solidFill>
                <a:latin typeface="Play" panose="020B0604020202020204" charset="0"/>
                <a:ea typeface="Play"/>
                <a:cs typeface="Play"/>
                <a:sym typeface="Play"/>
              </a:rPr>
              <a:t>experimentamos</a:t>
            </a:r>
            <a:r>
              <a:rPr lang="pt-PT" sz="1200" i="0" u="none" strike="noStrike" cap="none" dirty="0">
                <a:solidFill>
                  <a:schemeClr val="dk1"/>
                </a:solidFill>
                <a:latin typeface="Play" panose="020B0604020202020204" charset="0"/>
                <a:ea typeface="Play"/>
                <a:cs typeface="Play"/>
                <a:sym typeface="Play"/>
              </a:rPr>
              <a:t> diferentes </a:t>
            </a:r>
            <a:r>
              <a:rPr lang="pt-PT" sz="1200" dirty="0">
                <a:solidFill>
                  <a:schemeClr val="dk1"/>
                </a:solidFill>
                <a:latin typeface="Play" panose="020B0604020202020204" charset="0"/>
                <a:ea typeface="Play"/>
                <a:cs typeface="Play"/>
                <a:sym typeface="Play"/>
              </a:rPr>
              <a:t>números</a:t>
            </a:r>
            <a:r>
              <a:rPr lang="pt-PT" sz="1200" i="0" u="none" strike="noStrike" cap="none" dirty="0">
                <a:solidFill>
                  <a:schemeClr val="dk1"/>
                </a:solidFill>
                <a:latin typeface="Play" panose="020B0604020202020204" charset="0"/>
                <a:ea typeface="Play"/>
                <a:cs typeface="Play"/>
                <a:sym typeface="Play"/>
              </a:rPr>
              <a:t> de vizinhos e escolhemos o melhor compromisso entre os resultados em treino e os resultados em validação.</a:t>
            </a:r>
            <a:endParaRPr sz="1200" i="0" u="none" strike="noStrike" cap="none" dirty="0">
              <a:solidFill>
                <a:srgbClr val="1F1F1F"/>
              </a:solidFill>
              <a:latin typeface="Play" panose="020B0604020202020204" charset="0"/>
              <a:ea typeface="Play"/>
              <a:cs typeface="Play"/>
              <a:sym typeface="Play"/>
            </a:endParaRPr>
          </a:p>
          <a:p>
            <a:pPr marL="0" marR="0" lvl="0" indent="0" algn="l" rtl="0">
              <a:lnSpc>
                <a:spcPct val="90000"/>
              </a:lnSpc>
              <a:spcBef>
                <a:spcPts val="800"/>
              </a:spcBef>
              <a:spcAft>
                <a:spcPts val="0"/>
              </a:spcAft>
              <a:buClr>
                <a:schemeClr val="dk1"/>
              </a:buClr>
              <a:buSzPct val="29942"/>
              <a:buFont typeface="Arial"/>
              <a:buNone/>
            </a:pPr>
            <a:endParaRPr lang="pt-PT" sz="1200" b="1" i="0" u="none" strike="noStrike" cap="none" dirty="0">
              <a:solidFill>
                <a:schemeClr val="dk1"/>
              </a:solidFill>
              <a:latin typeface="Play" panose="020B0604020202020204" charset="0"/>
              <a:ea typeface="Play"/>
              <a:cs typeface="Play"/>
              <a:sym typeface="Play"/>
            </a:endParaRPr>
          </a:p>
          <a:p>
            <a:pPr marL="0" marR="0" lvl="0" indent="0" algn="l" rtl="0">
              <a:lnSpc>
                <a:spcPct val="90000"/>
              </a:lnSpc>
              <a:spcBef>
                <a:spcPts val="800"/>
              </a:spcBef>
              <a:spcAft>
                <a:spcPts val="0"/>
              </a:spcAft>
              <a:buClr>
                <a:schemeClr val="dk1"/>
              </a:buClr>
              <a:buSzPct val="29942"/>
              <a:buFont typeface="Arial"/>
              <a:buNone/>
            </a:pPr>
            <a:r>
              <a:rPr lang="pt-PT" sz="1200" b="1" i="0" u="none" strike="noStrike" cap="none" dirty="0">
                <a:solidFill>
                  <a:schemeClr val="dk1"/>
                </a:solidFill>
                <a:latin typeface="Play" panose="020B0604020202020204" charset="0"/>
                <a:ea typeface="Play"/>
                <a:cs typeface="Play"/>
                <a:sym typeface="Play"/>
              </a:rPr>
              <a:t>Resultados (</a:t>
            </a:r>
            <a:r>
              <a:rPr lang="pt-PT" sz="1200" b="1" i="0" u="none" strike="noStrike" cap="none" dirty="0" err="1">
                <a:solidFill>
                  <a:schemeClr val="dk1"/>
                </a:solidFill>
                <a:latin typeface="Play" panose="020B0604020202020204" charset="0"/>
                <a:ea typeface="Play"/>
                <a:cs typeface="Play"/>
                <a:sym typeface="Play"/>
              </a:rPr>
              <a:t>selecção</a:t>
            </a:r>
            <a:r>
              <a:rPr lang="pt-PT" sz="1200" b="1" i="0" u="none" strike="noStrike" cap="none" dirty="0">
                <a:solidFill>
                  <a:schemeClr val="dk1"/>
                </a:solidFill>
                <a:latin typeface="Play" panose="020B0604020202020204" charset="0"/>
                <a:ea typeface="Play"/>
                <a:cs typeface="Play"/>
                <a:sym typeface="Play"/>
              </a:rPr>
              <a:t> do modelo | pós otimização)</a:t>
            </a:r>
            <a:endParaRPr sz="1200" dirty="0">
              <a:latin typeface="Play" panose="020B0604020202020204" charset="0"/>
            </a:endParaRPr>
          </a:p>
          <a:p>
            <a:pPr marL="0" marR="0" lvl="0" indent="0" algn="l" rtl="0">
              <a:lnSpc>
                <a:spcPct val="90000"/>
              </a:lnSpc>
              <a:spcBef>
                <a:spcPts val="800"/>
              </a:spcBef>
              <a:spcAft>
                <a:spcPts val="0"/>
              </a:spcAft>
              <a:buClr>
                <a:schemeClr val="dk1"/>
              </a:buClr>
              <a:buSzPct val="100000"/>
              <a:buFont typeface="Arial"/>
              <a:buNone/>
            </a:pPr>
            <a:endParaRPr sz="1900" b="0" i="0" u="none" strike="noStrike" cap="none" dirty="0">
              <a:solidFill>
                <a:srgbClr val="002060"/>
              </a:solidFill>
              <a:latin typeface="Play"/>
              <a:ea typeface="Play"/>
              <a:cs typeface="Play"/>
              <a:sym typeface="Play"/>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graphicFrame>
        <p:nvGraphicFramePr>
          <p:cNvPr id="202" name="Google Shape;202;p33"/>
          <p:cNvGraphicFramePr/>
          <p:nvPr>
            <p:extLst>
              <p:ext uri="{D42A27DB-BD31-4B8C-83A1-F6EECF244321}">
                <p14:modId xmlns:p14="http://schemas.microsoft.com/office/powerpoint/2010/main" val="700390255"/>
              </p:ext>
            </p:extLst>
          </p:nvPr>
        </p:nvGraphicFramePr>
        <p:xfrm>
          <a:off x="533437" y="3373330"/>
          <a:ext cx="3234600" cy="1208285"/>
        </p:xfrm>
        <a:graphic>
          <a:graphicData uri="http://schemas.openxmlformats.org/drawingml/2006/table">
            <a:tbl>
              <a:tblPr firstRow="1" bandRow="1">
                <a:noFill/>
                <a:tableStyleId>{B8ECD0C0-B1D6-4B2D-965A-2954C8A279F1}</a:tableStyleId>
              </a:tblPr>
              <a:tblGrid>
                <a:gridCol w="634725">
                  <a:extLst>
                    <a:ext uri="{9D8B030D-6E8A-4147-A177-3AD203B41FA5}">
                      <a16:colId xmlns:a16="http://schemas.microsoft.com/office/drawing/2014/main" val="20000"/>
                    </a:ext>
                  </a:extLst>
                </a:gridCol>
                <a:gridCol w="1326150">
                  <a:extLst>
                    <a:ext uri="{9D8B030D-6E8A-4147-A177-3AD203B41FA5}">
                      <a16:colId xmlns:a16="http://schemas.microsoft.com/office/drawing/2014/main" val="20001"/>
                    </a:ext>
                  </a:extLst>
                </a:gridCol>
                <a:gridCol w="1273725">
                  <a:extLst>
                    <a:ext uri="{9D8B030D-6E8A-4147-A177-3AD203B41FA5}">
                      <a16:colId xmlns:a16="http://schemas.microsoft.com/office/drawing/2014/main" val="20002"/>
                    </a:ext>
                  </a:extLst>
                </a:gridCol>
              </a:tblGrid>
              <a:tr h="420250">
                <a:tc>
                  <a:txBody>
                    <a:bodyPr/>
                    <a:lstStyle/>
                    <a:p>
                      <a:pPr marL="0" marR="0" lvl="0" indent="0" algn="r" rtl="0">
                        <a:spcBef>
                          <a:spcPts val="0"/>
                        </a:spcBef>
                        <a:spcAft>
                          <a:spcPts val="0"/>
                        </a:spcAft>
                        <a:buNone/>
                      </a:pPr>
                      <a:endParaRPr sz="1200" b="1" u="none" strike="noStrike" cap="none">
                        <a:latin typeface="Play"/>
                        <a:ea typeface="Play"/>
                        <a:cs typeface="Play"/>
                        <a:sym typeface="Play"/>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pt-PT" sz="1200" b="1" u="none" strike="noStrike" cap="none">
                          <a:latin typeface="Play"/>
                          <a:ea typeface="Play"/>
                          <a:cs typeface="Play"/>
                          <a:sym typeface="Play"/>
                        </a:rPr>
                        <a:t>Train</a:t>
                      </a:r>
                      <a:endParaRPr sz="1100"/>
                    </a:p>
                  </a:txBody>
                  <a:tcPr marL="34300" marR="34300" marT="34300" marB="34300" anchor="ctr">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pt-PT" sz="1200" b="1" u="none" strike="noStrike" cap="none">
                          <a:latin typeface="Play"/>
                          <a:ea typeface="Play"/>
                          <a:cs typeface="Play"/>
                          <a:sym typeface="Play"/>
                        </a:rPr>
                        <a:t>Validation</a:t>
                      </a:r>
                      <a:endParaRPr sz="1100"/>
                    </a:p>
                  </a:txBody>
                  <a:tcPr marL="34300" marR="34300" marT="34300" marB="34300" anchor="ctr"/>
                </a:tc>
                <a:extLst>
                  <a:ext uri="{0D108BD9-81ED-4DB2-BD59-A6C34878D82A}">
                    <a16:rowId xmlns:a16="http://schemas.microsoft.com/office/drawing/2014/main" val="10000"/>
                  </a:ext>
                </a:extLst>
              </a:tr>
              <a:tr h="220125">
                <a:tc>
                  <a:txBody>
                    <a:bodyPr/>
                    <a:lstStyle/>
                    <a:p>
                      <a:pPr marL="0" marR="0" lvl="0" indent="0" algn="l" rtl="0">
                        <a:spcBef>
                          <a:spcPts val="0"/>
                        </a:spcBef>
                        <a:spcAft>
                          <a:spcPts val="0"/>
                        </a:spcAft>
                        <a:buNone/>
                      </a:pPr>
                      <a:r>
                        <a:rPr lang="pt-PT" sz="1200" b="1" u="none" strike="noStrike" cap="none">
                          <a:latin typeface="Play"/>
                          <a:ea typeface="Play"/>
                          <a:cs typeface="Play"/>
                          <a:sym typeface="Play"/>
                        </a:rPr>
                        <a:t>LR</a:t>
                      </a:r>
                      <a:endParaRPr sz="1100"/>
                    </a:p>
                  </a:txBody>
                  <a:tcPr marL="68600" marR="68600" marT="34300" marB="34300" anchor="ctr">
                    <a:lnT w="9525" cap="flat" cmpd="sng">
                      <a:solidFill>
                        <a:srgbClr val="000000">
                          <a:alpha val="0"/>
                        </a:srgbClr>
                      </a:solidFill>
                      <a:prstDash val="solid"/>
                      <a:round/>
                      <a:headEnd type="none" w="sm" len="sm"/>
                      <a:tailEnd type="none" w="sm" len="sm"/>
                    </a:lnT>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0.667+/-0.0</a:t>
                      </a:r>
                      <a:endParaRPr sz="1100"/>
                    </a:p>
                  </a:txBody>
                  <a:tcPr marL="68600" marR="68600" marT="34300" marB="34300" anchor="ct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0.667+/-0.0</a:t>
                      </a:r>
                      <a:endParaRPr sz="1100"/>
                    </a:p>
                  </a:txBody>
                  <a:tcPr marL="68600" marR="68600" marT="34300" marB="34300" anchor="ctr"/>
                </a:tc>
                <a:extLst>
                  <a:ext uri="{0D108BD9-81ED-4DB2-BD59-A6C34878D82A}">
                    <a16:rowId xmlns:a16="http://schemas.microsoft.com/office/drawing/2014/main" val="10001"/>
                  </a:ext>
                </a:extLst>
              </a:tr>
              <a:tr h="285075">
                <a:tc>
                  <a:txBody>
                    <a:bodyPr/>
                    <a:lstStyle/>
                    <a:p>
                      <a:pPr marL="0" marR="0" lvl="0" indent="0" algn="l" rtl="0">
                        <a:spcBef>
                          <a:spcPts val="0"/>
                        </a:spcBef>
                        <a:spcAft>
                          <a:spcPts val="0"/>
                        </a:spcAft>
                        <a:buNone/>
                      </a:pPr>
                      <a:r>
                        <a:rPr lang="pt-PT" sz="1200" b="1" u="none" strike="noStrike" cap="none">
                          <a:latin typeface="Play"/>
                          <a:ea typeface="Play"/>
                          <a:cs typeface="Play"/>
                          <a:sym typeface="Play"/>
                        </a:rPr>
                        <a:t>KNN</a:t>
                      </a:r>
                      <a:endParaRPr sz="1100"/>
                    </a:p>
                  </a:txBody>
                  <a:tcPr marL="68600" marR="68600" marT="34300" marB="34300" anchor="ctr">
                    <a:solidFill>
                      <a:srgbClr val="FFC1D5"/>
                    </a:solidFill>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0.799+/-0.0</a:t>
                      </a:r>
                      <a:endParaRPr sz="1100"/>
                    </a:p>
                  </a:txBody>
                  <a:tcPr marL="68600" marR="68600" marT="34300" marB="34300" anchor="ctr">
                    <a:solidFill>
                      <a:srgbClr val="FFC1D5"/>
                    </a:solidFill>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0.727+/-0.0</a:t>
                      </a:r>
                      <a:endParaRPr sz="1100"/>
                    </a:p>
                  </a:txBody>
                  <a:tcPr marL="68600" marR="68600" marT="34300" marB="34300" anchor="ctr">
                    <a:solidFill>
                      <a:srgbClr val="FFC1D5"/>
                    </a:solidFill>
                  </a:tcPr>
                </a:tc>
                <a:extLst>
                  <a:ext uri="{0D108BD9-81ED-4DB2-BD59-A6C34878D82A}">
                    <a16:rowId xmlns:a16="http://schemas.microsoft.com/office/drawing/2014/main" val="10002"/>
                  </a:ext>
                </a:extLst>
              </a:tr>
              <a:tr h="220125">
                <a:tc>
                  <a:txBody>
                    <a:bodyPr/>
                    <a:lstStyle/>
                    <a:p>
                      <a:pPr marL="0" marR="0" lvl="0" indent="0" algn="l" rtl="0">
                        <a:spcBef>
                          <a:spcPts val="0"/>
                        </a:spcBef>
                        <a:spcAft>
                          <a:spcPts val="0"/>
                        </a:spcAft>
                        <a:buNone/>
                      </a:pPr>
                      <a:r>
                        <a:rPr lang="pt-PT" sz="1200" b="1" u="none" strike="noStrike" cap="none">
                          <a:latin typeface="Play"/>
                          <a:ea typeface="Play"/>
                          <a:cs typeface="Play"/>
                          <a:sym typeface="Play"/>
                        </a:rPr>
                        <a:t>DT</a:t>
                      </a:r>
                      <a:endParaRPr sz="1100"/>
                    </a:p>
                  </a:txBody>
                  <a:tcPr marL="68600" marR="68600" marT="34300" marB="34300" anchor="ct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0.666+/-0.02</a:t>
                      </a:r>
                      <a:endParaRPr sz="1100"/>
                    </a:p>
                  </a:txBody>
                  <a:tcPr marL="68600" marR="68600" marT="34300" marB="34300" anchor="ctr"/>
                </a:tc>
                <a:tc>
                  <a:txBody>
                    <a:bodyPr/>
                    <a:lstStyle/>
                    <a:p>
                      <a:pPr marL="0" marR="0" lvl="0" indent="0" algn="r" rtl="0">
                        <a:spcBef>
                          <a:spcPts val="0"/>
                        </a:spcBef>
                        <a:spcAft>
                          <a:spcPts val="0"/>
                        </a:spcAft>
                        <a:buNone/>
                      </a:pPr>
                      <a:r>
                        <a:rPr lang="pt-PT" sz="1200" u="none" strike="noStrike" cap="none" dirty="0">
                          <a:latin typeface="Play"/>
                          <a:ea typeface="Play"/>
                          <a:cs typeface="Play"/>
                          <a:sym typeface="Play"/>
                        </a:rPr>
                        <a:t>0.666+/-0.01</a:t>
                      </a:r>
                      <a:endParaRPr sz="1100" dirty="0"/>
                    </a:p>
                  </a:txBody>
                  <a:tcPr marL="68600" marR="68600" marT="34300" marB="34300" anchor="ctr"/>
                </a:tc>
                <a:extLst>
                  <a:ext uri="{0D108BD9-81ED-4DB2-BD59-A6C34878D82A}">
                    <a16:rowId xmlns:a16="http://schemas.microsoft.com/office/drawing/2014/main" val="10003"/>
                  </a:ext>
                </a:extLst>
              </a:tr>
            </a:tbl>
          </a:graphicData>
        </a:graphic>
      </p:graphicFrame>
      <p:graphicFrame>
        <p:nvGraphicFramePr>
          <p:cNvPr id="203" name="Google Shape;203;p33"/>
          <p:cNvGraphicFramePr/>
          <p:nvPr>
            <p:extLst>
              <p:ext uri="{D42A27DB-BD31-4B8C-83A1-F6EECF244321}">
                <p14:modId xmlns:p14="http://schemas.microsoft.com/office/powerpoint/2010/main" val="167673486"/>
              </p:ext>
            </p:extLst>
          </p:nvPr>
        </p:nvGraphicFramePr>
        <p:xfrm>
          <a:off x="4718118" y="3638768"/>
          <a:ext cx="3892425" cy="1120200"/>
        </p:xfrm>
        <a:graphic>
          <a:graphicData uri="http://schemas.openxmlformats.org/drawingml/2006/table">
            <a:tbl>
              <a:tblPr firstRow="1" bandRow="1">
                <a:noFill/>
                <a:tableStyleId>{B8ECD0C0-B1D6-4B2D-965A-2954C8A279F1}</a:tableStyleId>
              </a:tblPr>
              <a:tblGrid>
                <a:gridCol w="848300">
                  <a:extLst>
                    <a:ext uri="{9D8B030D-6E8A-4147-A177-3AD203B41FA5}">
                      <a16:colId xmlns:a16="http://schemas.microsoft.com/office/drawing/2014/main" val="20000"/>
                    </a:ext>
                  </a:extLst>
                </a:gridCol>
                <a:gridCol w="1050075">
                  <a:extLst>
                    <a:ext uri="{9D8B030D-6E8A-4147-A177-3AD203B41FA5}">
                      <a16:colId xmlns:a16="http://schemas.microsoft.com/office/drawing/2014/main" val="20001"/>
                    </a:ext>
                  </a:extLst>
                </a:gridCol>
                <a:gridCol w="997025">
                  <a:extLst>
                    <a:ext uri="{9D8B030D-6E8A-4147-A177-3AD203B41FA5}">
                      <a16:colId xmlns:a16="http://schemas.microsoft.com/office/drawing/2014/main" val="20002"/>
                    </a:ext>
                  </a:extLst>
                </a:gridCol>
                <a:gridCol w="997025">
                  <a:extLst>
                    <a:ext uri="{9D8B030D-6E8A-4147-A177-3AD203B41FA5}">
                      <a16:colId xmlns:a16="http://schemas.microsoft.com/office/drawing/2014/main" val="20003"/>
                    </a:ext>
                  </a:extLst>
                </a:gridCol>
              </a:tblGrid>
              <a:tr h="413525">
                <a:tc>
                  <a:txBody>
                    <a:bodyPr/>
                    <a:lstStyle/>
                    <a:p>
                      <a:pPr marL="0" marR="0" lvl="0" indent="0" algn="r" rtl="0">
                        <a:spcBef>
                          <a:spcPts val="0"/>
                        </a:spcBef>
                        <a:spcAft>
                          <a:spcPts val="0"/>
                        </a:spcAft>
                        <a:buNone/>
                      </a:pPr>
                      <a:br>
                        <a:rPr lang="pt-PT" sz="1200" b="1" u="none" strike="noStrike" cap="none" dirty="0">
                          <a:latin typeface="Play"/>
                          <a:ea typeface="Play"/>
                          <a:cs typeface="Play"/>
                          <a:sym typeface="Play"/>
                        </a:rPr>
                      </a:br>
                      <a:endParaRPr sz="1200" b="1" u="none" strike="noStrike" cap="none" dirty="0">
                        <a:latin typeface="Play"/>
                        <a:ea typeface="Play"/>
                        <a:cs typeface="Play"/>
                        <a:sym typeface="Play"/>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pt-PT" sz="1200" b="1" u="none" strike="noStrike" cap="none" dirty="0" err="1">
                          <a:latin typeface="Play"/>
                          <a:ea typeface="Play"/>
                          <a:cs typeface="Play"/>
                          <a:sym typeface="Play"/>
                        </a:rPr>
                        <a:t>Train</a:t>
                      </a:r>
                      <a:endParaRPr sz="1100" dirty="0"/>
                    </a:p>
                  </a:txBody>
                  <a:tcPr marL="68600" marR="68600" marT="34300" marB="34300" anchor="ctr">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pt-PT" sz="1200" b="1" u="none" strike="noStrike" cap="none" dirty="0" err="1">
                          <a:latin typeface="Play"/>
                          <a:ea typeface="Play"/>
                          <a:cs typeface="Play"/>
                          <a:sym typeface="Play"/>
                        </a:rPr>
                        <a:t>Validation</a:t>
                      </a:r>
                      <a:endParaRPr sz="1100" dirty="0"/>
                    </a:p>
                  </a:txBody>
                  <a:tcPr marL="68600" marR="68600" marT="34300" marB="34300" anchor="ctr"/>
                </a:tc>
                <a:tc>
                  <a:txBody>
                    <a:bodyPr/>
                    <a:lstStyle/>
                    <a:p>
                      <a:pPr marL="0" marR="0" lvl="0" indent="0" algn="ctr" rtl="0">
                        <a:spcBef>
                          <a:spcPts val="0"/>
                        </a:spcBef>
                        <a:spcAft>
                          <a:spcPts val="0"/>
                        </a:spcAft>
                        <a:buNone/>
                      </a:pPr>
                      <a:r>
                        <a:rPr lang="pt-PT" sz="1200" b="1" u="none" strike="noStrike" cap="none">
                          <a:latin typeface="Play"/>
                          <a:ea typeface="Play"/>
                          <a:cs typeface="Play"/>
                          <a:sym typeface="Play"/>
                        </a:rPr>
                        <a:t>Teste</a:t>
                      </a:r>
                      <a:endParaRPr sz="1100"/>
                    </a:p>
                  </a:txBody>
                  <a:tcPr marL="68600" marR="68600" marT="34300" marB="34300" anchor="ctr"/>
                </a:tc>
                <a:extLst>
                  <a:ext uri="{0D108BD9-81ED-4DB2-BD59-A6C34878D82A}">
                    <a16:rowId xmlns:a16="http://schemas.microsoft.com/office/drawing/2014/main" val="10000"/>
                  </a:ext>
                </a:extLst>
              </a:tr>
              <a:tr h="216600">
                <a:tc>
                  <a:txBody>
                    <a:bodyPr/>
                    <a:lstStyle/>
                    <a:p>
                      <a:pPr marL="0" marR="0" lvl="0" indent="0" algn="l" rtl="0">
                        <a:spcBef>
                          <a:spcPts val="0"/>
                        </a:spcBef>
                        <a:spcAft>
                          <a:spcPts val="0"/>
                        </a:spcAft>
                        <a:buNone/>
                      </a:pPr>
                      <a:r>
                        <a:rPr lang="pt-PT" sz="1200" b="1" u="none" strike="noStrike" cap="none">
                          <a:latin typeface="Play"/>
                          <a:ea typeface="Play"/>
                          <a:cs typeface="Play"/>
                          <a:sym typeface="Play"/>
                        </a:rPr>
                        <a:t>Best LR</a:t>
                      </a:r>
                      <a:endParaRPr sz="1100"/>
                    </a:p>
                  </a:txBody>
                  <a:tcPr marL="68600" marR="68600" marT="34300" marB="34300" anchor="ctr">
                    <a:lnT w="9525" cap="flat" cmpd="sng">
                      <a:solidFill>
                        <a:srgbClr val="000000">
                          <a:alpha val="0"/>
                        </a:srgbClr>
                      </a:solidFill>
                      <a:prstDash val="solid"/>
                      <a:round/>
                      <a:headEnd type="none" w="sm" len="sm"/>
                      <a:tailEnd type="none" w="sm" len="sm"/>
                    </a:lnT>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0.698+/-0.0</a:t>
                      </a:r>
                      <a:endParaRPr sz="1100"/>
                    </a:p>
                  </a:txBody>
                  <a:tcPr marL="68600" marR="68600" marT="34300" marB="34300" anchor="ct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0.698+/-0.0</a:t>
                      </a:r>
                      <a:endParaRPr sz="1100"/>
                    </a:p>
                  </a:txBody>
                  <a:tcPr marL="68600" marR="68600" marT="34300" marB="34300" anchor="ct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a:t>
                      </a:r>
                      <a:endParaRPr sz="1100"/>
                    </a:p>
                  </a:txBody>
                  <a:tcPr marL="68600" marR="68600" marT="34300" marB="34300" anchor="ctr"/>
                </a:tc>
                <a:extLst>
                  <a:ext uri="{0D108BD9-81ED-4DB2-BD59-A6C34878D82A}">
                    <a16:rowId xmlns:a16="http://schemas.microsoft.com/office/drawing/2014/main" val="10001"/>
                  </a:ext>
                </a:extLst>
              </a:tr>
              <a:tr h="280525">
                <a:tc>
                  <a:txBody>
                    <a:bodyPr/>
                    <a:lstStyle/>
                    <a:p>
                      <a:pPr marL="0" marR="0" lvl="0" indent="0" algn="l" rtl="0">
                        <a:spcBef>
                          <a:spcPts val="0"/>
                        </a:spcBef>
                        <a:spcAft>
                          <a:spcPts val="0"/>
                        </a:spcAft>
                        <a:buNone/>
                      </a:pPr>
                      <a:r>
                        <a:rPr lang="pt-PT" sz="1200" b="1" u="none" strike="noStrike" cap="none" dirty="0" err="1">
                          <a:latin typeface="Play"/>
                          <a:ea typeface="Play"/>
                          <a:cs typeface="Play"/>
                          <a:sym typeface="Play"/>
                        </a:rPr>
                        <a:t>Best</a:t>
                      </a:r>
                      <a:r>
                        <a:rPr lang="pt-PT" sz="1200" b="1" u="none" strike="noStrike" cap="none" dirty="0">
                          <a:latin typeface="Play"/>
                          <a:ea typeface="Play"/>
                          <a:cs typeface="Play"/>
                          <a:sym typeface="Play"/>
                        </a:rPr>
                        <a:t> KNN</a:t>
                      </a:r>
                      <a:endParaRPr sz="1100" dirty="0"/>
                    </a:p>
                  </a:txBody>
                  <a:tcPr marL="68600" marR="68600" marT="34300" marB="34300" anchor="ctr">
                    <a:solidFill>
                      <a:srgbClr val="FFC1D5"/>
                    </a:solidFill>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0.803+/-0.0</a:t>
                      </a:r>
                      <a:endParaRPr sz="1100"/>
                    </a:p>
                  </a:txBody>
                  <a:tcPr marL="68600" marR="68600" marT="34300" marB="34300" anchor="ctr">
                    <a:solidFill>
                      <a:srgbClr val="FFC1D5"/>
                    </a:solidFill>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0.738+/-0.0</a:t>
                      </a:r>
                      <a:endParaRPr sz="1100"/>
                    </a:p>
                  </a:txBody>
                  <a:tcPr marL="68600" marR="68600" marT="34300" marB="34300" anchor="ctr">
                    <a:solidFill>
                      <a:srgbClr val="FFC1D5"/>
                    </a:solidFill>
                  </a:tcPr>
                </a:tc>
                <a:tc>
                  <a:txBody>
                    <a:bodyPr/>
                    <a:lstStyle/>
                    <a:p>
                      <a:pPr marL="0" marR="0" lvl="0" indent="0" algn="r" rtl="0">
                        <a:spcBef>
                          <a:spcPts val="0"/>
                        </a:spcBef>
                        <a:spcAft>
                          <a:spcPts val="0"/>
                        </a:spcAft>
                        <a:buNone/>
                      </a:pPr>
                      <a:r>
                        <a:rPr lang="pt-PT" sz="1200" u="none" strike="noStrike" cap="none" dirty="0">
                          <a:solidFill>
                            <a:schemeClr val="dk1"/>
                          </a:solidFill>
                          <a:latin typeface="Play"/>
                          <a:ea typeface="Play"/>
                          <a:cs typeface="Play"/>
                          <a:sym typeface="Play"/>
                        </a:rPr>
                        <a:t>0.725224097</a:t>
                      </a:r>
                      <a:endParaRPr sz="1100" dirty="0"/>
                    </a:p>
                  </a:txBody>
                  <a:tcPr marL="68600" marR="68600" marT="34300" marB="34300" anchor="ctr">
                    <a:solidFill>
                      <a:srgbClr val="FFC1D5"/>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ink Lable">
      <a:dk1>
        <a:srgbClr val="0E2841"/>
      </a:dk1>
      <a:lt1>
        <a:srgbClr val="FFFFFF"/>
      </a:lt1>
      <a:dk2>
        <a:srgbClr val="0E2841"/>
      </a:dk2>
      <a:lt2>
        <a:srgbClr val="E8E8E8"/>
      </a:lt2>
      <a:accent1>
        <a:srgbClr val="FF99CC"/>
      </a:accent1>
      <a:accent2>
        <a:srgbClr val="FF66CC"/>
      </a:accent2>
      <a:accent3>
        <a:srgbClr val="FF33CC"/>
      </a:accent3>
      <a:accent4>
        <a:srgbClr val="FF6699"/>
      </a:accent4>
      <a:accent5>
        <a:srgbClr val="FF3399"/>
      </a:accent5>
      <a:accent6>
        <a:srgbClr val="FF0066"/>
      </a:accent6>
      <a:hlink>
        <a:srgbClr val="002060"/>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4251</Words>
  <Application>Microsoft Office PowerPoint</Application>
  <PresentationFormat>On-screen Show (16:9)</PresentationFormat>
  <Paragraphs>730</Paragraphs>
  <Slides>29</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Roboto</vt:lpstr>
      <vt:lpstr>Play</vt:lpstr>
      <vt:lpstr>Arial</vt:lpstr>
      <vt:lpstr>Simple Light</vt:lpstr>
      <vt:lpstr>Office Theme</vt:lpstr>
      <vt:lpstr>Case Study   Discounts for close to expiration products (pink labels)</vt:lpstr>
      <vt:lpstr>Temas a abordar</vt:lpstr>
      <vt:lpstr>1. Enquadramento</vt:lpstr>
      <vt:lpstr>2. Preparação dos dados | Resumo</vt:lpstr>
      <vt:lpstr>3. Dashboard</vt:lpstr>
      <vt:lpstr>4. Identificação das melhores variáveis preditivas</vt:lpstr>
      <vt:lpstr>4. Identificação das melhores variáveis preditivas</vt:lpstr>
      <vt:lpstr>4. Identificação das melhores variáveis preditivas</vt:lpstr>
      <vt:lpstr>5. Escolha e aplicação do modelo</vt:lpstr>
      <vt:lpstr>5. Melhorias ao processo</vt:lpstr>
      <vt:lpstr>Anexo I  Detalhe da preparação dos dados</vt:lpstr>
      <vt:lpstr>Preparação dos Dados | Formatação</vt:lpstr>
      <vt:lpstr>Preparação dos Dados | Novas colunas</vt:lpstr>
      <vt:lpstr>Preparação dos Dados | Outliers </vt:lpstr>
      <vt:lpstr>Preparação dos Dados | Missing Values</vt:lpstr>
      <vt:lpstr>Preparação dos Dados | Validação das incoerências</vt:lpstr>
      <vt:lpstr>Anexo II  Detalhe da identificação das melhores variáveis preditivas</vt:lpstr>
      <vt:lpstr>Best predictive variables | Feature Selection Categóricas</vt:lpstr>
      <vt:lpstr>Best predictive variables | Feature Selection Numéricas</vt:lpstr>
      <vt:lpstr>Best predictive variables | Feature Selection Numéricas</vt:lpstr>
      <vt:lpstr>Best predictive variables | Feature Selection Numéricas</vt:lpstr>
      <vt:lpstr>Best predictive variables | Feature Selection Numéricas</vt:lpstr>
      <vt:lpstr>Best predictive variables | Feature Selection Numéricas</vt:lpstr>
      <vt:lpstr>Best predictive variables | Feature Selection Numéricas</vt:lpstr>
      <vt:lpstr>Anexo III  Detalhe da Modelação e Otimização dos modelos</vt:lpstr>
      <vt:lpstr>Modelação</vt:lpstr>
      <vt:lpstr>Otimização</vt:lpstr>
      <vt:lpstr>Escolha do melhor modelo</vt:lpstr>
      <vt:lpstr>Resultado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Andreia CAMPOS</cp:lastModifiedBy>
  <cp:revision>4</cp:revision>
  <dcterms:modified xsi:type="dcterms:W3CDTF">2025-05-15T19:48:46Z</dcterms:modified>
</cp:coreProperties>
</file>