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Play"/>
      <p:regular r:id="rId38"/>
      <p:bold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ECD0C0-B1D6-4B2D-965A-2954C8A279F1}">
  <a:tblStyle styleId="{B8ECD0C0-B1D6-4B2D-965A-2954C8A279F1}"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BCD"/>
          </a:solidFill>
        </a:fill>
      </a:tcStyle>
    </a:band1H>
    <a:band2H>
      <a:tcTxStyle/>
    </a:band2H>
    <a:band1V>
      <a:tcTxStyle/>
      <a:tcStyle>
        <a:fill>
          <a:solidFill>
            <a:srgbClr val="CACBCD"/>
          </a:solidFill>
        </a:fill>
      </a:tcStyle>
    </a:band1V>
    <a:band2V>
      <a:tcTxStyle/>
    </a:band2V>
    <a:lastCol>
      <a:tcTxStyle b="on" i="off">
        <a:font>
          <a:latin typeface="Aptos"/>
          <a:ea typeface="Aptos"/>
          <a:cs typeface="Aptos"/>
        </a:font>
        <a:schemeClr val="lt1"/>
      </a:tcTxStyle>
      <a:tcStyle>
        <a:fill>
          <a:solidFill>
            <a:schemeClr val="dk1"/>
          </a:solidFill>
        </a:fill>
      </a:tcStyle>
    </a:lastCol>
    <a:firstCol>
      <a:tcTxStyle b="on" i="off">
        <a:font>
          <a:latin typeface="Aptos"/>
          <a:ea typeface="Aptos"/>
          <a:cs typeface="Aptos"/>
        </a:font>
        <a:schemeClr val="lt1"/>
      </a:tcTxStyle>
      <a:tcStyle>
        <a:fill>
          <a:solidFill>
            <a:schemeClr val="dk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3.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Roboto-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Play-bold.fntdata"/><Relationship Id="rId16" Type="http://schemas.openxmlformats.org/officeDocument/2006/relationships/slide" Target="slides/slide9.xml"/><Relationship Id="rId38" Type="http://schemas.openxmlformats.org/officeDocument/2006/relationships/font" Target="fonts/Play-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5f6817e72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35f6817e72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5f6817e72_2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335f6817e72_2_1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PT"/>
              <a:t>Sara</a:t>
            </a:r>
            <a:endParaRPr/>
          </a:p>
        </p:txBody>
      </p:sp>
      <p:sp>
        <p:nvSpPr>
          <p:cNvPr id="207" name="Google Shape;207;g335f6817e72_2_1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5f6817e72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335f6817e72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5f6817e72_2_15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35f6817e72_2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5f6817e72_2_1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335f6817e72_2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35f6817e72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35f6817e72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5f6817e72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35f6817e72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5f6817e72_2_1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335f6817e72_2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35f6817e72_2_18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335f6817e72_2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5f6817e72_2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335f6817e72_2_1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PT"/>
              <a:t>Label Encoder (atribui um valor numérico às variáveis categóricas) ou Get Dummies (cria variáveis dummie para cada Categoria dentro das variaveis)</a:t>
            </a:r>
            <a:endParaRPr/>
          </a:p>
        </p:txBody>
      </p:sp>
      <p:sp>
        <p:nvSpPr>
          <p:cNvPr id="260" name="Google Shape;260;g335f6817e72_2_1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35f6817e72_2_19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35f6817e72_2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5f6817e72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335f6817e72_2_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PT"/>
              <a:t>Sara</a:t>
            </a:r>
            <a:endParaRPr/>
          </a:p>
        </p:txBody>
      </p:sp>
      <p:sp>
        <p:nvSpPr>
          <p:cNvPr id="135" name="Google Shape;135;g335f6817e72_2_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5f6817e72_2_2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335f6817e72_2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5f6817e72_2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335f6817e72_2_2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2060"/>
              </a:buClr>
              <a:buSzPts val="1200"/>
              <a:buFont typeface="Play"/>
              <a:buNone/>
            </a:pPr>
            <a:r>
              <a:rPr lang="pt-PT" sz="1200">
                <a:solidFill>
                  <a:srgbClr val="002060"/>
                </a:solidFill>
                <a:latin typeface="Play"/>
                <a:ea typeface="Play"/>
                <a:cs typeface="Play"/>
                <a:sym typeface="Play"/>
              </a:rPr>
              <a:t>são duas components que podem ser ajustadas/melhoradas caso queiramos ajustar as vendas dos produtos com labeling date. </a:t>
            </a:r>
            <a:endParaRPr/>
          </a:p>
          <a:p>
            <a:pPr indent="0" lvl="0" marL="0" rtl="0" algn="l">
              <a:spcBef>
                <a:spcPts val="0"/>
              </a:spcBef>
              <a:spcAft>
                <a:spcPts val="0"/>
              </a:spcAft>
              <a:buNone/>
            </a:pPr>
            <a:r>
              <a:t/>
            </a:r>
            <a:endParaRPr/>
          </a:p>
        </p:txBody>
      </p:sp>
      <p:sp>
        <p:nvSpPr>
          <p:cNvPr id="282" name="Google Shape;282;g335f6817e72_2_2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35f6817e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5f6817e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5f6817e72_2_2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335f6817e72_2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35f6817e72_2_22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335f6817e72_2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35fb4f3211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335fb4f321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35f6817e72_2_2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35f6817e72_2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5fb4f3211_1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335fb4f3211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5fb4f3211_1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35fb4f3211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35fb4f3211_1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335fb4f3211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5f6817e72_2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335f6817e72_2_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PT"/>
              <a:t>Sara</a:t>
            </a:r>
            <a:endParaRPr/>
          </a:p>
        </p:txBody>
      </p:sp>
      <p:sp>
        <p:nvSpPr>
          <p:cNvPr id="143" name="Google Shape;143;g335f6817e72_2_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35f6817e72_2_2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335f6817e72_2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5f6817e72_2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335f6817e72_2_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PT"/>
              <a:t>Stefane</a:t>
            </a:r>
            <a:endParaRPr/>
          </a:p>
        </p:txBody>
      </p:sp>
      <p:sp>
        <p:nvSpPr>
          <p:cNvPr id="151" name="Google Shape;151;g335f6817e72_2_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5f6817e72_2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335f6817e72_2_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PT"/>
              <a:t>Primeira Parte – Filipa</a:t>
            </a:r>
            <a:endParaRPr/>
          </a:p>
          <a:p>
            <a:pPr indent="0" lvl="0" marL="0" rtl="0" algn="l">
              <a:spcBef>
                <a:spcPts val="0"/>
              </a:spcBef>
              <a:spcAft>
                <a:spcPts val="0"/>
              </a:spcAft>
              <a:buNone/>
            </a:pPr>
            <a:r>
              <a:rPr lang="pt-PT"/>
              <a:t>Segunda Parte – Stefane </a:t>
            </a:r>
            <a:endParaRPr/>
          </a:p>
        </p:txBody>
      </p:sp>
      <p:sp>
        <p:nvSpPr>
          <p:cNvPr id="159" name="Google Shape;159;g335f6817e72_2_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5f6817e72_2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335f6817e72_2_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t-PT">
                <a:solidFill>
                  <a:schemeClr val="dk1"/>
                </a:solidFill>
              </a:rPr>
              <a:t>Nesta etapa, o nosso objetivo foi identificar quais variáveis categóricas apresentam maior poder preditivo para o nosso modelo, que visa prever se um produto com </a:t>
            </a:r>
            <a:r>
              <a:rPr b="1" i="1" lang="pt-PT">
                <a:solidFill>
                  <a:schemeClr val="dk1"/>
                </a:solidFill>
              </a:rPr>
              <a:t>pink label</a:t>
            </a:r>
            <a:r>
              <a:rPr b="1" lang="pt-PT">
                <a:solidFill>
                  <a:schemeClr val="dk1"/>
                </a:solidFill>
              </a:rPr>
              <a:t> será vendido ou não.</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Para isso, utilizamos o teste </a:t>
            </a:r>
            <a:r>
              <a:rPr b="1" lang="pt-PT">
                <a:solidFill>
                  <a:schemeClr val="dk1"/>
                </a:solidFill>
              </a:rPr>
              <a:t>Chi-Square com validação cruzada estratificada (Stratified K-Fold com 5 folds)</a:t>
            </a:r>
            <a:r>
              <a:rPr lang="pt-PT">
                <a:solidFill>
                  <a:schemeClr val="dk1"/>
                </a:solidFill>
              </a:rPr>
              <a:t>, garantindo uma análise mais robusta ao avaliar a associação estatística entre cada variável categórica e o target de venda.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Olhando para os resultados: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pt-PT">
                <a:solidFill>
                  <a:schemeClr val="dk1"/>
                </a:solidFill>
              </a:rPr>
              <a:t>A maioria das variáveis apresentou um resultado positivo no teste Chi-Square</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Contudo, </a:t>
            </a:r>
            <a:r>
              <a:rPr b="1" lang="pt-PT">
                <a:solidFill>
                  <a:schemeClr val="dk1"/>
                </a:solidFill>
              </a:rPr>
              <a:t>a variável ‘brand’</a:t>
            </a:r>
            <a:r>
              <a:rPr lang="pt-PT">
                <a:solidFill>
                  <a:schemeClr val="dk1"/>
                </a:solidFill>
              </a:rPr>
              <a:t>, apesar de ser estatisticamente relevante, </a:t>
            </a:r>
            <a:r>
              <a:rPr b="1" lang="pt-PT">
                <a:solidFill>
                  <a:schemeClr val="dk1"/>
                </a:solidFill>
              </a:rPr>
              <a:t>foi descartada por ser desbalanceada</a:t>
            </a:r>
            <a:r>
              <a:rPr lang="pt-PT">
                <a:solidFill>
                  <a:schemeClr val="dk1"/>
                </a:solidFill>
              </a:rPr>
              <a:t>, o que poderia introduzir viés no modelo.</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A variável </a:t>
            </a:r>
            <a:r>
              <a:rPr b="1" lang="pt-PT">
                <a:solidFill>
                  <a:schemeClr val="dk1"/>
                </a:solidFill>
              </a:rPr>
              <a:t>‘type’</a:t>
            </a:r>
            <a:r>
              <a:rPr lang="pt-PT">
                <a:solidFill>
                  <a:schemeClr val="dk1"/>
                </a:solidFill>
              </a:rPr>
              <a:t>, por outro lado, </a:t>
            </a:r>
            <a:r>
              <a:rPr b="1" lang="pt-PT">
                <a:solidFill>
                  <a:schemeClr val="dk1"/>
                </a:solidFill>
              </a:rPr>
              <a:t>não apresentou relevância estatística</a:t>
            </a:r>
            <a:r>
              <a:rPr lang="pt-PT">
                <a:solidFill>
                  <a:schemeClr val="dk1"/>
                </a:solidFill>
              </a:rPr>
              <a:t> (Chi-Square = 0), e portanto também foi excluída.</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As demais variáveis, como </a:t>
            </a:r>
            <a:r>
              <a:rPr b="1" lang="pt-PT">
                <a:solidFill>
                  <a:schemeClr val="dk1"/>
                </a:solidFill>
              </a:rPr>
              <a:t>‘district’</a:t>
            </a:r>
            <a:r>
              <a:rPr lang="pt-PT">
                <a:solidFill>
                  <a:schemeClr val="dk1"/>
                </a:solidFill>
              </a:rPr>
              <a:t>, </a:t>
            </a:r>
            <a:r>
              <a:rPr b="1" lang="pt-PT">
                <a:solidFill>
                  <a:schemeClr val="dk1"/>
                </a:solidFill>
              </a:rPr>
              <a:t>‘labelling_day_of_week’</a:t>
            </a:r>
            <a:r>
              <a:rPr lang="pt-PT">
                <a:solidFill>
                  <a:schemeClr val="dk1"/>
                </a:solidFill>
              </a:rPr>
              <a:t>, e datas específicas de rotulagem, foram consideradas apropriadas para inclusão no modelo.</a:t>
            </a:r>
            <a:br>
              <a:rPr lang="pt-PT">
                <a:solidFill>
                  <a:schemeClr val="dk1"/>
                </a:solidFill>
              </a:rPr>
            </a:br>
            <a:endParaRPr>
              <a:solidFill>
                <a:schemeClr val="dk1"/>
              </a:solidFill>
            </a:endParaRPr>
          </a:p>
          <a:p>
            <a:pPr indent="0" lvl="0" marL="0" rtl="0" algn="l">
              <a:lnSpc>
                <a:spcPct val="115000"/>
              </a:lnSpc>
              <a:spcBef>
                <a:spcPts val="1200"/>
              </a:spcBef>
              <a:spcAft>
                <a:spcPts val="1200"/>
              </a:spcAft>
              <a:buSzPts val="1100"/>
              <a:buNone/>
            </a:pPr>
            <a:r>
              <a:rPr lang="pt-PT">
                <a:solidFill>
                  <a:schemeClr val="dk1"/>
                </a:solidFill>
              </a:rPr>
              <a:t>Por fim, apenas queria destacar que a variável </a:t>
            </a:r>
            <a:r>
              <a:rPr b="1" lang="pt-PT">
                <a:solidFill>
                  <a:schemeClr val="dk1"/>
                </a:solidFill>
              </a:rPr>
              <a:t>‘Selling_day_of_week’ não foi considerada</a:t>
            </a:r>
            <a:r>
              <a:rPr lang="pt-PT">
                <a:solidFill>
                  <a:schemeClr val="dk1"/>
                </a:solidFill>
              </a:rPr>
              <a:t>, pois gerava </a:t>
            </a:r>
            <a:r>
              <a:rPr i="1" lang="pt-PT">
                <a:solidFill>
                  <a:schemeClr val="dk1"/>
                </a:solidFill>
              </a:rPr>
              <a:t>data leakage</a:t>
            </a:r>
            <a:r>
              <a:rPr lang="pt-PT">
                <a:solidFill>
                  <a:schemeClr val="dk1"/>
                </a:solidFill>
              </a:rPr>
              <a:t>, ou seja, trazia informações do futuro em relação ao momento de previsão, o que comprometeria a validade do modelo.</a:t>
            </a:r>
            <a:endParaRPr/>
          </a:p>
        </p:txBody>
      </p:sp>
      <p:sp>
        <p:nvSpPr>
          <p:cNvPr id="168" name="Google Shape;168;g335f6817e72_2_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5f6817e72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335f6817e72_2_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t-PT">
                <a:solidFill>
                  <a:schemeClr val="dk1"/>
                </a:solidFill>
              </a:rPr>
              <a:t>Dando continuidade à seleção de variáveis, nesta fase avaliámos o conjunto de variáveis numéricas, com o objetivo de identificar quais as que mais contribuem para prever a venda de produtos com </a:t>
            </a:r>
            <a:r>
              <a:rPr b="1" i="1" lang="pt-PT">
                <a:solidFill>
                  <a:schemeClr val="dk1"/>
                </a:solidFill>
              </a:rPr>
              <a:t>pink label</a:t>
            </a:r>
            <a:r>
              <a:rPr b="1" lang="pt-PT">
                <a:solidFill>
                  <a:schemeClr val="dk1"/>
                </a:solidFill>
              </a:rPr>
              <a: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Utilizámos três métodos de seleção de variáveis: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pt-PT">
                <a:solidFill>
                  <a:schemeClr val="dk1"/>
                </a:solidFill>
              </a:rPr>
              <a:t>Recursive Feature Elimination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Lasso 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Árvores de Decisão</a:t>
            </a:r>
            <a:br>
              <a:rPr lang="pt-PT">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Cada um foi avaliado com stratified kfolds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pt-PT">
                <a:solidFill>
                  <a:schemeClr val="dk1"/>
                </a:solidFill>
              </a:rPr>
              <a:t>As variáveis </a:t>
            </a:r>
            <a:r>
              <a:rPr b="1" lang="pt-PT">
                <a:solidFill>
                  <a:schemeClr val="dk1"/>
                </a:solidFill>
              </a:rPr>
              <a:t>‘Selling_square_ft’</a:t>
            </a:r>
            <a:r>
              <a:rPr lang="pt-PT">
                <a:solidFill>
                  <a:schemeClr val="dk1"/>
                </a:solidFill>
              </a:rPr>
              <a:t>, </a:t>
            </a:r>
            <a:r>
              <a:rPr b="1" lang="pt-PT">
                <a:solidFill>
                  <a:schemeClr val="dk1"/>
                </a:solidFill>
              </a:rPr>
              <a:t>‘weight (g)’</a:t>
            </a:r>
            <a:r>
              <a:rPr lang="pt-PT">
                <a:solidFill>
                  <a:schemeClr val="dk1"/>
                </a:solidFill>
              </a:rPr>
              <a:t>, e </a:t>
            </a:r>
            <a:r>
              <a:rPr b="1" lang="pt-PT">
                <a:solidFill>
                  <a:schemeClr val="dk1"/>
                </a:solidFill>
              </a:rPr>
              <a:t>‘perc_expiring_sku’</a:t>
            </a:r>
            <a:r>
              <a:rPr lang="pt-PT">
                <a:solidFill>
                  <a:schemeClr val="dk1"/>
                </a:solidFill>
              </a:rPr>
              <a:t> foram selecionadas consistentemente pelos três métodos e assim consideradas para  inclusão no modelo.</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A variável </a:t>
            </a:r>
            <a:r>
              <a:rPr b="1" lang="pt-PT">
                <a:solidFill>
                  <a:schemeClr val="dk1"/>
                </a:solidFill>
              </a:rPr>
              <a:t>‘labelling_day’</a:t>
            </a:r>
            <a:r>
              <a:rPr lang="pt-PT">
                <a:solidFill>
                  <a:schemeClr val="dk1"/>
                </a:solidFill>
              </a:rPr>
              <a:t>, apesar de também ter sido selecionada nos três métodos, será testada </a:t>
            </a:r>
            <a:r>
              <a:rPr b="1" lang="pt-PT">
                <a:solidFill>
                  <a:schemeClr val="dk1"/>
                </a:solidFill>
              </a:rPr>
              <a:t>com e sem</a:t>
            </a:r>
            <a:r>
              <a:rPr lang="pt-PT">
                <a:solidFill>
                  <a:schemeClr val="dk1"/>
                </a:solidFill>
              </a:rPr>
              <a:t> no modelo final, para validar seu impacto na performance.</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O mesmo se aplica à variável </a:t>
            </a:r>
            <a:r>
              <a:rPr b="1" lang="pt-PT">
                <a:solidFill>
                  <a:schemeClr val="dk1"/>
                </a:solidFill>
              </a:rPr>
              <a:t>‘Margem_num’</a:t>
            </a:r>
            <a:r>
              <a:rPr lang="pt-PT">
                <a:solidFill>
                  <a:schemeClr val="dk1"/>
                </a:solidFill>
              </a:rPr>
              <a:t>, que só foi selecionada por dois métodos, e por isso será testada de forma opcional.</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Já </a:t>
            </a:r>
            <a:r>
              <a:rPr b="1" lang="pt-PT">
                <a:solidFill>
                  <a:schemeClr val="dk1"/>
                </a:solidFill>
              </a:rPr>
              <a:t>‘labelqty’</a:t>
            </a:r>
            <a:r>
              <a:rPr lang="pt-PT">
                <a:solidFill>
                  <a:schemeClr val="dk1"/>
                </a:solidFill>
              </a:rPr>
              <a:t> não apresentou relevância nos três métodos e foi removida.</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A variável </a:t>
            </a:r>
            <a:r>
              <a:rPr b="1" lang="pt-PT">
                <a:solidFill>
                  <a:schemeClr val="dk1"/>
                </a:solidFill>
              </a:rPr>
              <a:t>‘oldpvp’</a:t>
            </a:r>
            <a:r>
              <a:rPr lang="pt-PT">
                <a:solidFill>
                  <a:schemeClr val="dk1"/>
                </a:solidFill>
              </a:rPr>
              <a:t> foi descartada, apesar de ter sido indicada pelos métodos, pois representa informação que pode causar </a:t>
            </a:r>
            <a:r>
              <a:rPr i="1" lang="pt-PT">
                <a:solidFill>
                  <a:schemeClr val="dk1"/>
                </a:solidFill>
              </a:rPr>
              <a:t>data leakage</a:t>
            </a:r>
            <a:r>
              <a:rPr lang="pt-PT">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pt-PT">
                <a:solidFill>
                  <a:schemeClr val="dk1"/>
                </a:solidFill>
              </a:rPr>
              <a:t>E por fim, </a:t>
            </a:r>
            <a:r>
              <a:rPr b="1" lang="pt-PT">
                <a:solidFill>
                  <a:schemeClr val="dk1"/>
                </a:solidFill>
              </a:rPr>
              <a:t>‘new_pvp’</a:t>
            </a:r>
            <a:r>
              <a:rPr lang="pt-PT">
                <a:solidFill>
                  <a:schemeClr val="dk1"/>
                </a:solidFill>
              </a:rPr>
              <a:t> foi incluída com base na sua relevância lógica para o problema, mesmo sem passar pela avaliação estatística completa.</a:t>
            </a:r>
            <a:br>
              <a:rPr lang="pt-PT">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 </a:t>
            </a:r>
            <a:r>
              <a:rPr b="1" lang="pt-PT">
                <a:solidFill>
                  <a:schemeClr val="dk1"/>
                </a:solidFill>
              </a:rPr>
              <a:t>Notas adicionais: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pt-PT">
                <a:solidFill>
                  <a:schemeClr val="dk1"/>
                </a:solidFill>
              </a:rPr>
              <a:t>A variável </a:t>
            </a:r>
            <a:r>
              <a:rPr b="1" lang="pt-PT">
                <a:solidFill>
                  <a:schemeClr val="dk1"/>
                </a:solidFill>
              </a:rPr>
              <a:t>‘discount’</a:t>
            </a:r>
            <a:r>
              <a:rPr lang="pt-PT">
                <a:solidFill>
                  <a:schemeClr val="dk1"/>
                </a:solidFill>
              </a:rPr>
              <a:t> foi inicialmente considerada com baixa relevância, mas foi </a:t>
            </a:r>
            <a:r>
              <a:rPr b="1" lang="pt-PT">
                <a:solidFill>
                  <a:schemeClr val="dk1"/>
                </a:solidFill>
              </a:rPr>
              <a:t>mantida por critério de negócio</a:t>
            </a:r>
            <a:r>
              <a:rPr lang="pt-PT">
                <a:solidFill>
                  <a:schemeClr val="dk1"/>
                </a:solidFill>
              </a:rPr>
              <a:t>, dada a sua importância no contexto de decisão de compra.</a:t>
            </a:r>
            <a:endParaRPr>
              <a:solidFill>
                <a:schemeClr val="dk1"/>
              </a:solidFill>
            </a:endParaRPr>
          </a:p>
          <a:p>
            <a:pPr indent="0" lvl="0" marL="0" rtl="0" algn="l">
              <a:spcBef>
                <a:spcPts val="120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Label Encoder (atribui um valor numérico às variáveis categóricas) ou Get Dummies (cria variáveis dummie para cada Categoria dentro das variaveis)</a:t>
            </a:r>
            <a:endParaRPr/>
          </a:p>
        </p:txBody>
      </p:sp>
      <p:sp>
        <p:nvSpPr>
          <p:cNvPr id="177" name="Google Shape;177;g335f6817e72_2_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5f6817e72_2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335f6817e72_2_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pt-PT">
                <a:solidFill>
                  <a:schemeClr val="dk1"/>
                </a:solidFill>
              </a:rPr>
              <a:t>Após a análise estatística e a avaliação com diferentes técnicas de seleção de variáveis — como Chi-Square, RFE, Lasso e Árvores de Decisão — criámos vários datasets com diferentes combinações possíveis de variáveis.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Testámos o desempenho dos modelos com essas diferentes variações e, com base nos resultados obtidos, chegámos a esta seleção final de variáveis a incluir no modelo preditivo.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 </a:t>
            </a:r>
            <a:r>
              <a:rPr b="1" lang="pt-PT">
                <a:solidFill>
                  <a:schemeClr val="dk1"/>
                </a:solidFill>
              </a:rPr>
              <a:t>As variáveis selecionadas foram:</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pt-PT">
                <a:solidFill>
                  <a:schemeClr val="dk1"/>
                </a:solidFill>
              </a:rPr>
              <a:t>selling_square_ft</a:t>
            </a:r>
            <a:r>
              <a:rPr lang="pt-PT">
                <a:solidFill>
                  <a:schemeClr val="dk1"/>
                </a:solidFill>
              </a:rPr>
              <a:t> – representa a área de venda disponível.</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new_pvp</a:t>
            </a:r>
            <a:r>
              <a:rPr lang="pt-PT">
                <a:solidFill>
                  <a:schemeClr val="dk1"/>
                </a:solidFill>
              </a:rPr>
              <a:t> – preço presente na etiqueta rosa.</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weight (g)</a:t>
            </a:r>
            <a:r>
              <a:rPr lang="pt-PT">
                <a:solidFill>
                  <a:schemeClr val="dk1"/>
                </a:solidFill>
              </a:rPr>
              <a:t> – peso individual do SKU.</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perc_expiring_sku</a:t>
            </a:r>
            <a:r>
              <a:rPr lang="pt-PT">
                <a:solidFill>
                  <a:schemeClr val="dk1"/>
                </a:solidFill>
              </a:rPr>
              <a:t> – proporção de validade restante no momento em que a etiqueta foi emitida.</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Margem_num</a:t>
            </a:r>
            <a:r>
              <a:rPr lang="pt-PT">
                <a:solidFill>
                  <a:schemeClr val="dk1"/>
                </a:solidFill>
              </a:rPr>
              <a:t> – valor da margem bruta do produto.</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discount</a:t>
            </a:r>
            <a:r>
              <a:rPr lang="pt-PT">
                <a:solidFill>
                  <a:schemeClr val="dk1"/>
                </a:solidFill>
              </a:rPr>
              <a:t> – valor do desconto aplicado.</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district</a:t>
            </a:r>
            <a:r>
              <a:rPr lang="pt-PT">
                <a:solidFill>
                  <a:schemeClr val="dk1"/>
                </a:solidFill>
              </a:rPr>
              <a:t> – localização do distrito onde o produto está a ser vendido.</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labelling_day_of_week</a:t>
            </a:r>
            <a:r>
              <a:rPr lang="pt-PT">
                <a:solidFill>
                  <a:schemeClr val="dk1"/>
                </a:solidFill>
              </a:rPr>
              <a:t> – dia da semana da emissão da etiqueta.</a:t>
            </a:r>
            <a:br>
              <a:rPr lang="pt-PT">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pt-PT">
                <a:solidFill>
                  <a:schemeClr val="dk1"/>
                </a:solidFill>
              </a:rPr>
              <a:t>labelling_day_8, day_15 e day_23</a:t>
            </a:r>
            <a:r>
              <a:rPr lang="pt-PT">
                <a:solidFill>
                  <a:schemeClr val="dk1"/>
                </a:solidFill>
              </a:rPr>
              <a:t> – que dividem a emissão da etiqueta ao longo do mês, capturando padrões de tempo que influenciam a venda.</a:t>
            </a:r>
            <a:br>
              <a:rPr lang="pt-PT">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Por fim, temos a variável </a:t>
            </a:r>
            <a:r>
              <a:rPr b="1" lang="pt-PT">
                <a:solidFill>
                  <a:schemeClr val="dk1"/>
                </a:solidFill>
              </a:rPr>
              <a:t>sold</a:t>
            </a:r>
            <a:r>
              <a:rPr lang="pt-PT">
                <a:solidFill>
                  <a:schemeClr val="dk1"/>
                </a:solidFill>
              </a:rPr>
              <a:t>, que é a nossa variável alvo — indicando se a etiqueta rosa resultou numa venda antes da data de validade.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pt-PT">
                <a:solidFill>
                  <a:schemeClr val="dk1"/>
                </a:solidFill>
              </a:rPr>
              <a:t>✅ </a:t>
            </a:r>
            <a:r>
              <a:rPr b="1" lang="pt-PT">
                <a:solidFill>
                  <a:schemeClr val="dk1"/>
                </a:solidFill>
              </a:rPr>
              <a:t>Com esta combinação, garantimos um bom equilíbrio entre performance preditiva e coerência com o contexto de negócio</a:t>
            </a:r>
            <a:r>
              <a:rPr lang="pt-PT">
                <a:solidFill>
                  <a:schemeClr val="dk1"/>
                </a:solidFill>
              </a:rPr>
              <a:t>, evitando variáveis que causam </a:t>
            </a:r>
            <a:r>
              <a:rPr i="1" lang="pt-PT">
                <a:solidFill>
                  <a:schemeClr val="dk1"/>
                </a:solidFill>
              </a:rPr>
              <a:t>data leakage</a:t>
            </a:r>
            <a:r>
              <a:rPr lang="pt-PT">
                <a:solidFill>
                  <a:schemeClr val="dk1"/>
                </a:solidFill>
              </a:rPr>
              <a:t> ou introduzem viés no modelo.</a:t>
            </a:r>
            <a:endParaRPr>
              <a:solidFill>
                <a:schemeClr val="dk1"/>
              </a:solidFill>
            </a:endParaRPr>
          </a:p>
          <a:p>
            <a:pPr indent="0" lvl="0" marL="0" rtl="0" algn="l">
              <a:spcBef>
                <a:spcPts val="1200"/>
              </a:spcBef>
              <a:spcAft>
                <a:spcPts val="0"/>
              </a:spcAft>
              <a:buNone/>
            </a:pPr>
            <a:r>
              <a:t/>
            </a:r>
            <a:endParaRPr/>
          </a:p>
        </p:txBody>
      </p:sp>
      <p:sp>
        <p:nvSpPr>
          <p:cNvPr id="187" name="Google Shape;187;g335f6817e72_2_1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35f6817e72_2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335f6817e72_2_1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pt-PT"/>
              <a:t>Alexandre</a:t>
            </a:r>
            <a:endParaRPr/>
          </a:p>
        </p:txBody>
      </p:sp>
      <p:sp>
        <p:nvSpPr>
          <p:cNvPr id="196" name="Google Shape;196;g335f6817e72_2_1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980"/>
              </a:buClr>
              <a:buSzPts val="1800"/>
              <a:buNone/>
              <a:defRPr sz="1800">
                <a:solidFill>
                  <a:srgbClr val="757980"/>
                </a:solidFill>
              </a:defRPr>
            </a:lvl1pPr>
            <a:lvl2pPr indent="-228600" lvl="1" marL="914400" algn="l">
              <a:lnSpc>
                <a:spcPct val="90000"/>
              </a:lnSpc>
              <a:spcBef>
                <a:spcPts val="400"/>
              </a:spcBef>
              <a:spcAft>
                <a:spcPts val="0"/>
              </a:spcAft>
              <a:buClr>
                <a:srgbClr val="757980"/>
              </a:buClr>
              <a:buSzPts val="1500"/>
              <a:buNone/>
              <a:defRPr sz="1500">
                <a:solidFill>
                  <a:srgbClr val="757980"/>
                </a:solidFill>
              </a:defRPr>
            </a:lvl2pPr>
            <a:lvl3pPr indent="-228600" lvl="2" marL="1371600" algn="l">
              <a:lnSpc>
                <a:spcPct val="90000"/>
              </a:lnSpc>
              <a:spcBef>
                <a:spcPts val="400"/>
              </a:spcBef>
              <a:spcAft>
                <a:spcPts val="0"/>
              </a:spcAft>
              <a:buClr>
                <a:srgbClr val="757980"/>
              </a:buClr>
              <a:buSzPts val="1400"/>
              <a:buNone/>
              <a:defRPr sz="1400">
                <a:solidFill>
                  <a:srgbClr val="757980"/>
                </a:solidFill>
              </a:defRPr>
            </a:lvl3pPr>
            <a:lvl4pPr indent="-228600" lvl="3" marL="1828800" algn="l">
              <a:lnSpc>
                <a:spcPct val="90000"/>
              </a:lnSpc>
              <a:spcBef>
                <a:spcPts val="400"/>
              </a:spcBef>
              <a:spcAft>
                <a:spcPts val="0"/>
              </a:spcAft>
              <a:buClr>
                <a:srgbClr val="757980"/>
              </a:buClr>
              <a:buSzPts val="1200"/>
              <a:buNone/>
              <a:defRPr sz="1200">
                <a:solidFill>
                  <a:srgbClr val="757980"/>
                </a:solidFill>
              </a:defRPr>
            </a:lvl4pPr>
            <a:lvl5pPr indent="-228600" lvl="4" marL="2286000" algn="l">
              <a:lnSpc>
                <a:spcPct val="90000"/>
              </a:lnSpc>
              <a:spcBef>
                <a:spcPts val="400"/>
              </a:spcBef>
              <a:spcAft>
                <a:spcPts val="0"/>
              </a:spcAft>
              <a:buClr>
                <a:srgbClr val="757980"/>
              </a:buClr>
              <a:buSzPts val="1200"/>
              <a:buNone/>
              <a:defRPr sz="1200">
                <a:solidFill>
                  <a:srgbClr val="757980"/>
                </a:solidFill>
              </a:defRPr>
            </a:lvl5pPr>
            <a:lvl6pPr indent="-228600" lvl="5" marL="2743200" algn="l">
              <a:lnSpc>
                <a:spcPct val="90000"/>
              </a:lnSpc>
              <a:spcBef>
                <a:spcPts val="400"/>
              </a:spcBef>
              <a:spcAft>
                <a:spcPts val="0"/>
              </a:spcAft>
              <a:buClr>
                <a:srgbClr val="757980"/>
              </a:buClr>
              <a:buSzPts val="1200"/>
              <a:buNone/>
              <a:defRPr sz="1200">
                <a:solidFill>
                  <a:srgbClr val="757980"/>
                </a:solidFill>
              </a:defRPr>
            </a:lvl6pPr>
            <a:lvl7pPr indent="-228600" lvl="6" marL="3200400" algn="l">
              <a:lnSpc>
                <a:spcPct val="90000"/>
              </a:lnSpc>
              <a:spcBef>
                <a:spcPts val="400"/>
              </a:spcBef>
              <a:spcAft>
                <a:spcPts val="0"/>
              </a:spcAft>
              <a:buClr>
                <a:srgbClr val="757980"/>
              </a:buClr>
              <a:buSzPts val="1200"/>
              <a:buNone/>
              <a:defRPr sz="1200">
                <a:solidFill>
                  <a:srgbClr val="757980"/>
                </a:solidFill>
              </a:defRPr>
            </a:lvl7pPr>
            <a:lvl8pPr indent="-228600" lvl="7" marL="3657600" algn="l">
              <a:lnSpc>
                <a:spcPct val="90000"/>
              </a:lnSpc>
              <a:spcBef>
                <a:spcPts val="400"/>
              </a:spcBef>
              <a:spcAft>
                <a:spcPts val="0"/>
              </a:spcAft>
              <a:buClr>
                <a:srgbClr val="757980"/>
              </a:buClr>
              <a:buSzPts val="1200"/>
              <a:buNone/>
              <a:defRPr sz="1200">
                <a:solidFill>
                  <a:srgbClr val="757980"/>
                </a:solidFill>
              </a:defRPr>
            </a:lvl8pPr>
            <a:lvl9pPr indent="-228600" lvl="8" marL="4114800" algn="l">
              <a:lnSpc>
                <a:spcPct val="90000"/>
              </a:lnSpc>
              <a:spcBef>
                <a:spcPts val="400"/>
              </a:spcBef>
              <a:spcAft>
                <a:spcPts val="0"/>
              </a:spcAft>
              <a:buClr>
                <a:srgbClr val="757980"/>
              </a:buClr>
              <a:buSzPts val="1200"/>
              <a:buNone/>
              <a:defRPr sz="1200">
                <a:solidFill>
                  <a:srgbClr val="757980"/>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980"/>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980"/>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980"/>
                </a:solidFill>
                <a:latin typeface="Arial"/>
                <a:ea typeface="Arial"/>
                <a:cs typeface="Arial"/>
                <a:sym typeface="Arial"/>
              </a:defRPr>
            </a:lvl1pPr>
            <a:lvl2pPr indent="0" lvl="1" marL="0" marR="0" rtl="0" algn="r">
              <a:spcBef>
                <a:spcPts val="0"/>
              </a:spcBef>
              <a:buNone/>
              <a:defRPr b="0" i="0" sz="900" u="none" cap="none" strike="noStrike">
                <a:solidFill>
                  <a:srgbClr val="757980"/>
                </a:solidFill>
                <a:latin typeface="Arial"/>
                <a:ea typeface="Arial"/>
                <a:cs typeface="Arial"/>
                <a:sym typeface="Arial"/>
              </a:defRPr>
            </a:lvl2pPr>
            <a:lvl3pPr indent="0" lvl="2" marL="0" marR="0" rtl="0" algn="r">
              <a:spcBef>
                <a:spcPts val="0"/>
              </a:spcBef>
              <a:buNone/>
              <a:defRPr b="0" i="0" sz="900" u="none" cap="none" strike="noStrike">
                <a:solidFill>
                  <a:srgbClr val="757980"/>
                </a:solidFill>
                <a:latin typeface="Arial"/>
                <a:ea typeface="Arial"/>
                <a:cs typeface="Arial"/>
                <a:sym typeface="Arial"/>
              </a:defRPr>
            </a:lvl3pPr>
            <a:lvl4pPr indent="0" lvl="3" marL="0" marR="0" rtl="0" algn="r">
              <a:spcBef>
                <a:spcPts val="0"/>
              </a:spcBef>
              <a:buNone/>
              <a:defRPr b="0" i="0" sz="900" u="none" cap="none" strike="noStrike">
                <a:solidFill>
                  <a:srgbClr val="757980"/>
                </a:solidFill>
                <a:latin typeface="Arial"/>
                <a:ea typeface="Arial"/>
                <a:cs typeface="Arial"/>
                <a:sym typeface="Arial"/>
              </a:defRPr>
            </a:lvl4pPr>
            <a:lvl5pPr indent="0" lvl="4" marL="0" marR="0" rtl="0" algn="r">
              <a:spcBef>
                <a:spcPts val="0"/>
              </a:spcBef>
              <a:buNone/>
              <a:defRPr b="0" i="0" sz="900" u="none" cap="none" strike="noStrike">
                <a:solidFill>
                  <a:srgbClr val="757980"/>
                </a:solidFill>
                <a:latin typeface="Arial"/>
                <a:ea typeface="Arial"/>
                <a:cs typeface="Arial"/>
                <a:sym typeface="Arial"/>
              </a:defRPr>
            </a:lvl5pPr>
            <a:lvl6pPr indent="0" lvl="5" marL="0" marR="0" rtl="0" algn="r">
              <a:spcBef>
                <a:spcPts val="0"/>
              </a:spcBef>
              <a:buNone/>
              <a:defRPr b="0" i="0" sz="900" u="none" cap="none" strike="noStrike">
                <a:solidFill>
                  <a:srgbClr val="757980"/>
                </a:solidFill>
                <a:latin typeface="Arial"/>
                <a:ea typeface="Arial"/>
                <a:cs typeface="Arial"/>
                <a:sym typeface="Arial"/>
              </a:defRPr>
            </a:lvl6pPr>
            <a:lvl7pPr indent="0" lvl="6" marL="0" marR="0" rtl="0" algn="r">
              <a:spcBef>
                <a:spcPts val="0"/>
              </a:spcBef>
              <a:buNone/>
              <a:defRPr b="0" i="0" sz="900" u="none" cap="none" strike="noStrike">
                <a:solidFill>
                  <a:srgbClr val="757980"/>
                </a:solidFill>
                <a:latin typeface="Arial"/>
                <a:ea typeface="Arial"/>
                <a:cs typeface="Arial"/>
                <a:sym typeface="Arial"/>
              </a:defRPr>
            </a:lvl7pPr>
            <a:lvl8pPr indent="0" lvl="7" marL="0" marR="0" rtl="0" algn="r">
              <a:spcBef>
                <a:spcPts val="0"/>
              </a:spcBef>
              <a:buNone/>
              <a:defRPr b="0" i="0" sz="900" u="none" cap="none" strike="noStrike">
                <a:solidFill>
                  <a:srgbClr val="757980"/>
                </a:solidFill>
                <a:latin typeface="Arial"/>
                <a:ea typeface="Arial"/>
                <a:cs typeface="Arial"/>
                <a:sym typeface="Arial"/>
              </a:defRPr>
            </a:lvl8pPr>
            <a:lvl9pPr indent="0" lvl="8" marL="0" marR="0" rtl="0" algn="r">
              <a:spcBef>
                <a:spcPts val="0"/>
              </a:spcBef>
              <a:buNone/>
              <a:defRPr b="0" i="0" sz="900" u="none" cap="none" strike="noStrike">
                <a:solidFill>
                  <a:srgbClr val="75798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s://lookerstudio.google.com/reporting/91da6d8d-71f2-41a6-8dbb-d82a20f8d492/page/n7BIF/edit"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109910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Play"/>
              <a:buNone/>
            </a:pPr>
            <a:r>
              <a:rPr b="1" lang="pt-PT" sz="3300"/>
              <a:t>Case Study </a:t>
            </a:r>
            <a:br>
              <a:rPr b="1" lang="pt-PT" sz="3300"/>
            </a:br>
            <a:br>
              <a:rPr lang="pt-PT" sz="2700"/>
            </a:br>
            <a:r>
              <a:rPr lang="pt-PT" sz="2700"/>
              <a:t>Discounts for close to </a:t>
            </a:r>
            <a:r>
              <a:rPr lang="pt-PT" sz="2700"/>
              <a:t>expiration</a:t>
            </a:r>
            <a:r>
              <a:rPr lang="pt-PT" sz="2700"/>
              <a:t> products (pink labels)</a:t>
            </a:r>
            <a:endParaRPr/>
          </a:p>
        </p:txBody>
      </p:sp>
      <p:sp>
        <p:nvSpPr>
          <p:cNvPr id="130" name="Google Shape;130;p25"/>
          <p:cNvSpPr txBox="1"/>
          <p:nvPr>
            <p:ph idx="1" type="subTitle"/>
          </p:nvPr>
        </p:nvSpPr>
        <p:spPr>
          <a:xfrm>
            <a:off x="3565187" y="3259653"/>
            <a:ext cx="2013627" cy="1241821"/>
          </a:xfrm>
          <a:prstGeom prst="rect">
            <a:avLst/>
          </a:prstGeom>
          <a:noFill/>
          <a:ln>
            <a:noFill/>
          </a:ln>
        </p:spPr>
        <p:txBody>
          <a:bodyPr anchorCtr="0" anchor="t" bIns="34275" lIns="68575" spcFirstLastPara="1" rIns="68575" wrap="square" tIns="34275">
            <a:normAutofit fontScale="77500" lnSpcReduction="20000"/>
          </a:bodyPr>
          <a:lstStyle/>
          <a:p>
            <a:pPr indent="0" lvl="0" marL="0" rtl="0" algn="ctr">
              <a:lnSpc>
                <a:spcPct val="90000"/>
              </a:lnSpc>
              <a:spcBef>
                <a:spcPts val="0"/>
              </a:spcBef>
              <a:spcAft>
                <a:spcPts val="0"/>
              </a:spcAft>
              <a:buClr>
                <a:schemeClr val="dk1"/>
              </a:buClr>
              <a:buSzPct val="100000"/>
              <a:buNone/>
            </a:pPr>
            <a:r>
              <a:rPr lang="pt-PT"/>
              <a:t>Alexandre Alves </a:t>
            </a:r>
            <a:endParaRPr/>
          </a:p>
          <a:p>
            <a:pPr indent="0" lvl="0" marL="0" rtl="0" algn="ctr">
              <a:lnSpc>
                <a:spcPct val="90000"/>
              </a:lnSpc>
              <a:spcBef>
                <a:spcPts val="800"/>
              </a:spcBef>
              <a:spcAft>
                <a:spcPts val="0"/>
              </a:spcAft>
              <a:buClr>
                <a:schemeClr val="dk1"/>
              </a:buClr>
              <a:buSzPct val="100000"/>
              <a:buNone/>
            </a:pPr>
            <a:r>
              <a:rPr lang="pt-PT"/>
              <a:t>Stefane Zandonadi</a:t>
            </a:r>
            <a:endParaRPr/>
          </a:p>
          <a:p>
            <a:pPr indent="0" lvl="0" marL="0" rtl="0" algn="ctr">
              <a:lnSpc>
                <a:spcPct val="90000"/>
              </a:lnSpc>
              <a:spcBef>
                <a:spcPts val="800"/>
              </a:spcBef>
              <a:spcAft>
                <a:spcPts val="0"/>
              </a:spcAft>
              <a:buClr>
                <a:schemeClr val="dk1"/>
              </a:buClr>
              <a:buSzPct val="100000"/>
              <a:buNone/>
            </a:pPr>
            <a:r>
              <a:rPr lang="pt-PT"/>
              <a:t>Andreia Campos </a:t>
            </a:r>
            <a:endParaRPr/>
          </a:p>
          <a:p>
            <a:pPr indent="0" lvl="0" marL="0" rtl="0" algn="ctr">
              <a:lnSpc>
                <a:spcPct val="90000"/>
              </a:lnSpc>
              <a:spcBef>
                <a:spcPts val="800"/>
              </a:spcBef>
              <a:spcAft>
                <a:spcPts val="0"/>
              </a:spcAft>
              <a:buClr>
                <a:schemeClr val="dk1"/>
              </a:buClr>
              <a:buSzPct val="100000"/>
              <a:buNone/>
            </a:pPr>
            <a:r>
              <a:rPr lang="pt-PT"/>
              <a:t>Sara Gomes</a:t>
            </a:r>
            <a:endParaRPr/>
          </a:p>
          <a:p>
            <a:pPr indent="0" lvl="0" marL="0" rtl="0" algn="ctr">
              <a:lnSpc>
                <a:spcPct val="90000"/>
              </a:lnSpc>
              <a:spcBef>
                <a:spcPts val="800"/>
              </a:spcBef>
              <a:spcAft>
                <a:spcPts val="0"/>
              </a:spcAft>
              <a:buClr>
                <a:schemeClr val="dk1"/>
              </a:buClr>
              <a:buSzPct val="100000"/>
              <a:buNone/>
            </a:pPr>
            <a:r>
              <a:rPr lang="pt-PT"/>
              <a:t>Filipa Carolino</a:t>
            </a:r>
            <a:endParaRPr/>
          </a:p>
          <a:p>
            <a:pPr indent="0" lvl="0" marL="0" rtl="0" algn="ctr">
              <a:lnSpc>
                <a:spcPct val="90000"/>
              </a:lnSpc>
              <a:spcBef>
                <a:spcPts val="800"/>
              </a:spcBef>
              <a:spcAft>
                <a:spcPts val="0"/>
              </a:spcAft>
              <a:buClr>
                <a:schemeClr val="dk1"/>
              </a:buClr>
              <a:buSzPct val="100000"/>
              <a:buNone/>
            </a:pPr>
            <a:r>
              <a:t/>
            </a:r>
            <a:endParaRPr/>
          </a:p>
        </p:txBody>
      </p:sp>
      <p:cxnSp>
        <p:nvCxnSpPr>
          <p:cNvPr id="131" name="Google Shape;131;p25"/>
          <p:cNvCxnSpPr/>
          <p:nvPr/>
        </p:nvCxnSpPr>
        <p:spPr>
          <a:xfrm>
            <a:off x="313661" y="3064798"/>
            <a:ext cx="8516679" cy="0"/>
          </a:xfrm>
          <a:prstGeom prst="straightConnector1">
            <a:avLst/>
          </a:prstGeom>
          <a:noFill/>
          <a:ln cap="flat" cmpd="sng" w="28575">
            <a:solidFill>
              <a:srgbClr val="002060"/>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5. Melhorias ao processo</a:t>
            </a:r>
            <a:endParaRPr b="1" sz="2400"/>
          </a:p>
        </p:txBody>
      </p:sp>
      <p:cxnSp>
        <p:nvCxnSpPr>
          <p:cNvPr id="210" name="Google Shape;210;p34"/>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211" name="Google Shape;211;p34"/>
          <p:cNvSpPr txBox="1"/>
          <p:nvPr>
            <p:ph idx="1" type="body"/>
          </p:nvPr>
        </p:nvSpPr>
        <p:spPr>
          <a:xfrm>
            <a:off x="414005" y="1026319"/>
            <a:ext cx="7886700" cy="3884152"/>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Clr>
                <a:schemeClr val="dk1"/>
              </a:buClr>
              <a:buSzPts val="350"/>
              <a:buNone/>
            </a:pPr>
            <a:r>
              <a:rPr b="1" lang="pt-PT" sz="5900">
                <a:latin typeface="Play"/>
                <a:ea typeface="Play"/>
                <a:cs typeface="Play"/>
                <a:sym typeface="Play"/>
              </a:rPr>
              <a:t>Informação adicional:</a:t>
            </a:r>
            <a:endParaRPr sz="5900"/>
          </a:p>
          <a:p>
            <a:pPr indent="-88900" lvl="0" marL="177800" rtl="0" algn="l">
              <a:lnSpc>
                <a:spcPct val="90000"/>
              </a:lnSpc>
              <a:spcBef>
                <a:spcPts val="800"/>
              </a:spcBef>
              <a:spcAft>
                <a:spcPts val="0"/>
              </a:spcAft>
              <a:buClr>
                <a:schemeClr val="dk1"/>
              </a:buClr>
              <a:buSzPts val="350"/>
              <a:buFont typeface="Arial"/>
              <a:buNone/>
            </a:pPr>
            <a:r>
              <a:t/>
            </a:r>
            <a:endParaRPr b="1" sz="5900">
              <a:latin typeface="Play"/>
              <a:ea typeface="Play"/>
              <a:cs typeface="Play"/>
              <a:sym typeface="Play"/>
            </a:endParaRPr>
          </a:p>
          <a:p>
            <a:pPr indent="-182562" lvl="0" marL="177800" rtl="0" algn="l">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Nomes das marcas e dos sku de forma a permitir uma eventual categorização</a:t>
            </a:r>
            <a:endParaRPr sz="5900">
              <a:latin typeface="Play"/>
              <a:ea typeface="Play"/>
              <a:cs typeface="Play"/>
              <a:sym typeface="Play"/>
            </a:endParaRPr>
          </a:p>
          <a:p>
            <a:pPr indent="-182562" lvl="0" marL="177800" rtl="0" algn="l">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Identificação da data </a:t>
            </a:r>
            <a:r>
              <a:rPr lang="pt-PT" sz="5900">
                <a:latin typeface="Play"/>
                <a:ea typeface="Play"/>
                <a:cs typeface="Play"/>
                <a:sym typeface="Play"/>
              </a:rPr>
              <a:t>de referên</a:t>
            </a:r>
            <a:r>
              <a:rPr lang="pt-PT" sz="5900">
                <a:latin typeface="Play"/>
                <a:ea typeface="Play"/>
                <a:cs typeface="Play"/>
                <a:sym typeface="Play"/>
              </a:rPr>
              <a:t>cia da extracção da informação</a:t>
            </a:r>
            <a:endParaRPr sz="5900"/>
          </a:p>
          <a:p>
            <a:pPr indent="-182562" lvl="0" marL="177800" rtl="0" algn="l">
              <a:lnSpc>
                <a:spcPct val="90000"/>
              </a:lnSpc>
              <a:spcBef>
                <a:spcPts val="800"/>
              </a:spcBef>
              <a:spcAft>
                <a:spcPts val="0"/>
              </a:spcAft>
              <a:buClr>
                <a:schemeClr val="dk1"/>
              </a:buClr>
              <a:buSzPct val="100000"/>
              <a:buFont typeface="Play"/>
              <a:buChar char="-"/>
            </a:pPr>
            <a:r>
              <a:rPr lang="pt-PT" sz="5900">
                <a:latin typeface="Play"/>
                <a:ea typeface="Play"/>
                <a:cs typeface="Play"/>
                <a:sym typeface="Play"/>
              </a:rPr>
              <a:t> Informação de quando é que o produto foi colocado na </a:t>
            </a:r>
            <a:r>
              <a:rPr lang="pt-PT" sz="5900">
                <a:latin typeface="Play"/>
                <a:ea typeface="Play"/>
                <a:cs typeface="Play"/>
                <a:sym typeface="Play"/>
              </a:rPr>
              <a:t>prateleira</a:t>
            </a:r>
            <a:endParaRPr sz="5900">
              <a:latin typeface="Play"/>
              <a:ea typeface="Play"/>
              <a:cs typeface="Play"/>
              <a:sym typeface="Play"/>
            </a:endParaRPr>
          </a:p>
          <a:p>
            <a:pPr indent="-88900" lvl="0" marL="177800" rtl="0" algn="l">
              <a:lnSpc>
                <a:spcPct val="90000"/>
              </a:lnSpc>
              <a:spcBef>
                <a:spcPts val="800"/>
              </a:spcBef>
              <a:spcAft>
                <a:spcPts val="0"/>
              </a:spcAft>
              <a:buClr>
                <a:schemeClr val="dk1"/>
              </a:buClr>
              <a:buSzPts val="350"/>
              <a:buFont typeface="Arial"/>
              <a:buNone/>
            </a:pPr>
            <a:r>
              <a:t/>
            </a:r>
            <a:endParaRPr sz="5900">
              <a:latin typeface="Play"/>
              <a:ea typeface="Play"/>
              <a:cs typeface="Play"/>
              <a:sym typeface="Play"/>
            </a:endParaRPr>
          </a:p>
          <a:p>
            <a:pPr indent="0" lvl="0" marL="0" rtl="0" algn="l">
              <a:lnSpc>
                <a:spcPct val="90000"/>
              </a:lnSpc>
              <a:spcBef>
                <a:spcPts val="800"/>
              </a:spcBef>
              <a:spcAft>
                <a:spcPts val="0"/>
              </a:spcAft>
              <a:buClr>
                <a:schemeClr val="dk1"/>
              </a:buClr>
              <a:buSzPts val="350"/>
              <a:buNone/>
            </a:pPr>
            <a:r>
              <a:rPr b="1" lang="pt-PT" sz="5900">
                <a:latin typeface="Play"/>
                <a:ea typeface="Play"/>
                <a:cs typeface="Play"/>
                <a:sym typeface="Play"/>
              </a:rPr>
              <a:t>Outras melhorias: </a:t>
            </a:r>
            <a:endParaRPr sz="5900"/>
          </a:p>
          <a:p>
            <a:pPr indent="0" lvl="0" marL="0" rtl="0" algn="l">
              <a:lnSpc>
                <a:spcPct val="90000"/>
              </a:lnSpc>
              <a:spcBef>
                <a:spcPts val="800"/>
              </a:spcBef>
              <a:spcAft>
                <a:spcPts val="0"/>
              </a:spcAft>
              <a:buClr>
                <a:schemeClr val="dk1"/>
              </a:buClr>
              <a:buSzPts val="350"/>
              <a:buNone/>
            </a:pPr>
            <a:r>
              <a:t/>
            </a:r>
            <a:endParaRPr b="1" sz="5900">
              <a:latin typeface="Play"/>
              <a:ea typeface="Play"/>
              <a:cs typeface="Play"/>
              <a:sym typeface="Play"/>
            </a:endParaRPr>
          </a:p>
          <a:p>
            <a:pPr indent="0" lvl="0" marL="0" rtl="0" algn="l">
              <a:lnSpc>
                <a:spcPct val="90000"/>
              </a:lnSpc>
              <a:spcBef>
                <a:spcPts val="800"/>
              </a:spcBef>
              <a:spcAft>
                <a:spcPts val="0"/>
              </a:spcAft>
              <a:buClr>
                <a:schemeClr val="dk1"/>
              </a:buClr>
              <a:buSzPts val="300"/>
              <a:buNone/>
            </a:pPr>
            <a:r>
              <a:rPr lang="pt-PT" sz="5900">
                <a:latin typeface="Play"/>
                <a:ea typeface="Play"/>
                <a:cs typeface="Play"/>
                <a:sym typeface="Play"/>
              </a:rPr>
              <a:t>- Maior capacidade computacional para correr modelos mais exaustivos e com maior rapidez</a:t>
            </a:r>
            <a:endParaRPr sz="5900">
              <a:latin typeface="Play"/>
              <a:ea typeface="Play"/>
              <a:cs typeface="Play"/>
              <a:sym typeface="Play"/>
            </a:endParaRPr>
          </a:p>
          <a:p>
            <a:pPr indent="0" lvl="0" marL="0" rtl="0" algn="l">
              <a:lnSpc>
                <a:spcPct val="90000"/>
              </a:lnSpc>
              <a:spcBef>
                <a:spcPts val="800"/>
              </a:spcBef>
              <a:spcAft>
                <a:spcPts val="0"/>
              </a:spcAft>
              <a:buClr>
                <a:schemeClr val="dk1"/>
              </a:buClr>
              <a:buSzPts val="300"/>
              <a:buNone/>
            </a:pPr>
            <a:r>
              <a:t/>
            </a:r>
            <a:endParaRPr sz="5900">
              <a:solidFill>
                <a:srgbClr val="002060"/>
              </a:solidFill>
              <a:latin typeface="Play"/>
              <a:ea typeface="Play"/>
              <a:cs typeface="Play"/>
              <a:sym typeface="Play"/>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0" i="0"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sz="1800"/>
          </a:p>
          <a:p>
            <a:pPr indent="0" lvl="0" marL="0" rtl="0" algn="l">
              <a:lnSpc>
                <a:spcPct val="90000"/>
              </a:lnSpc>
              <a:spcBef>
                <a:spcPts val="800"/>
              </a:spcBef>
              <a:spcAft>
                <a:spcPts val="0"/>
              </a:spcAft>
              <a:buClr>
                <a:schemeClr val="dk1"/>
              </a:buClr>
              <a:buSzPct val="100000"/>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ctrTitle"/>
          </p:nvPr>
        </p:nvSpPr>
        <p:spPr>
          <a:xfrm>
            <a:off x="1143000" y="109910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Play"/>
              <a:buNone/>
            </a:pPr>
            <a:r>
              <a:rPr b="1" lang="pt-PT" sz="3300"/>
              <a:t>Anexo I</a:t>
            </a:r>
            <a:br>
              <a:rPr b="1" lang="pt-PT" sz="3300"/>
            </a:br>
            <a:br>
              <a:rPr lang="pt-PT" sz="2700"/>
            </a:br>
            <a:r>
              <a:rPr lang="pt-PT" sz="2700"/>
              <a:t>Detalhe da preparação dos dados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Preparação dos Dados | Formatação</a:t>
            </a:r>
            <a:endParaRPr b="1" sz="2400"/>
          </a:p>
        </p:txBody>
      </p:sp>
      <p:cxnSp>
        <p:nvCxnSpPr>
          <p:cNvPr id="222" name="Google Shape;222;p36"/>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graphicFrame>
        <p:nvGraphicFramePr>
          <p:cNvPr id="223" name="Google Shape;223;p36"/>
          <p:cNvGraphicFramePr/>
          <p:nvPr/>
        </p:nvGraphicFramePr>
        <p:xfrm>
          <a:off x="358847" y="906403"/>
          <a:ext cx="3000000" cy="3000000"/>
        </p:xfrm>
        <a:graphic>
          <a:graphicData uri="http://schemas.openxmlformats.org/drawingml/2006/table">
            <a:tbl>
              <a:tblPr bandRow="1" firstRow="1">
                <a:noFill/>
                <a:tableStyleId>{B8ECD0C0-B1D6-4B2D-965A-2954C8A279F1}</a:tableStyleId>
              </a:tblPr>
              <a:tblGrid>
                <a:gridCol w="2804325"/>
                <a:gridCol w="935650"/>
                <a:gridCol w="4673000"/>
              </a:tblGrid>
              <a:tr h="278125">
                <a:tc>
                  <a:txBody>
                    <a:bodyPr/>
                    <a:lstStyle/>
                    <a:p>
                      <a:pPr indent="0" lvl="0" marL="0" marR="0" rtl="0" algn="l">
                        <a:spcBef>
                          <a:spcPts val="0"/>
                        </a:spcBef>
                        <a:spcAft>
                          <a:spcPts val="0"/>
                        </a:spcAft>
                        <a:buNone/>
                      </a:pPr>
                      <a:r>
                        <a:rPr lang="pt-PT" sz="800" u="none" cap="none" strike="noStrike"/>
                        <a:t>Erros encontrados</a:t>
                      </a:r>
                      <a:endParaRPr sz="800"/>
                    </a:p>
                  </a:txBody>
                  <a:tcPr marT="34300" marB="34300" marR="68600" marL="68600" anchor="ctr"/>
                </a:tc>
                <a:tc>
                  <a:txBody>
                    <a:bodyPr/>
                    <a:lstStyle/>
                    <a:p>
                      <a:pPr indent="0" lvl="0" marL="0" marR="0" rtl="0" algn="ctr">
                        <a:spcBef>
                          <a:spcPts val="0"/>
                        </a:spcBef>
                        <a:spcAft>
                          <a:spcPts val="0"/>
                        </a:spcAft>
                        <a:buNone/>
                      </a:pPr>
                      <a:r>
                        <a:rPr lang="pt-PT" sz="800"/>
                        <a:t>Alteração </a:t>
                      </a:r>
                      <a:endParaRPr sz="11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800"/>
                        <a:buFont typeface="Arial"/>
                        <a:buNone/>
                      </a:pPr>
                      <a:r>
                        <a:rPr lang="pt-PT" sz="800"/>
                        <a:t>Soluções utilizadas</a:t>
                      </a:r>
                      <a:endParaRPr sz="800"/>
                    </a:p>
                  </a:txBody>
                  <a:tcPr marT="34300" marB="34300" marR="68600" marL="68600" anchor="ctr"/>
                </a:tc>
              </a:tr>
              <a:tr h="278125">
                <a:tc>
                  <a:txBody>
                    <a:bodyPr/>
                    <a:lstStyle/>
                    <a:p>
                      <a:pPr indent="0" lvl="0" marL="0" marR="0" rtl="0" algn="l">
                        <a:spcBef>
                          <a:spcPts val="0"/>
                        </a:spcBef>
                        <a:spcAft>
                          <a:spcPts val="0"/>
                        </a:spcAft>
                        <a:buNone/>
                      </a:pPr>
                      <a:r>
                        <a:rPr lang="pt-PT" sz="1000"/>
                        <a:t>Verificação de duplicados (33 740)</a:t>
                      </a:r>
                      <a:endParaRPr sz="1300"/>
                    </a:p>
                  </a:txBody>
                  <a:tcPr marT="34300" marB="34300" marR="68600" marL="68600" anchor="ctr"/>
                </a:tc>
                <a:tc>
                  <a:txBody>
                    <a:bodyPr/>
                    <a:lstStyle/>
                    <a:p>
                      <a:pPr indent="0" lvl="0" marL="0" marR="0" rtl="0" algn="ctr">
                        <a:spcBef>
                          <a:spcPts val="0"/>
                        </a:spcBef>
                        <a:spcAft>
                          <a:spcPts val="0"/>
                        </a:spcAft>
                        <a:buNone/>
                      </a:pPr>
                      <a:r>
                        <a:rPr lang="pt-PT" sz="1000"/>
                        <a:t>Não</a:t>
                      </a:r>
                      <a:endParaRPr sz="1000"/>
                    </a:p>
                  </a:txBody>
                  <a:tcPr marT="34300" marB="34300" marR="68600" marL="68600" anchor="ctr"/>
                </a:tc>
                <a:tc>
                  <a:txBody>
                    <a:bodyPr/>
                    <a:lstStyle/>
                    <a:p>
                      <a:pPr indent="0" lvl="0" marL="0" marR="0" rtl="0" algn="l">
                        <a:spcBef>
                          <a:spcPts val="0"/>
                        </a:spcBef>
                        <a:spcAft>
                          <a:spcPts val="0"/>
                        </a:spcAft>
                        <a:buNone/>
                      </a:pPr>
                      <a:r>
                        <a:rPr lang="pt-PT" sz="1000"/>
                        <a:t>Não eliminámos os duplicados porque considerámos que podiam ser de facto operações distintas</a:t>
                      </a:r>
                      <a:endParaRPr sz="1000"/>
                    </a:p>
                  </a:txBody>
                  <a:tcPr marT="34300" marB="34300" marR="68600" marL="68600" anchor="ctr"/>
                </a:tc>
              </a:tr>
              <a:tr h="278125">
                <a:tc>
                  <a:txBody>
                    <a:bodyPr/>
                    <a:lstStyle/>
                    <a:p>
                      <a:pPr indent="0" lvl="0" marL="0" marR="0" rtl="0" algn="l">
                        <a:spcBef>
                          <a:spcPts val="0"/>
                        </a:spcBef>
                        <a:spcAft>
                          <a:spcPts val="0"/>
                        </a:spcAft>
                        <a:buNone/>
                      </a:pPr>
                      <a:r>
                        <a:rPr lang="pt-PT" sz="1000"/>
                        <a:t>Formatação “Brand”</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Uniformização das categorias com o mesmo significado (ex: “marca 2” e marca2”)</a:t>
                      </a:r>
                      <a:endParaRPr sz="1300"/>
                    </a:p>
                  </a:txBody>
                  <a:tcPr marT="34300" marB="34300" marR="68600" marL="68600" anchor="ctr"/>
                </a:tc>
              </a:tr>
              <a:tr h="278125">
                <a:tc>
                  <a:txBody>
                    <a:bodyPr/>
                    <a:lstStyle/>
                    <a:p>
                      <a:pPr indent="0" lvl="0" marL="0" marR="0" rtl="0" algn="l">
                        <a:spcBef>
                          <a:spcPts val="0"/>
                        </a:spcBef>
                        <a:spcAft>
                          <a:spcPts val="0"/>
                        </a:spcAft>
                        <a:buNone/>
                      </a:pPr>
                      <a:r>
                        <a:rPr lang="pt-PT" sz="1000"/>
                        <a:t>Formatação “old_pvp”</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p>
                      <a:pPr indent="0" lvl="0" marL="0" marR="0" rtl="0" algn="ctr">
                        <a:spcBef>
                          <a:spcPts val="0"/>
                        </a:spcBef>
                        <a:spcAft>
                          <a:spcPts val="0"/>
                        </a:spcAft>
                        <a:buNone/>
                      </a:pPr>
                      <a:r>
                        <a:t/>
                      </a:r>
                      <a:endParaRPr sz="1000"/>
                    </a:p>
                  </a:txBody>
                  <a:tcPr marT="34300" marB="34300" marR="68600" marL="68600" anchor="ctr"/>
                </a:tc>
                <a:tc>
                  <a:txBody>
                    <a:bodyPr/>
                    <a:lstStyle/>
                    <a:p>
                      <a:pPr indent="0" lvl="0" marL="0" marR="0" rtl="0" algn="l">
                        <a:spcBef>
                          <a:spcPts val="0"/>
                        </a:spcBef>
                        <a:spcAft>
                          <a:spcPts val="0"/>
                        </a:spcAft>
                        <a:buNone/>
                      </a:pPr>
                      <a:r>
                        <a:rPr lang="pt-PT" sz="1000"/>
                        <a:t>Substituir “,” por “.”.   Arredondar para 2 casas </a:t>
                      </a:r>
                      <a:r>
                        <a:rPr lang="pt-PT" sz="1000"/>
                        <a:t>decimais</a:t>
                      </a:r>
                      <a:r>
                        <a:rPr lang="pt-PT" sz="1000"/>
                        <a:t>. Alterar o tipo de variável.</a:t>
                      </a:r>
                      <a:endParaRPr sz="1300"/>
                    </a:p>
                  </a:txBody>
                  <a:tcPr marT="34300" marB="34300" marR="68600" marL="68600" anchor="ctr"/>
                </a:tc>
              </a:tr>
              <a:tr h="278125">
                <a:tc>
                  <a:txBody>
                    <a:bodyPr/>
                    <a:lstStyle/>
                    <a:p>
                      <a:pPr indent="0" lvl="0" marL="0" marR="0" rtl="0" algn="l">
                        <a:spcBef>
                          <a:spcPts val="0"/>
                        </a:spcBef>
                        <a:spcAft>
                          <a:spcPts val="0"/>
                        </a:spcAft>
                        <a:buNone/>
                      </a:pPr>
                      <a:r>
                        <a:rPr lang="pt-PT" sz="1000"/>
                        <a:t>Formatação “new_pvp”</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Separar o new_pvp do discount (criar uma coluna adicional “discount”). Substituir “,” por “.”. Alterar o tipo de variável.</a:t>
                      </a:r>
                      <a:endParaRPr sz="1300"/>
                    </a:p>
                  </a:txBody>
                  <a:tcPr marT="34300" marB="34300" marR="68600" marL="68600" anchor="ctr"/>
                </a:tc>
              </a:tr>
              <a:tr h="278125">
                <a:tc>
                  <a:txBody>
                    <a:bodyPr/>
                    <a:lstStyle/>
                    <a:p>
                      <a:pPr indent="0" lvl="0" marL="0" marR="0" rtl="0" algn="l">
                        <a:spcBef>
                          <a:spcPts val="0"/>
                        </a:spcBef>
                        <a:spcAft>
                          <a:spcPts val="0"/>
                        </a:spcAft>
                        <a:buNone/>
                      </a:pPr>
                      <a:r>
                        <a:rPr lang="pt-PT" sz="1000"/>
                        <a:t>Nova coluna “discount”</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Uniformização dos valores (ex: 20% e 0.2)</a:t>
                      </a:r>
                      <a:endParaRPr sz="1300"/>
                    </a:p>
                  </a:txBody>
                  <a:tcPr marT="34300" marB="34300" marR="68600" marL="68600" anchor="ctr"/>
                </a:tc>
              </a:tr>
              <a:tr h="157725">
                <a:tc>
                  <a:txBody>
                    <a:bodyPr/>
                    <a:lstStyle/>
                    <a:p>
                      <a:pPr indent="0" lvl="0" marL="0" marR="0" rtl="0" algn="l">
                        <a:spcBef>
                          <a:spcPts val="0"/>
                        </a:spcBef>
                        <a:spcAft>
                          <a:spcPts val="0"/>
                        </a:spcAft>
                        <a:buNone/>
                      </a:pPr>
                      <a:r>
                        <a:rPr lang="pt-PT" sz="1000"/>
                        <a:t>Formatação “profit”</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Alterar o tipo de variável. Arredondar para 2 casas </a:t>
                      </a:r>
                      <a:r>
                        <a:rPr lang="pt-PT" sz="1000"/>
                        <a:t>decimais</a:t>
                      </a:r>
                      <a:r>
                        <a:rPr lang="pt-PT" sz="1000"/>
                        <a:t>.</a:t>
                      </a:r>
                      <a:endParaRPr sz="1300"/>
                    </a:p>
                  </a:txBody>
                  <a:tcPr marT="34300" marB="34300" marR="68600" marL="68600" anchor="ctr"/>
                </a:tc>
              </a:tr>
              <a:tr h="157725">
                <a:tc>
                  <a:txBody>
                    <a:bodyPr/>
                    <a:lstStyle/>
                    <a:p>
                      <a:pPr indent="0" lvl="0" marL="0" marR="0" rtl="0" algn="l">
                        <a:spcBef>
                          <a:spcPts val="0"/>
                        </a:spcBef>
                        <a:spcAft>
                          <a:spcPts val="0"/>
                        </a:spcAft>
                        <a:buNone/>
                      </a:pPr>
                      <a:r>
                        <a:rPr lang="pt-PT" sz="1000"/>
                        <a:t>Formatação da “margem_num”</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800"/>
                        <a:buFont typeface="Arial"/>
                        <a:buNone/>
                      </a:pPr>
                      <a:r>
                        <a:rPr lang="pt-PT" sz="1000"/>
                        <a:t>Transformação dos valores em </a:t>
                      </a:r>
                      <a:r>
                        <a:rPr lang="pt-PT" sz="1000"/>
                        <a:t>número</a:t>
                      </a:r>
                      <a:r>
                        <a:rPr lang="pt-PT" sz="1000"/>
                        <a:t> (0.2) em vez de percentage (20%).</a:t>
                      </a:r>
                      <a:endParaRPr sz="1300"/>
                    </a:p>
                  </a:txBody>
                  <a:tcPr marT="34300" marB="34300" marR="68600" marL="68600" anchor="ctr"/>
                </a:tc>
              </a:tr>
              <a:tr h="157725">
                <a:tc>
                  <a:txBody>
                    <a:bodyPr/>
                    <a:lstStyle/>
                    <a:p>
                      <a:pPr indent="0" lvl="0" marL="0" marR="0" rtl="0" algn="l">
                        <a:spcBef>
                          <a:spcPts val="0"/>
                        </a:spcBef>
                        <a:spcAft>
                          <a:spcPts val="0"/>
                        </a:spcAft>
                        <a:buNone/>
                      </a:pPr>
                      <a:r>
                        <a:rPr lang="pt-PT" sz="1000"/>
                        <a:t>“Perc_expiring_sku” &gt; 1</a:t>
                      </a:r>
                      <a:endParaRPr sz="1300"/>
                    </a:p>
                  </a:txBody>
                  <a:tcPr marT="34300" marB="34300" marR="68600" marL="68600" anchor="ctr"/>
                </a:tc>
                <a:tc>
                  <a:txBody>
                    <a:bodyPr/>
                    <a:lstStyle/>
                    <a:p>
                      <a:pPr indent="0" lvl="0" marL="0" marR="0" rtl="0" algn="ctr">
                        <a:spcBef>
                          <a:spcPts val="0"/>
                        </a:spcBef>
                        <a:spcAft>
                          <a:spcPts val="0"/>
                        </a:spcAft>
                        <a:buNone/>
                      </a:pPr>
                      <a:r>
                        <a:rPr lang="pt-PT" sz="1000"/>
                        <a:t>Sim </a:t>
                      </a:r>
                      <a:endParaRPr sz="1300"/>
                    </a:p>
                  </a:txBody>
                  <a:tcPr marT="34300" marB="34300" marR="68600" marL="68600" anchor="ctr"/>
                </a:tc>
                <a:tc>
                  <a:txBody>
                    <a:bodyPr/>
                    <a:lstStyle/>
                    <a:p>
                      <a:pPr indent="0" lvl="0" marL="0" marR="0" rtl="0" algn="l">
                        <a:spcBef>
                          <a:spcPts val="0"/>
                        </a:spcBef>
                        <a:spcAft>
                          <a:spcPts val="0"/>
                        </a:spcAft>
                        <a:buNone/>
                      </a:pPr>
                      <a:r>
                        <a:rPr lang="pt-PT" sz="1000"/>
                        <a:t>Todas as observações dos skus 122 e 134 com este erro, e alterámos pela </a:t>
                      </a:r>
                      <a:r>
                        <a:rPr lang="pt-PT" sz="1000"/>
                        <a:t>média</a:t>
                      </a:r>
                      <a:r>
                        <a:rPr lang="pt-PT" sz="1000"/>
                        <a:t> dos perc_expiring_sku. </a:t>
                      </a:r>
                      <a:endParaRPr sz="1300"/>
                    </a:p>
                  </a:txBody>
                  <a:tcPr marT="34300" marB="34300" marR="68600" marL="68600" anchor="ctr"/>
                </a:tc>
              </a:tr>
              <a:tr h="157725">
                <a:tc>
                  <a:txBody>
                    <a:bodyPr/>
                    <a:lstStyle/>
                    <a:p>
                      <a:pPr indent="0" lvl="0" marL="0" marR="0" rtl="0" algn="l">
                        <a:spcBef>
                          <a:spcPts val="0"/>
                        </a:spcBef>
                        <a:spcAft>
                          <a:spcPts val="0"/>
                        </a:spcAft>
                        <a:buNone/>
                      </a:pPr>
                      <a:r>
                        <a:rPr lang="pt-PT" sz="1000"/>
                        <a:t>“expiring_date”, “labeling date”, “selling_date”</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Uniformização das datas ao nível dos separadores (ex: 12/5/2025 e 12-5-2025) e ao nível da orientação da data (ex: dd/mm/aaaa e mm/dd/aaaa). Alterar o formato das </a:t>
                      </a:r>
                      <a:r>
                        <a:rPr lang="pt-PT" sz="1000"/>
                        <a:t>variáveis</a:t>
                      </a:r>
                      <a:r>
                        <a:rPr lang="pt-PT" sz="1000"/>
                        <a:t>. </a:t>
                      </a:r>
                      <a:endParaRPr sz="1300"/>
                    </a:p>
                  </a:txBody>
                  <a:tcPr marT="34300" marB="34300" marR="68600" marL="68600" anchor="ctr"/>
                </a:tc>
              </a:tr>
              <a:tr h="104775">
                <a:tc>
                  <a:txBody>
                    <a:bodyPr/>
                    <a:lstStyle/>
                    <a:p>
                      <a:pPr indent="0" lvl="0" marL="0" marR="0" rtl="0" algn="l">
                        <a:spcBef>
                          <a:spcPts val="0"/>
                        </a:spcBef>
                        <a:spcAft>
                          <a:spcPts val="0"/>
                        </a:spcAft>
                        <a:buNone/>
                      </a:pPr>
                      <a:r>
                        <a:rPr lang="pt-PT" sz="1000"/>
                        <a:t>“sold”</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Alterámos a </a:t>
                      </a:r>
                      <a:r>
                        <a:rPr lang="pt-PT" sz="1000"/>
                        <a:t>variável</a:t>
                      </a:r>
                      <a:r>
                        <a:rPr lang="pt-PT" sz="1000"/>
                        <a:t> sold para boliano. </a:t>
                      </a:r>
                      <a:endParaRPr sz="1300"/>
                    </a:p>
                  </a:txBody>
                  <a:tcPr marT="34300" marB="34300" marR="68600" marL="68600" anchor="ctr"/>
                </a:tc>
              </a:tr>
              <a:tr h="157725">
                <a:tc>
                  <a:txBody>
                    <a:bodyPr/>
                    <a:lstStyle/>
                    <a:p>
                      <a:pPr indent="0" lvl="0" marL="0" marR="0" rtl="0" algn="l">
                        <a:spcBef>
                          <a:spcPts val="0"/>
                        </a:spcBef>
                        <a:spcAft>
                          <a:spcPts val="0"/>
                        </a:spcAft>
                        <a:buNone/>
                      </a:pPr>
                      <a:r>
                        <a:rPr lang="pt-PT" sz="1000"/>
                        <a:t>“weight”</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Alterar o tipo da variável para float. </a:t>
                      </a:r>
                      <a:endParaRPr sz="1300"/>
                    </a:p>
                  </a:txBody>
                  <a:tcPr marT="34300" marB="34300" marR="68600" marL="68600" anchor="ctr"/>
                </a:tc>
              </a:tr>
              <a:tr h="157725">
                <a:tc>
                  <a:txBody>
                    <a:bodyPr/>
                    <a:lstStyle/>
                    <a:p>
                      <a:pPr indent="0" lvl="0" marL="0" marR="0" rtl="0" algn="l">
                        <a:spcBef>
                          <a:spcPts val="0"/>
                        </a:spcBef>
                        <a:spcAft>
                          <a:spcPts val="0"/>
                        </a:spcAft>
                        <a:buNone/>
                      </a:pPr>
                      <a:r>
                        <a:rPr lang="pt-PT" sz="1000"/>
                        <a:t>“idstore “ e “sku”</a:t>
                      </a:r>
                      <a:endParaRPr sz="1300"/>
                    </a:p>
                  </a:txBody>
                  <a:tcPr marT="34300" marB="34300" marR="68600" marL="68600" anchor="ctr"/>
                </a:tc>
                <a:tc>
                  <a:txBody>
                    <a:bodyPr/>
                    <a:lstStyle/>
                    <a:p>
                      <a:pPr indent="0" lvl="0" marL="0" marR="0" rtl="0" algn="ctr">
                        <a:spcBef>
                          <a:spcPts val="0"/>
                        </a:spcBef>
                        <a:spcAft>
                          <a:spcPts val="0"/>
                        </a:spcAft>
                        <a:buNone/>
                      </a:pPr>
                      <a:r>
                        <a:rPr lang="pt-PT" sz="1000"/>
                        <a:t>Sim</a:t>
                      </a:r>
                      <a:endParaRPr sz="1300"/>
                    </a:p>
                  </a:txBody>
                  <a:tcPr marT="34300" marB="34300" marR="68600" marL="68600" anchor="ctr"/>
                </a:tc>
                <a:tc>
                  <a:txBody>
                    <a:bodyPr/>
                    <a:lstStyle/>
                    <a:p>
                      <a:pPr indent="0" lvl="0" marL="0" marR="0" rtl="0" algn="l">
                        <a:spcBef>
                          <a:spcPts val="0"/>
                        </a:spcBef>
                        <a:spcAft>
                          <a:spcPts val="0"/>
                        </a:spcAft>
                        <a:buNone/>
                      </a:pPr>
                      <a:r>
                        <a:rPr lang="pt-PT" sz="1000"/>
                        <a:t>Alterar o tipo da variável para object. </a:t>
                      </a:r>
                      <a:endParaRPr sz="1300"/>
                    </a:p>
                  </a:txBody>
                  <a:tcPr marT="34300" marB="34300" marR="68600" marL="6860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Preparação dos Dados | Novas colunas</a:t>
            </a:r>
            <a:endParaRPr b="1" sz="2400"/>
          </a:p>
        </p:txBody>
      </p:sp>
      <p:cxnSp>
        <p:nvCxnSpPr>
          <p:cNvPr id="229" name="Google Shape;229;p37"/>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graphicFrame>
        <p:nvGraphicFramePr>
          <p:cNvPr id="230" name="Google Shape;230;p37"/>
          <p:cNvGraphicFramePr/>
          <p:nvPr/>
        </p:nvGraphicFramePr>
        <p:xfrm>
          <a:off x="358847" y="906403"/>
          <a:ext cx="3000000" cy="3000000"/>
        </p:xfrm>
        <a:graphic>
          <a:graphicData uri="http://schemas.openxmlformats.org/drawingml/2006/table">
            <a:tbl>
              <a:tblPr bandRow="1" firstRow="1">
                <a:noFill/>
                <a:tableStyleId>{B8ECD0C0-B1D6-4B2D-965A-2954C8A279F1}</a:tableStyleId>
              </a:tblPr>
              <a:tblGrid>
                <a:gridCol w="2804325"/>
                <a:gridCol w="4673000"/>
              </a:tblGrid>
              <a:tr h="278125">
                <a:tc>
                  <a:txBody>
                    <a:bodyPr/>
                    <a:lstStyle/>
                    <a:p>
                      <a:pPr indent="0" lvl="0" marL="0" marR="0" rtl="0" algn="l">
                        <a:spcBef>
                          <a:spcPts val="0"/>
                        </a:spcBef>
                        <a:spcAft>
                          <a:spcPts val="0"/>
                        </a:spcAft>
                        <a:buNone/>
                      </a:pPr>
                      <a:r>
                        <a:rPr lang="pt-PT" sz="800"/>
                        <a:t>Novas colunas</a:t>
                      </a:r>
                      <a:endParaRPr sz="8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800"/>
                        <a:buFont typeface="Arial"/>
                        <a:buNone/>
                      </a:pPr>
                      <a:r>
                        <a:rPr lang="pt-PT" sz="800"/>
                        <a:t>Descrição</a:t>
                      </a:r>
                      <a:endParaRPr sz="1100"/>
                    </a:p>
                  </a:txBody>
                  <a:tcPr marT="34300" marB="34300" marR="68600" marL="68600" anchor="ctr"/>
                </a:tc>
              </a:tr>
              <a:tr h="278125">
                <a:tc>
                  <a:txBody>
                    <a:bodyPr/>
                    <a:lstStyle/>
                    <a:p>
                      <a:pPr indent="0" lvl="0" marL="0" marR="0" rtl="0" algn="l">
                        <a:spcBef>
                          <a:spcPts val="0"/>
                        </a:spcBef>
                        <a:spcAft>
                          <a:spcPts val="0"/>
                        </a:spcAft>
                        <a:buNone/>
                      </a:pPr>
                      <a:r>
                        <a:rPr lang="pt-PT" sz="1100"/>
                        <a:t>“selling_day”</a:t>
                      </a:r>
                      <a:endParaRPr/>
                    </a:p>
                  </a:txBody>
                  <a:tcPr marT="34300" marB="34300" marR="68600" marL="68600" anchor="ctr"/>
                </a:tc>
                <a:tc>
                  <a:txBody>
                    <a:bodyPr/>
                    <a:lstStyle/>
                    <a:p>
                      <a:pPr indent="0" lvl="0" marL="0" marR="0" rtl="0" algn="l">
                        <a:spcBef>
                          <a:spcPts val="0"/>
                        </a:spcBef>
                        <a:spcAft>
                          <a:spcPts val="0"/>
                        </a:spcAft>
                        <a:buNone/>
                      </a:pPr>
                      <a:r>
                        <a:rPr lang="pt-PT" sz="1100"/>
                        <a:t>Dia do mês (ex: 1,2,3) da selling date.</a:t>
                      </a:r>
                      <a:endParaRPr/>
                    </a:p>
                  </a:txBody>
                  <a:tcPr marT="34300" marB="34300" marR="68600" marL="68600" anchor="ctr"/>
                </a:tc>
              </a:tr>
              <a:tr h="278125">
                <a:tc>
                  <a:txBody>
                    <a:bodyPr/>
                    <a:lstStyle/>
                    <a:p>
                      <a:pPr indent="0" lvl="0" marL="0" marR="0" rtl="0" algn="l">
                        <a:spcBef>
                          <a:spcPts val="0"/>
                        </a:spcBef>
                        <a:spcAft>
                          <a:spcPts val="0"/>
                        </a:spcAft>
                        <a:buNone/>
                      </a:pPr>
                      <a:r>
                        <a:rPr lang="pt-PT" sz="1100"/>
                        <a:t>“Selling_day of the week”</a:t>
                      </a:r>
                      <a:endParaRPr/>
                    </a:p>
                  </a:txBody>
                  <a:tcPr marT="34300" marB="34300" marR="68600" marL="68600" anchor="ctr"/>
                </a:tc>
                <a:tc>
                  <a:txBody>
                    <a:bodyPr/>
                    <a:lstStyle/>
                    <a:p>
                      <a:pPr indent="0" lvl="0" marL="0" marR="0" rtl="0" algn="l">
                        <a:spcBef>
                          <a:spcPts val="0"/>
                        </a:spcBef>
                        <a:spcAft>
                          <a:spcPts val="0"/>
                        </a:spcAft>
                        <a:buNone/>
                      </a:pPr>
                      <a:r>
                        <a:rPr lang="pt-PT" sz="1100"/>
                        <a:t>Dia da semana (ex: Monday, Tuesday) da selling date.</a:t>
                      </a:r>
                      <a:endParaRPr/>
                    </a:p>
                  </a:txBody>
                  <a:tcPr marT="34300" marB="34300" marR="68600" marL="68600" anchor="ctr"/>
                </a:tc>
              </a:tr>
              <a:tr h="278125">
                <a:tc>
                  <a:txBody>
                    <a:bodyPr/>
                    <a:lstStyle/>
                    <a:p>
                      <a:pPr indent="0" lvl="0" marL="0" marR="0" rtl="0" algn="l">
                        <a:spcBef>
                          <a:spcPts val="0"/>
                        </a:spcBef>
                        <a:spcAft>
                          <a:spcPts val="0"/>
                        </a:spcAft>
                        <a:buNone/>
                      </a:pPr>
                      <a:r>
                        <a:rPr lang="pt-PT" sz="1100"/>
                        <a:t>“labelling_day”</a:t>
                      </a:r>
                      <a:endParaRPr/>
                    </a:p>
                  </a:txBody>
                  <a:tcPr marT="34300" marB="34300" marR="68600" marL="68600" anchor="ctr"/>
                </a:tc>
                <a:tc>
                  <a:txBody>
                    <a:bodyPr/>
                    <a:lstStyle/>
                    <a:p>
                      <a:pPr indent="0" lvl="0" marL="0" marR="0" rtl="0" algn="l">
                        <a:spcBef>
                          <a:spcPts val="0"/>
                        </a:spcBef>
                        <a:spcAft>
                          <a:spcPts val="0"/>
                        </a:spcAft>
                        <a:buNone/>
                      </a:pPr>
                      <a:r>
                        <a:rPr lang="pt-PT" sz="1100"/>
                        <a:t>Dia do mês (ex: 1,2,3) da labeling date.</a:t>
                      </a:r>
                      <a:endParaRPr/>
                    </a:p>
                  </a:txBody>
                  <a:tcPr marT="34300" marB="34300" marR="68600" marL="68600" anchor="ctr"/>
                </a:tc>
              </a:tr>
              <a:tr h="278125">
                <a:tc>
                  <a:txBody>
                    <a:bodyPr/>
                    <a:lstStyle/>
                    <a:p>
                      <a:pPr indent="0" lvl="0" marL="0" marR="0" rtl="0" algn="l">
                        <a:spcBef>
                          <a:spcPts val="0"/>
                        </a:spcBef>
                        <a:spcAft>
                          <a:spcPts val="0"/>
                        </a:spcAft>
                        <a:buNone/>
                      </a:pPr>
                      <a:r>
                        <a:rPr lang="pt-PT" sz="1100"/>
                        <a:t>“Labeling_day of the week”</a:t>
                      </a:r>
                      <a:endParaRPr/>
                    </a:p>
                  </a:txBody>
                  <a:tcPr marT="34300" marB="34300" marR="68600" marL="68600" anchor="ctr"/>
                </a:tc>
                <a:tc>
                  <a:txBody>
                    <a:bodyPr/>
                    <a:lstStyle/>
                    <a:p>
                      <a:pPr indent="0" lvl="0" marL="0" marR="0" rtl="0" algn="l">
                        <a:spcBef>
                          <a:spcPts val="0"/>
                        </a:spcBef>
                        <a:spcAft>
                          <a:spcPts val="0"/>
                        </a:spcAft>
                        <a:buNone/>
                      </a:pPr>
                      <a:r>
                        <a:rPr lang="pt-PT" sz="1100"/>
                        <a:t>Dia da semana (ex: Monday, Tuesday) da labeling date.</a:t>
                      </a:r>
                      <a:endParaRPr/>
                    </a:p>
                  </a:txBody>
                  <a:tcPr marT="34300" marB="34300" marR="68600" marL="68600" anchor="ctr"/>
                </a:tc>
              </a:tr>
              <a:tr h="302600">
                <a:tc>
                  <a:txBody>
                    <a:bodyPr/>
                    <a:lstStyle/>
                    <a:p>
                      <a:pPr indent="0" lvl="0" marL="0" marR="0" rtl="0" algn="l">
                        <a:spcBef>
                          <a:spcPts val="0"/>
                        </a:spcBef>
                        <a:spcAft>
                          <a:spcPts val="0"/>
                        </a:spcAft>
                        <a:buNone/>
                      </a:pPr>
                      <a:r>
                        <a:rPr lang="pt-PT" sz="1100"/>
                        <a:t>“vida_util apos label”</a:t>
                      </a:r>
                      <a:endParaRPr/>
                    </a:p>
                  </a:txBody>
                  <a:tcPr marT="34300" marB="34300" marR="68600" marL="68600" anchor="ctr"/>
                </a:tc>
                <a:tc>
                  <a:txBody>
                    <a:bodyPr/>
                    <a:lstStyle/>
                    <a:p>
                      <a:pPr indent="0" lvl="0" marL="0" marR="0" rtl="0" algn="l">
                        <a:spcBef>
                          <a:spcPts val="0"/>
                        </a:spcBef>
                        <a:spcAft>
                          <a:spcPts val="0"/>
                        </a:spcAft>
                        <a:buNone/>
                      </a:pPr>
                      <a:r>
                        <a:rPr lang="pt-PT" sz="1100"/>
                        <a:t>Expiring date – Labeling date.</a:t>
                      </a:r>
                      <a:endParaRPr/>
                    </a:p>
                  </a:txBody>
                  <a:tcPr marT="34300" marB="34300" marR="68600" marL="68600" anchor="ctr"/>
                </a:tc>
              </a:tr>
              <a:tr h="302600">
                <a:tc>
                  <a:txBody>
                    <a:bodyPr/>
                    <a:lstStyle/>
                    <a:p>
                      <a:pPr indent="0" lvl="0" marL="0" marR="0" rtl="0" algn="l">
                        <a:spcBef>
                          <a:spcPts val="0"/>
                        </a:spcBef>
                        <a:spcAft>
                          <a:spcPts val="0"/>
                        </a:spcAft>
                        <a:buNone/>
                      </a:pPr>
                      <a:r>
                        <a:rPr lang="pt-PT" sz="1100"/>
                        <a:t>“dias_sell_labeling”</a:t>
                      </a:r>
                      <a:endParaRPr/>
                    </a:p>
                  </a:txBody>
                  <a:tcPr marT="34300" marB="34300" marR="68600" marL="68600" anchor="ctr"/>
                </a:tc>
                <a:tc>
                  <a:txBody>
                    <a:bodyPr/>
                    <a:lstStyle/>
                    <a:p>
                      <a:pPr indent="0" lvl="0" marL="0" marR="0" rtl="0" algn="l">
                        <a:spcBef>
                          <a:spcPts val="0"/>
                        </a:spcBef>
                        <a:spcAft>
                          <a:spcPts val="0"/>
                        </a:spcAft>
                        <a:buNone/>
                      </a:pPr>
                      <a:r>
                        <a:rPr lang="pt-PT" sz="1100"/>
                        <a:t>Selling date - Labelling date </a:t>
                      </a:r>
                      <a:endParaRPr/>
                    </a:p>
                  </a:txBody>
                  <a:tcPr marT="34300" marB="34300" marR="68600" marL="68600" anchor="ctr"/>
                </a:tc>
              </a:tr>
              <a:tr h="302600">
                <a:tc>
                  <a:txBody>
                    <a:bodyPr/>
                    <a:lstStyle/>
                    <a:p>
                      <a:pPr indent="0" lvl="0" marL="0" marR="0" rtl="0" algn="l">
                        <a:spcBef>
                          <a:spcPts val="0"/>
                        </a:spcBef>
                        <a:spcAft>
                          <a:spcPts val="0"/>
                        </a:spcAft>
                        <a:buNone/>
                      </a:pPr>
                      <a:r>
                        <a:rPr lang="pt-PT" sz="1100"/>
                        <a:t>'labelling_day_8’</a:t>
                      </a:r>
                      <a:endParaRPr/>
                    </a:p>
                  </a:txBody>
                  <a:tcPr marT="34300" marB="34300" marR="68600" marL="68600" anchor="ctr"/>
                </a:tc>
                <a:tc>
                  <a:txBody>
                    <a:bodyPr/>
                    <a:lstStyle/>
                    <a:p>
                      <a:pPr indent="0" lvl="0" marL="0" marR="0" rtl="0" algn="l">
                        <a:spcBef>
                          <a:spcPts val="0"/>
                        </a:spcBef>
                        <a:spcAft>
                          <a:spcPts val="0"/>
                        </a:spcAft>
                        <a:buNone/>
                      </a:pPr>
                      <a:r>
                        <a:rPr lang="pt-PT" sz="1100"/>
                        <a:t>['labelling_day'] &lt;= 8</a:t>
                      </a:r>
                      <a:endParaRPr/>
                    </a:p>
                  </a:txBody>
                  <a:tcPr marT="34300" marB="34300" marR="68600" marL="68600" anchor="ctr"/>
                </a:tc>
              </a:tr>
              <a:tr h="302600">
                <a:tc>
                  <a:txBody>
                    <a:bodyPr/>
                    <a:lstStyle/>
                    <a:p>
                      <a:pPr indent="0" lvl="0" marL="0" marR="0" rtl="0" algn="l">
                        <a:lnSpc>
                          <a:spcPct val="100000"/>
                        </a:lnSpc>
                        <a:spcBef>
                          <a:spcPts val="0"/>
                        </a:spcBef>
                        <a:spcAft>
                          <a:spcPts val="0"/>
                        </a:spcAft>
                        <a:buClr>
                          <a:schemeClr val="dk1"/>
                        </a:buClr>
                        <a:buSzPts val="800"/>
                        <a:buFont typeface="Arial"/>
                        <a:buNone/>
                      </a:pPr>
                      <a:r>
                        <a:rPr lang="pt-PT" sz="1100"/>
                        <a:t>'labelling_day_15’</a:t>
                      </a:r>
                      <a:endParaRPr/>
                    </a:p>
                  </a:txBody>
                  <a:tcPr marT="34300" marB="34300" marR="68600" marL="68600" anchor="ctr"/>
                </a:tc>
                <a:tc>
                  <a:txBody>
                    <a:bodyPr/>
                    <a:lstStyle/>
                    <a:p>
                      <a:pPr indent="0" lvl="0" marL="0" marR="0" rtl="0" algn="l">
                        <a:spcBef>
                          <a:spcPts val="0"/>
                        </a:spcBef>
                        <a:spcAft>
                          <a:spcPts val="0"/>
                        </a:spcAft>
                        <a:buNone/>
                      </a:pPr>
                      <a:r>
                        <a:rPr lang="pt-PT" sz="1100"/>
                        <a:t>['labelling_day'] &lt;= 15 &amp;  ['labelling_day'] &gt; 8</a:t>
                      </a:r>
                      <a:endParaRPr/>
                    </a:p>
                  </a:txBody>
                  <a:tcPr marT="34300" marB="34300" marR="68600" marL="68600" anchor="ctr"/>
                </a:tc>
              </a:tr>
              <a:tr h="302600">
                <a:tc>
                  <a:txBody>
                    <a:bodyPr/>
                    <a:lstStyle/>
                    <a:p>
                      <a:pPr indent="0" lvl="0" marL="0" marR="0" rtl="0" algn="l">
                        <a:lnSpc>
                          <a:spcPct val="100000"/>
                        </a:lnSpc>
                        <a:spcBef>
                          <a:spcPts val="0"/>
                        </a:spcBef>
                        <a:spcAft>
                          <a:spcPts val="0"/>
                        </a:spcAft>
                        <a:buClr>
                          <a:schemeClr val="dk1"/>
                        </a:buClr>
                        <a:buSzPts val="800"/>
                        <a:buFont typeface="Arial"/>
                        <a:buNone/>
                      </a:pPr>
                      <a:r>
                        <a:rPr lang="pt-PT" sz="1100"/>
                        <a:t>'labelling_day_23’</a:t>
                      </a:r>
                      <a:endParaRPr/>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800"/>
                        <a:buFont typeface="Arial"/>
                        <a:buNone/>
                      </a:pPr>
                      <a:r>
                        <a:rPr lang="pt-PT" sz="1100"/>
                        <a:t>['labelling_day'] &lt;= 23 &amp;  ['labelling_day'] &gt; 15</a:t>
                      </a:r>
                      <a:endParaRPr/>
                    </a:p>
                  </a:txBody>
                  <a:tcPr marT="34300" marB="34300" marR="68600" marL="68600"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Preparação dos Dados | Outliers </a:t>
            </a:r>
            <a:endParaRPr/>
          </a:p>
        </p:txBody>
      </p:sp>
      <p:cxnSp>
        <p:nvCxnSpPr>
          <p:cNvPr id="236" name="Google Shape;236;p38"/>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graphicFrame>
        <p:nvGraphicFramePr>
          <p:cNvPr id="237" name="Google Shape;237;p38"/>
          <p:cNvGraphicFramePr/>
          <p:nvPr/>
        </p:nvGraphicFramePr>
        <p:xfrm>
          <a:off x="358847" y="906403"/>
          <a:ext cx="3000000" cy="3000000"/>
        </p:xfrm>
        <a:graphic>
          <a:graphicData uri="http://schemas.openxmlformats.org/drawingml/2006/table">
            <a:tbl>
              <a:tblPr bandRow="1" firstRow="1">
                <a:noFill/>
                <a:tableStyleId>{B8ECD0C0-B1D6-4B2D-965A-2954C8A279F1}</a:tableStyleId>
              </a:tblPr>
              <a:tblGrid>
                <a:gridCol w="2804325"/>
                <a:gridCol w="935650"/>
                <a:gridCol w="4673000"/>
              </a:tblGrid>
              <a:tr h="278125">
                <a:tc>
                  <a:txBody>
                    <a:bodyPr/>
                    <a:lstStyle/>
                    <a:p>
                      <a:pPr indent="0" lvl="0" marL="0" marR="0" rtl="0" algn="l">
                        <a:spcBef>
                          <a:spcPts val="0"/>
                        </a:spcBef>
                        <a:spcAft>
                          <a:spcPts val="0"/>
                        </a:spcAft>
                        <a:buNone/>
                      </a:pPr>
                      <a:r>
                        <a:rPr lang="pt-PT" sz="800"/>
                        <a:t>Erros encontrados</a:t>
                      </a:r>
                      <a:endParaRPr sz="800"/>
                    </a:p>
                  </a:txBody>
                  <a:tcPr marT="34300" marB="34300" marR="68600" marL="68600" anchor="ctr"/>
                </a:tc>
                <a:tc>
                  <a:txBody>
                    <a:bodyPr/>
                    <a:lstStyle/>
                    <a:p>
                      <a:pPr indent="0" lvl="0" marL="0" marR="0" rtl="0" algn="ctr">
                        <a:spcBef>
                          <a:spcPts val="0"/>
                        </a:spcBef>
                        <a:spcAft>
                          <a:spcPts val="0"/>
                        </a:spcAft>
                        <a:buNone/>
                      </a:pPr>
                      <a:r>
                        <a:rPr lang="pt-PT" sz="800"/>
                        <a:t>Alteração </a:t>
                      </a:r>
                      <a:endParaRPr sz="11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800"/>
                        <a:buFont typeface="Arial"/>
                        <a:buNone/>
                      </a:pPr>
                      <a:r>
                        <a:rPr lang="pt-PT" sz="800"/>
                        <a:t>Soluções utilizadas</a:t>
                      </a:r>
                      <a:endParaRPr sz="800"/>
                    </a:p>
                  </a:txBody>
                  <a:tcPr marT="34300" marB="34300" marR="68600" marL="68600" anchor="ctr"/>
                </a:tc>
              </a:tr>
              <a:tr h="278125">
                <a:tc>
                  <a:txBody>
                    <a:bodyPr/>
                    <a:lstStyle/>
                    <a:p>
                      <a:pPr indent="0" lvl="0" marL="0" marR="0" rtl="0" algn="l">
                        <a:spcBef>
                          <a:spcPts val="0"/>
                        </a:spcBef>
                        <a:spcAft>
                          <a:spcPts val="0"/>
                        </a:spcAft>
                        <a:buNone/>
                      </a:pPr>
                      <a:r>
                        <a:rPr lang="pt-PT" sz="1100"/>
                        <a:t>“old_pvp” &gt; 400 (2 produtos em </a:t>
                      </a:r>
                      <a:r>
                        <a:rPr lang="pt-PT" sz="1100"/>
                        <a:t>específico</a:t>
                      </a:r>
                      <a:r>
                        <a:rPr lang="pt-PT" sz="1100"/>
                        <a:t> – sku 4 e sku 108)</a:t>
                      </a:r>
                      <a:endParaRPr/>
                    </a:p>
                  </a:txBody>
                  <a:tcPr marT="34300" marB="34300" marR="68600" marL="68600" anchor="ctr"/>
                </a:tc>
                <a:tc>
                  <a:txBody>
                    <a:bodyPr/>
                    <a:lstStyle/>
                    <a:p>
                      <a:pPr indent="0" lvl="0" marL="0" marR="0" rtl="0" algn="ctr">
                        <a:spcBef>
                          <a:spcPts val="0"/>
                        </a:spcBef>
                        <a:spcAft>
                          <a:spcPts val="0"/>
                        </a:spcAft>
                        <a:buNone/>
                      </a:pPr>
                      <a:r>
                        <a:rPr lang="pt-PT" sz="1100"/>
                        <a:t>Sim</a:t>
                      </a:r>
                      <a:endParaRPr/>
                    </a:p>
                  </a:txBody>
                  <a:tcPr marT="34300" marB="34300" marR="68600" marL="68600" anchor="ctr"/>
                </a:tc>
                <a:tc>
                  <a:txBody>
                    <a:bodyPr/>
                    <a:lstStyle/>
                    <a:p>
                      <a:pPr indent="0" lvl="0" marL="0" marR="0" rtl="0" algn="l">
                        <a:spcBef>
                          <a:spcPts val="0"/>
                        </a:spcBef>
                        <a:spcAft>
                          <a:spcPts val="0"/>
                        </a:spcAft>
                        <a:buNone/>
                      </a:pPr>
                      <a:r>
                        <a:rPr lang="pt-PT" sz="1100"/>
                        <a:t>Sku 4 </a:t>
                      </a:r>
                      <a:r>
                        <a:rPr lang="pt-PT" sz="1100"/>
                        <a:t>substituímos</a:t>
                      </a:r>
                      <a:r>
                        <a:rPr lang="pt-PT" sz="1100"/>
                        <a:t> pela moda do old_pvp desse sku. </a:t>
                      </a:r>
                      <a:endParaRPr/>
                    </a:p>
                    <a:p>
                      <a:pPr indent="0" lvl="0" marL="0" marR="0" rtl="0" algn="l">
                        <a:spcBef>
                          <a:spcPts val="0"/>
                        </a:spcBef>
                        <a:spcAft>
                          <a:spcPts val="0"/>
                        </a:spcAft>
                        <a:buNone/>
                      </a:pPr>
                      <a:r>
                        <a:rPr lang="pt-PT" sz="1100"/>
                        <a:t>Sku 108 tinha apenas uma observação e decidimos eliminar essa observação.</a:t>
                      </a:r>
                      <a:endParaRPr/>
                    </a:p>
                  </a:txBody>
                  <a:tcPr marT="34300" marB="34300" marR="68600" marL="68600" anchor="ctr"/>
                </a:tc>
              </a:tr>
              <a:tr h="278125">
                <a:tc>
                  <a:txBody>
                    <a:bodyPr/>
                    <a:lstStyle/>
                    <a:p>
                      <a:pPr indent="0" lvl="0" marL="0" marR="0" rtl="0" algn="l">
                        <a:spcBef>
                          <a:spcPts val="0"/>
                        </a:spcBef>
                        <a:spcAft>
                          <a:spcPts val="0"/>
                        </a:spcAft>
                        <a:buNone/>
                      </a:pPr>
                      <a:r>
                        <a:rPr lang="pt-PT" sz="1100"/>
                        <a:t>“new_pvp” um valor de 250 </a:t>
                      </a:r>
                      <a:endParaRPr/>
                    </a:p>
                  </a:txBody>
                  <a:tcPr marT="34300" marB="34300" marR="68600" marL="68600" anchor="ctr"/>
                </a:tc>
                <a:tc>
                  <a:txBody>
                    <a:bodyPr/>
                    <a:lstStyle/>
                    <a:p>
                      <a:pPr indent="0" lvl="0" marL="0" marR="0" rtl="0" algn="ctr">
                        <a:spcBef>
                          <a:spcPts val="0"/>
                        </a:spcBef>
                        <a:spcAft>
                          <a:spcPts val="0"/>
                        </a:spcAft>
                        <a:buNone/>
                      </a:pPr>
                      <a:r>
                        <a:rPr lang="pt-PT" sz="1100"/>
                        <a:t>Sim </a:t>
                      </a:r>
                      <a:endParaRPr/>
                    </a:p>
                  </a:txBody>
                  <a:tcPr marT="34300" marB="34300" marR="68600" marL="68600" anchor="ctr"/>
                </a:tc>
                <a:tc>
                  <a:txBody>
                    <a:bodyPr/>
                    <a:lstStyle/>
                    <a:p>
                      <a:pPr indent="0" lvl="0" marL="0" marR="0" rtl="0" algn="l">
                        <a:spcBef>
                          <a:spcPts val="0"/>
                        </a:spcBef>
                        <a:spcAft>
                          <a:spcPts val="0"/>
                        </a:spcAft>
                        <a:buNone/>
                      </a:pPr>
                      <a:r>
                        <a:rPr lang="pt-PT" sz="1100"/>
                        <a:t>Correspondia à linha com o olp_pvp superior a 400. Desta forma </a:t>
                      </a:r>
                      <a:r>
                        <a:rPr lang="pt-PT" sz="1100"/>
                        <a:t>substituímos</a:t>
                      </a:r>
                      <a:r>
                        <a:rPr lang="pt-PT" sz="1100"/>
                        <a:t> tb pela moda. </a:t>
                      </a:r>
                      <a:endParaRPr/>
                    </a:p>
                  </a:txBody>
                  <a:tcPr marT="34300" marB="34300" marR="68600" marL="68600" anchor="ctr"/>
                </a:tc>
              </a:tr>
              <a:tr h="408225">
                <a:tc>
                  <a:txBody>
                    <a:bodyPr/>
                    <a:lstStyle/>
                    <a:p>
                      <a:pPr indent="0" lvl="0" marL="0" marR="0" rtl="0" algn="l">
                        <a:spcBef>
                          <a:spcPts val="0"/>
                        </a:spcBef>
                        <a:spcAft>
                          <a:spcPts val="0"/>
                        </a:spcAft>
                        <a:buNone/>
                      </a:pPr>
                      <a:r>
                        <a:rPr lang="pt-PT" sz="1100"/>
                        <a:t>“profit” 13 observações com profit sup 0.8 (sku 201 e 33)</a:t>
                      </a:r>
                      <a:endParaRPr/>
                    </a:p>
                  </a:txBody>
                  <a:tcPr marT="34300" marB="34300" marR="68600" marL="68600" anchor="ctr"/>
                </a:tc>
                <a:tc>
                  <a:txBody>
                    <a:bodyPr/>
                    <a:lstStyle/>
                    <a:p>
                      <a:pPr indent="0" lvl="0" marL="0" marR="0" rtl="0" algn="ctr">
                        <a:spcBef>
                          <a:spcPts val="0"/>
                        </a:spcBef>
                        <a:spcAft>
                          <a:spcPts val="0"/>
                        </a:spcAft>
                        <a:buNone/>
                      </a:pPr>
                      <a:r>
                        <a:rPr lang="pt-PT" sz="1100"/>
                        <a:t>Não</a:t>
                      </a:r>
                      <a:endParaRPr sz="1100"/>
                    </a:p>
                  </a:txBody>
                  <a:tcPr marT="34300" marB="34300" marR="68600" marL="68600" anchor="ctr"/>
                </a:tc>
                <a:tc>
                  <a:txBody>
                    <a:bodyPr/>
                    <a:lstStyle/>
                    <a:p>
                      <a:pPr indent="0" lvl="0" marL="0" marR="0" rtl="0" algn="l">
                        <a:spcBef>
                          <a:spcPts val="0"/>
                        </a:spcBef>
                        <a:spcAft>
                          <a:spcPts val="0"/>
                        </a:spcAft>
                        <a:buNone/>
                      </a:pPr>
                      <a:r>
                        <a:rPr lang="pt-PT" sz="1100"/>
                        <a:t>Fizemos uma análise detalhada das observações e considerámos que estes valores podiam ser reais, desta forma decidimos não os substituir. </a:t>
                      </a:r>
                      <a:endParaRPr/>
                    </a:p>
                  </a:txBody>
                  <a:tcPr marT="34300" marB="34300" marR="68600" marL="68600" anchor="ctr"/>
                </a:tc>
              </a:tr>
              <a:tr h="278125">
                <a:tc>
                  <a:txBody>
                    <a:bodyPr/>
                    <a:lstStyle/>
                    <a:p>
                      <a:pPr indent="0" lvl="0" marL="0" marR="0" rtl="0" algn="l">
                        <a:spcBef>
                          <a:spcPts val="0"/>
                        </a:spcBef>
                        <a:spcAft>
                          <a:spcPts val="0"/>
                        </a:spcAft>
                        <a:buNone/>
                      </a:pPr>
                      <a:r>
                        <a:rPr lang="pt-PT" sz="1100"/>
                        <a:t>“discount” com valor 0.99 (sku 4 e marca 3)</a:t>
                      </a:r>
                      <a:endParaRPr/>
                    </a:p>
                  </a:txBody>
                  <a:tcPr marT="34300" marB="34300" marR="68600" marL="68600" anchor="ctr"/>
                </a:tc>
                <a:tc>
                  <a:txBody>
                    <a:bodyPr/>
                    <a:lstStyle/>
                    <a:p>
                      <a:pPr indent="0" lvl="0" marL="0" marR="0" rtl="0" algn="ctr">
                        <a:spcBef>
                          <a:spcPts val="0"/>
                        </a:spcBef>
                        <a:spcAft>
                          <a:spcPts val="0"/>
                        </a:spcAft>
                        <a:buNone/>
                      </a:pPr>
                      <a:r>
                        <a:rPr lang="pt-PT" sz="1100"/>
                        <a:t>Sim </a:t>
                      </a:r>
                      <a:endParaRPr/>
                    </a:p>
                  </a:txBody>
                  <a:tcPr marT="34300" marB="34300" marR="68600" marL="68600" anchor="ctr"/>
                </a:tc>
                <a:tc>
                  <a:txBody>
                    <a:bodyPr/>
                    <a:lstStyle/>
                    <a:p>
                      <a:pPr indent="0" lvl="0" marL="0" marR="0" rtl="0" algn="l">
                        <a:spcBef>
                          <a:spcPts val="0"/>
                        </a:spcBef>
                        <a:spcAft>
                          <a:spcPts val="0"/>
                        </a:spcAft>
                        <a:buNone/>
                      </a:pPr>
                      <a:r>
                        <a:rPr lang="pt-PT" sz="1100"/>
                        <a:t>Considerando as várias possibilidades de discount destes sku’s, considerámos a moda do discount destes sku’s. </a:t>
                      </a:r>
                      <a:endParaRPr/>
                    </a:p>
                  </a:txBody>
                  <a:tcPr marT="34300" marB="34300" marR="68600" marL="68600" anchor="ctr"/>
                </a:tc>
              </a:tr>
              <a:tr h="278125">
                <a:tc>
                  <a:txBody>
                    <a:bodyPr/>
                    <a:lstStyle/>
                    <a:p>
                      <a:pPr indent="0" lvl="0" marL="0" marR="0" rtl="0" algn="l">
                        <a:spcBef>
                          <a:spcPts val="0"/>
                        </a:spcBef>
                        <a:spcAft>
                          <a:spcPts val="0"/>
                        </a:spcAft>
                        <a:buNone/>
                      </a:pPr>
                      <a:r>
                        <a:rPr lang="pt-PT" sz="1100"/>
                        <a:t>1491 observações com “weight” &gt; 400 </a:t>
                      </a:r>
                      <a:endParaRPr/>
                    </a:p>
                  </a:txBody>
                  <a:tcPr marT="34300" marB="34300" marR="68600" marL="68600" anchor="ctr"/>
                </a:tc>
                <a:tc>
                  <a:txBody>
                    <a:bodyPr/>
                    <a:lstStyle/>
                    <a:p>
                      <a:pPr indent="0" lvl="0" marL="0" marR="0" rtl="0" algn="ctr">
                        <a:spcBef>
                          <a:spcPts val="0"/>
                        </a:spcBef>
                        <a:spcAft>
                          <a:spcPts val="0"/>
                        </a:spcAft>
                        <a:buNone/>
                      </a:pPr>
                      <a:r>
                        <a:rPr lang="pt-PT" sz="1100"/>
                        <a:t>Não</a:t>
                      </a:r>
                      <a:endParaRPr sz="1100"/>
                    </a:p>
                  </a:txBody>
                  <a:tcPr marT="34300" marB="34300" marR="68600" marL="68600" anchor="ctr"/>
                </a:tc>
                <a:tc>
                  <a:txBody>
                    <a:bodyPr/>
                    <a:lstStyle/>
                    <a:p>
                      <a:pPr indent="0" lvl="0" marL="0" marR="0" rtl="0" algn="l">
                        <a:spcBef>
                          <a:spcPts val="0"/>
                        </a:spcBef>
                        <a:spcAft>
                          <a:spcPts val="0"/>
                        </a:spcAft>
                        <a:buNone/>
                      </a:pPr>
                      <a:r>
                        <a:rPr lang="pt-PT" sz="1100"/>
                        <a:t>Apesar de ser um valor significativamente superior aos restantes, verificámos que todas as observações estavam associadas ao mesmo sku (produto), desta forma decidimos manter.  </a:t>
                      </a:r>
                      <a:endParaRPr/>
                    </a:p>
                  </a:txBody>
                  <a:tcPr marT="34300" marB="34300" marR="68600" marL="68600"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Preparação dos Dados | Missing Values</a:t>
            </a:r>
            <a:endParaRPr/>
          </a:p>
        </p:txBody>
      </p:sp>
      <p:cxnSp>
        <p:nvCxnSpPr>
          <p:cNvPr id="243" name="Google Shape;243;p39"/>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graphicFrame>
        <p:nvGraphicFramePr>
          <p:cNvPr id="244" name="Google Shape;244;p39"/>
          <p:cNvGraphicFramePr/>
          <p:nvPr/>
        </p:nvGraphicFramePr>
        <p:xfrm>
          <a:off x="358847" y="906403"/>
          <a:ext cx="3000000" cy="3000000"/>
        </p:xfrm>
        <a:graphic>
          <a:graphicData uri="http://schemas.openxmlformats.org/drawingml/2006/table">
            <a:tbl>
              <a:tblPr bandRow="1" firstRow="1">
                <a:noFill/>
                <a:tableStyleId>{B8ECD0C0-B1D6-4B2D-965A-2954C8A279F1}</a:tableStyleId>
              </a:tblPr>
              <a:tblGrid>
                <a:gridCol w="2804325"/>
                <a:gridCol w="935650"/>
                <a:gridCol w="4673000"/>
              </a:tblGrid>
              <a:tr h="278125">
                <a:tc>
                  <a:txBody>
                    <a:bodyPr/>
                    <a:lstStyle/>
                    <a:p>
                      <a:pPr indent="0" lvl="0" marL="0" marR="0" rtl="0" algn="l">
                        <a:spcBef>
                          <a:spcPts val="0"/>
                        </a:spcBef>
                        <a:spcAft>
                          <a:spcPts val="0"/>
                        </a:spcAft>
                        <a:buNone/>
                      </a:pPr>
                      <a:r>
                        <a:rPr lang="pt-PT" sz="800"/>
                        <a:t>Erros encontrados</a:t>
                      </a:r>
                      <a:endParaRPr sz="800"/>
                    </a:p>
                  </a:txBody>
                  <a:tcPr marT="34300" marB="34300" marR="68600" marL="68600" anchor="ctr"/>
                </a:tc>
                <a:tc>
                  <a:txBody>
                    <a:bodyPr/>
                    <a:lstStyle/>
                    <a:p>
                      <a:pPr indent="0" lvl="0" marL="0" marR="0" rtl="0" algn="ctr">
                        <a:spcBef>
                          <a:spcPts val="0"/>
                        </a:spcBef>
                        <a:spcAft>
                          <a:spcPts val="0"/>
                        </a:spcAft>
                        <a:buNone/>
                      </a:pPr>
                      <a:r>
                        <a:rPr lang="pt-PT" sz="800"/>
                        <a:t>Alteração </a:t>
                      </a:r>
                      <a:endParaRPr sz="11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800"/>
                        <a:buFont typeface="Arial"/>
                        <a:buNone/>
                      </a:pPr>
                      <a:r>
                        <a:rPr lang="pt-PT" sz="800"/>
                        <a:t>Soluções utilizadas</a:t>
                      </a:r>
                      <a:endParaRPr sz="800"/>
                    </a:p>
                  </a:txBody>
                  <a:tcPr marT="34300" marB="34300" marR="68600" marL="68600" anchor="ctr"/>
                </a:tc>
              </a:tr>
              <a:tr h="278125">
                <a:tc>
                  <a:txBody>
                    <a:bodyPr/>
                    <a:lstStyle/>
                    <a:p>
                      <a:pPr indent="0" lvl="0" marL="0" marR="0" rtl="0" algn="l">
                        <a:spcBef>
                          <a:spcPts val="0"/>
                        </a:spcBef>
                        <a:spcAft>
                          <a:spcPts val="0"/>
                        </a:spcAft>
                        <a:buNone/>
                      </a:pPr>
                      <a:r>
                        <a:rPr lang="pt-PT" sz="1100"/>
                        <a:t>“payment_method “ </a:t>
                      </a:r>
                      <a:endParaRPr/>
                    </a:p>
                  </a:txBody>
                  <a:tcPr marT="34300" marB="34300" marR="68600" marL="68600" anchor="ctr"/>
                </a:tc>
                <a:tc>
                  <a:txBody>
                    <a:bodyPr/>
                    <a:lstStyle/>
                    <a:p>
                      <a:pPr indent="0" lvl="0" marL="0" marR="0" rtl="0" algn="ctr">
                        <a:spcBef>
                          <a:spcPts val="0"/>
                        </a:spcBef>
                        <a:spcAft>
                          <a:spcPts val="0"/>
                        </a:spcAft>
                        <a:buNone/>
                      </a:pPr>
                      <a:r>
                        <a:rPr lang="pt-PT" sz="1100"/>
                        <a:t>Sim</a:t>
                      </a:r>
                      <a:endParaRPr/>
                    </a:p>
                  </a:txBody>
                  <a:tcPr marT="34300" marB="34300" marR="68600" marL="68600" anchor="ctr"/>
                </a:tc>
                <a:tc>
                  <a:txBody>
                    <a:bodyPr/>
                    <a:lstStyle/>
                    <a:p>
                      <a:pPr indent="0" lvl="0" marL="0" marR="0" rtl="0" algn="l">
                        <a:spcBef>
                          <a:spcPts val="0"/>
                        </a:spcBef>
                        <a:spcAft>
                          <a:spcPts val="0"/>
                        </a:spcAft>
                        <a:buNone/>
                      </a:pPr>
                      <a:r>
                        <a:rPr lang="pt-PT" sz="1100"/>
                        <a:t>Substituímos</a:t>
                      </a:r>
                      <a:r>
                        <a:rPr lang="pt-PT" sz="1100"/>
                        <a:t> os valores nulos por “not sell”</a:t>
                      </a:r>
                      <a:endParaRPr/>
                    </a:p>
                  </a:txBody>
                  <a:tcPr marT="34300" marB="34300" marR="68600" marL="68600" anchor="ctr"/>
                </a:tc>
              </a:tr>
              <a:tr h="278125">
                <a:tc>
                  <a:txBody>
                    <a:bodyPr/>
                    <a:lstStyle/>
                    <a:p>
                      <a:pPr indent="0" lvl="0" marL="0" marR="0" rtl="0" algn="l">
                        <a:lnSpc>
                          <a:spcPct val="100000"/>
                        </a:lnSpc>
                        <a:spcBef>
                          <a:spcPts val="0"/>
                        </a:spcBef>
                        <a:spcAft>
                          <a:spcPts val="0"/>
                        </a:spcAft>
                        <a:buClr>
                          <a:schemeClr val="dk1"/>
                        </a:buClr>
                        <a:buSzPts val="800"/>
                        <a:buFont typeface="Arial"/>
                        <a:buNone/>
                      </a:pPr>
                      <a:r>
                        <a:rPr lang="pt-PT" sz="1100"/>
                        <a:t>“selling_day”, “Selling_day of the week”, </a:t>
                      </a:r>
                      <a:r>
                        <a:rPr lang="pt-PT" sz="1100"/>
                        <a:t>Selling</a:t>
                      </a:r>
                      <a:r>
                        <a:rPr lang="pt-PT" sz="1100"/>
                        <a:t> date </a:t>
                      </a:r>
                      <a:endParaRPr/>
                    </a:p>
                  </a:txBody>
                  <a:tcPr marT="34300" marB="34300" marR="68600" marL="68600" anchor="ctr"/>
                </a:tc>
                <a:tc>
                  <a:txBody>
                    <a:bodyPr/>
                    <a:lstStyle/>
                    <a:p>
                      <a:pPr indent="0" lvl="0" marL="0" marR="0" rtl="0" algn="ctr">
                        <a:spcBef>
                          <a:spcPts val="0"/>
                        </a:spcBef>
                        <a:spcAft>
                          <a:spcPts val="0"/>
                        </a:spcAft>
                        <a:buNone/>
                      </a:pPr>
                      <a:r>
                        <a:rPr lang="pt-PT" sz="1100"/>
                        <a:t>Não </a:t>
                      </a:r>
                      <a:endParaRPr/>
                    </a:p>
                  </a:txBody>
                  <a:tcPr marT="34300" marB="34300" marR="68600" marL="68600" anchor="ctr"/>
                </a:tc>
                <a:tc>
                  <a:txBody>
                    <a:bodyPr/>
                    <a:lstStyle/>
                    <a:p>
                      <a:pPr indent="0" lvl="0" marL="0" marR="0" rtl="0" algn="l">
                        <a:spcBef>
                          <a:spcPts val="0"/>
                        </a:spcBef>
                        <a:spcAft>
                          <a:spcPts val="0"/>
                        </a:spcAft>
                        <a:buNone/>
                      </a:pPr>
                      <a:r>
                        <a:rPr lang="pt-PT" sz="1100"/>
                        <a:t>Produtos não vendidos </a:t>
                      </a:r>
                      <a:endParaRPr/>
                    </a:p>
                  </a:txBody>
                  <a:tcPr marT="34300" marB="34300" marR="68600" marL="68600" anchor="ctr"/>
                </a:tc>
              </a:tr>
              <a:tr h="278125">
                <a:tc>
                  <a:txBody>
                    <a:bodyPr/>
                    <a:lstStyle/>
                    <a:p>
                      <a:pPr indent="0" lvl="0" marL="0" marR="0" rtl="0" algn="l">
                        <a:spcBef>
                          <a:spcPts val="0"/>
                        </a:spcBef>
                        <a:spcAft>
                          <a:spcPts val="0"/>
                        </a:spcAft>
                        <a:buNone/>
                      </a:pPr>
                      <a:r>
                        <a:rPr lang="pt-PT" sz="1100"/>
                        <a:t>“per_expiring_sku” tinha nulos para Sku 176, 149 e 45 </a:t>
                      </a:r>
                      <a:endParaRPr/>
                    </a:p>
                  </a:txBody>
                  <a:tcPr marT="34300" marB="34300" marR="68600" marL="68600" anchor="ctr"/>
                </a:tc>
                <a:tc>
                  <a:txBody>
                    <a:bodyPr/>
                    <a:lstStyle/>
                    <a:p>
                      <a:pPr indent="0" lvl="0" marL="0" marR="0" rtl="0" algn="ctr">
                        <a:spcBef>
                          <a:spcPts val="0"/>
                        </a:spcBef>
                        <a:spcAft>
                          <a:spcPts val="0"/>
                        </a:spcAft>
                        <a:buNone/>
                      </a:pPr>
                      <a:r>
                        <a:rPr lang="pt-PT" sz="1100"/>
                        <a:t>Sim</a:t>
                      </a:r>
                      <a:endParaRPr/>
                    </a:p>
                  </a:txBody>
                  <a:tcPr marT="34300" marB="34300" marR="68600" marL="68600" anchor="ctr"/>
                </a:tc>
                <a:tc>
                  <a:txBody>
                    <a:bodyPr/>
                    <a:lstStyle/>
                    <a:p>
                      <a:pPr indent="0" lvl="0" marL="0" marR="0" rtl="0" algn="l">
                        <a:spcBef>
                          <a:spcPts val="0"/>
                        </a:spcBef>
                        <a:spcAft>
                          <a:spcPts val="0"/>
                        </a:spcAft>
                        <a:buNone/>
                      </a:pPr>
                      <a:r>
                        <a:rPr lang="pt-PT" sz="1100"/>
                        <a:t>Substituímos</a:t>
                      </a:r>
                      <a:r>
                        <a:rPr lang="pt-PT" sz="1100"/>
                        <a:t> pela mediana do per_expring_sku.</a:t>
                      </a:r>
                      <a:endParaRPr/>
                    </a:p>
                  </a:txBody>
                  <a:tcPr marT="34300" marB="34300" marR="68600" marL="68600" anchor="ctr"/>
                </a:tc>
              </a:tr>
              <a:tr h="278125">
                <a:tc>
                  <a:txBody>
                    <a:bodyPr/>
                    <a:lstStyle/>
                    <a:p>
                      <a:pPr indent="0" lvl="0" marL="0" marR="0" rtl="0" algn="l">
                        <a:spcBef>
                          <a:spcPts val="0"/>
                        </a:spcBef>
                        <a:spcAft>
                          <a:spcPts val="0"/>
                        </a:spcAft>
                        <a:buNone/>
                      </a:pPr>
                      <a:r>
                        <a:rPr lang="pt-PT" sz="1100"/>
                        <a:t>“weight” 428 nulos </a:t>
                      </a:r>
                      <a:endParaRPr/>
                    </a:p>
                  </a:txBody>
                  <a:tcPr marT="34300" marB="34300" marR="68600" marL="68600" anchor="ctr"/>
                </a:tc>
                <a:tc>
                  <a:txBody>
                    <a:bodyPr/>
                    <a:lstStyle/>
                    <a:p>
                      <a:pPr indent="0" lvl="0" marL="0" marR="0" rtl="0" algn="ctr">
                        <a:spcBef>
                          <a:spcPts val="0"/>
                        </a:spcBef>
                        <a:spcAft>
                          <a:spcPts val="0"/>
                        </a:spcAft>
                        <a:buNone/>
                      </a:pPr>
                      <a:r>
                        <a:rPr lang="pt-PT" sz="1100"/>
                        <a:t>Sim </a:t>
                      </a:r>
                      <a:endParaRPr/>
                    </a:p>
                  </a:txBody>
                  <a:tcPr marT="34300" marB="34300" marR="68600" marL="68600" anchor="ctr"/>
                </a:tc>
                <a:tc>
                  <a:txBody>
                    <a:bodyPr/>
                    <a:lstStyle/>
                    <a:p>
                      <a:pPr indent="0" lvl="0" marL="0" marR="0" rtl="0" algn="l">
                        <a:spcBef>
                          <a:spcPts val="0"/>
                        </a:spcBef>
                        <a:spcAft>
                          <a:spcPts val="0"/>
                        </a:spcAft>
                        <a:buNone/>
                      </a:pPr>
                      <a:r>
                        <a:rPr lang="pt-PT" sz="1100"/>
                        <a:t>Substituímos</a:t>
                      </a:r>
                      <a:r>
                        <a:rPr lang="pt-PT" sz="1100"/>
                        <a:t> utilizando o KNNimputer </a:t>
                      </a:r>
                      <a:endParaRPr/>
                    </a:p>
                  </a:txBody>
                  <a:tcPr marT="34300" marB="34300" marR="68600" marL="68600" anchor="ctr"/>
                </a:tc>
              </a:tr>
              <a:tr h="278125">
                <a:tc>
                  <a:txBody>
                    <a:bodyPr/>
                    <a:lstStyle/>
                    <a:p>
                      <a:pPr indent="0" lvl="0" marL="0" marR="0" rtl="0" algn="l">
                        <a:spcBef>
                          <a:spcPts val="0"/>
                        </a:spcBef>
                        <a:spcAft>
                          <a:spcPts val="0"/>
                        </a:spcAft>
                        <a:buNone/>
                      </a:pPr>
                      <a:r>
                        <a:rPr lang="pt-PT" sz="1100"/>
                        <a:t>“old_pvp”  22 nulos</a:t>
                      </a:r>
                      <a:endParaRPr sz="1100"/>
                    </a:p>
                  </a:txBody>
                  <a:tcPr marT="34300" marB="34300" marR="68600" marL="68600" anchor="ctr"/>
                </a:tc>
                <a:tc>
                  <a:txBody>
                    <a:bodyPr/>
                    <a:lstStyle/>
                    <a:p>
                      <a:pPr indent="0" lvl="0" marL="0" marR="0" rtl="0" algn="ctr">
                        <a:spcBef>
                          <a:spcPts val="0"/>
                        </a:spcBef>
                        <a:spcAft>
                          <a:spcPts val="0"/>
                        </a:spcAft>
                        <a:buNone/>
                      </a:pPr>
                      <a:r>
                        <a:rPr lang="pt-PT" sz="1100"/>
                        <a:t>Sim</a:t>
                      </a:r>
                      <a:endParaRPr/>
                    </a:p>
                  </a:txBody>
                  <a:tcPr marT="34300" marB="34300" marR="68600" marL="68600" anchor="ctr"/>
                </a:tc>
                <a:tc>
                  <a:txBody>
                    <a:bodyPr/>
                    <a:lstStyle/>
                    <a:p>
                      <a:pPr indent="0" lvl="0" marL="0" marR="0" rtl="0" algn="l">
                        <a:spcBef>
                          <a:spcPts val="0"/>
                        </a:spcBef>
                        <a:spcAft>
                          <a:spcPts val="0"/>
                        </a:spcAft>
                        <a:buNone/>
                      </a:pPr>
                      <a:r>
                        <a:rPr lang="pt-PT" sz="1100"/>
                        <a:t>Substituímos</a:t>
                      </a:r>
                      <a:r>
                        <a:rPr lang="pt-PT" sz="1100"/>
                        <a:t> pelo New_pvp/(1-discount)</a:t>
                      </a:r>
                      <a:endParaRPr/>
                    </a:p>
                  </a:txBody>
                  <a:tcPr marT="34300" marB="34300" marR="68600" marL="68600" anchor="ctr"/>
                </a:tc>
              </a:tr>
              <a:tr h="157725">
                <a:tc>
                  <a:txBody>
                    <a:bodyPr/>
                    <a:lstStyle/>
                    <a:p>
                      <a:pPr indent="0" lvl="0" marL="0" marR="0" rtl="0" algn="l">
                        <a:spcBef>
                          <a:spcPts val="0"/>
                        </a:spcBef>
                        <a:spcAft>
                          <a:spcPts val="0"/>
                        </a:spcAft>
                        <a:buNone/>
                      </a:pPr>
                      <a:r>
                        <a:rPr lang="pt-PT" sz="1100"/>
                        <a:t>“discount” ou “new_pvp” nulo</a:t>
                      </a:r>
                      <a:endParaRPr sz="1100"/>
                    </a:p>
                  </a:txBody>
                  <a:tcPr marT="34300" marB="34300" marR="68600" marL="68600" anchor="ctr"/>
                </a:tc>
                <a:tc>
                  <a:txBody>
                    <a:bodyPr/>
                    <a:lstStyle/>
                    <a:p>
                      <a:pPr indent="0" lvl="0" marL="0" marR="0" rtl="0" algn="ctr">
                        <a:spcBef>
                          <a:spcPts val="0"/>
                        </a:spcBef>
                        <a:spcAft>
                          <a:spcPts val="0"/>
                        </a:spcAft>
                        <a:buNone/>
                      </a:pPr>
                      <a:r>
                        <a:rPr lang="pt-PT" sz="1100"/>
                        <a:t>Sim</a:t>
                      </a:r>
                      <a:endParaRPr/>
                    </a:p>
                  </a:txBody>
                  <a:tcPr marT="34300" marB="34300" marR="68600" marL="68600" anchor="ctr"/>
                </a:tc>
                <a:tc>
                  <a:txBody>
                    <a:bodyPr/>
                    <a:lstStyle/>
                    <a:p>
                      <a:pPr indent="0" lvl="0" marL="0" marR="0" rtl="0" algn="l">
                        <a:spcBef>
                          <a:spcPts val="0"/>
                        </a:spcBef>
                        <a:spcAft>
                          <a:spcPts val="0"/>
                        </a:spcAft>
                        <a:buNone/>
                      </a:pPr>
                      <a:r>
                        <a:rPr lang="pt-PT" sz="1100"/>
                        <a:t>Cálculámos o new_pvp=profit/margin e discount = 1- (new_pvp/old_pvp).</a:t>
                      </a:r>
                      <a:endParaRPr/>
                    </a:p>
                  </a:txBody>
                  <a:tcPr marT="34300" marB="34300" marR="68600" marL="68600" anchor="ctr"/>
                </a:tc>
              </a:tr>
              <a:tr h="157725">
                <a:tc>
                  <a:txBody>
                    <a:bodyPr/>
                    <a:lstStyle/>
                    <a:p>
                      <a:pPr indent="0" lvl="0" marL="0" marR="0" rtl="0" algn="l">
                        <a:spcBef>
                          <a:spcPts val="0"/>
                        </a:spcBef>
                        <a:spcAft>
                          <a:spcPts val="0"/>
                        </a:spcAft>
                        <a:buNone/>
                      </a:pPr>
                      <a:r>
                        <a:rPr lang="pt-PT" sz="1100"/>
                        <a:t>“selling_square_fit” 10 779 nulos</a:t>
                      </a:r>
                      <a:endParaRPr sz="1100"/>
                    </a:p>
                  </a:txBody>
                  <a:tcPr marT="34300" marB="34300" marR="68600" marL="68600" anchor="ctr"/>
                </a:tc>
                <a:tc>
                  <a:txBody>
                    <a:bodyPr/>
                    <a:lstStyle/>
                    <a:p>
                      <a:pPr indent="0" lvl="0" marL="0" marR="0" rtl="0" algn="ctr">
                        <a:spcBef>
                          <a:spcPts val="0"/>
                        </a:spcBef>
                        <a:spcAft>
                          <a:spcPts val="0"/>
                        </a:spcAft>
                        <a:buNone/>
                      </a:pPr>
                      <a:r>
                        <a:rPr lang="pt-PT" sz="1100"/>
                        <a:t>Sim</a:t>
                      </a:r>
                      <a:endParaRPr/>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800"/>
                        <a:buFont typeface="Arial"/>
                        <a:buNone/>
                      </a:pPr>
                      <a:r>
                        <a:rPr lang="pt-PT" sz="1100"/>
                        <a:t>Substituímos</a:t>
                      </a:r>
                      <a:r>
                        <a:rPr lang="pt-PT" sz="1100"/>
                        <a:t> pela média do tipo de loja por Distrito. </a:t>
                      </a:r>
                      <a:endParaRPr/>
                    </a:p>
                  </a:txBody>
                  <a:tcPr marT="34300" marB="34300" marR="68600" marL="6860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Preparação dos Dados | Validação das incoerências</a:t>
            </a:r>
            <a:endParaRPr b="1" sz="2400"/>
          </a:p>
        </p:txBody>
      </p:sp>
      <p:cxnSp>
        <p:nvCxnSpPr>
          <p:cNvPr id="250" name="Google Shape;250;p40"/>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graphicFrame>
        <p:nvGraphicFramePr>
          <p:cNvPr id="251" name="Google Shape;251;p40"/>
          <p:cNvGraphicFramePr/>
          <p:nvPr/>
        </p:nvGraphicFramePr>
        <p:xfrm>
          <a:off x="358847" y="906403"/>
          <a:ext cx="3000000" cy="3000000"/>
        </p:xfrm>
        <a:graphic>
          <a:graphicData uri="http://schemas.openxmlformats.org/drawingml/2006/table">
            <a:tbl>
              <a:tblPr bandRow="1" firstRow="1">
                <a:noFill/>
                <a:tableStyleId>{B8ECD0C0-B1D6-4B2D-965A-2954C8A279F1}</a:tableStyleId>
              </a:tblPr>
              <a:tblGrid>
                <a:gridCol w="2804325"/>
                <a:gridCol w="935650"/>
                <a:gridCol w="4673000"/>
              </a:tblGrid>
              <a:tr h="278125">
                <a:tc>
                  <a:txBody>
                    <a:bodyPr/>
                    <a:lstStyle/>
                    <a:p>
                      <a:pPr indent="0" lvl="0" marL="0" marR="0" rtl="0" algn="l">
                        <a:spcBef>
                          <a:spcPts val="0"/>
                        </a:spcBef>
                        <a:spcAft>
                          <a:spcPts val="0"/>
                        </a:spcAft>
                        <a:buNone/>
                      </a:pPr>
                      <a:r>
                        <a:rPr lang="pt-PT" sz="1100"/>
                        <a:t>Incoerências</a:t>
                      </a:r>
                      <a:endParaRPr sz="1100"/>
                    </a:p>
                  </a:txBody>
                  <a:tcPr marT="34300" marB="34300" marR="68600" marL="68600"/>
                </a:tc>
                <a:tc>
                  <a:txBody>
                    <a:bodyPr/>
                    <a:lstStyle/>
                    <a:p>
                      <a:pPr indent="0" lvl="0" marL="0" marR="0" rtl="0" algn="l">
                        <a:spcBef>
                          <a:spcPts val="0"/>
                        </a:spcBef>
                        <a:spcAft>
                          <a:spcPts val="0"/>
                        </a:spcAft>
                        <a:buNone/>
                      </a:pPr>
                      <a:r>
                        <a:rPr lang="pt-PT" sz="1100"/>
                        <a:t>Falhas</a:t>
                      </a:r>
                      <a:endParaRPr sz="1100"/>
                    </a:p>
                  </a:txBody>
                  <a:tcPr marT="34300" marB="34300" marR="68600" marL="68600"/>
                </a:tc>
                <a:tc>
                  <a:txBody>
                    <a:bodyPr/>
                    <a:lstStyle/>
                    <a:p>
                      <a:pPr indent="0" lvl="0" marL="0" marR="0" rtl="0" algn="l">
                        <a:lnSpc>
                          <a:spcPct val="100000"/>
                        </a:lnSpc>
                        <a:spcBef>
                          <a:spcPts val="0"/>
                        </a:spcBef>
                        <a:spcAft>
                          <a:spcPts val="0"/>
                        </a:spcAft>
                        <a:buClr>
                          <a:schemeClr val="dk1"/>
                        </a:buClr>
                        <a:buSzPts val="1100"/>
                        <a:buFont typeface="Arial"/>
                        <a:buNone/>
                      </a:pPr>
                      <a:r>
                        <a:t/>
                      </a:r>
                      <a:endParaRPr sz="1100"/>
                    </a:p>
                  </a:txBody>
                  <a:tcPr marT="34300" marB="34300" marR="68600" marL="68600"/>
                </a:tc>
              </a:tr>
              <a:tr h="278125">
                <a:tc>
                  <a:txBody>
                    <a:bodyPr/>
                    <a:lstStyle/>
                    <a:p>
                      <a:pPr indent="0" lvl="0" marL="0" marR="0" rtl="0" algn="l">
                        <a:spcBef>
                          <a:spcPts val="0"/>
                        </a:spcBef>
                        <a:spcAft>
                          <a:spcPts val="0"/>
                        </a:spcAft>
                        <a:buNone/>
                      </a:pPr>
                      <a:r>
                        <a:rPr lang="pt-PT" sz="1200"/>
                        <a:t>Se </a:t>
                      </a:r>
                      <a:r>
                        <a:rPr lang="pt-PT" sz="1200"/>
                        <a:t>Selling</a:t>
                      </a:r>
                      <a:r>
                        <a:rPr lang="pt-PT" sz="1200"/>
                        <a:t> date preenchido e “Sold”=False </a:t>
                      </a:r>
                      <a:endParaRPr sz="1200"/>
                    </a:p>
                  </a:txBody>
                  <a:tcPr marT="34300" marB="34300" marR="68600" marL="68600" anchor="ctr"/>
                </a:tc>
                <a:tc>
                  <a:txBody>
                    <a:bodyPr/>
                    <a:lstStyle/>
                    <a:p>
                      <a:pPr indent="0" lvl="0" marL="0" marR="0" rtl="0" algn="l">
                        <a:spcBef>
                          <a:spcPts val="0"/>
                        </a:spcBef>
                        <a:spcAft>
                          <a:spcPts val="0"/>
                        </a:spcAft>
                        <a:buNone/>
                      </a:pPr>
                      <a:r>
                        <a:rPr lang="pt-PT" sz="1200"/>
                        <a:t>Não</a:t>
                      </a:r>
                      <a:endParaRPr sz="1200"/>
                    </a:p>
                  </a:txBody>
                  <a:tcPr marT="34300" marB="34300" marR="68600" marL="68600" anchor="ctr"/>
                </a:tc>
                <a:tc>
                  <a:txBody>
                    <a:bodyPr/>
                    <a:lstStyle/>
                    <a:p>
                      <a:pPr indent="0" lvl="0" marL="0" marR="0" rtl="0" algn="l">
                        <a:spcBef>
                          <a:spcPts val="0"/>
                        </a:spcBef>
                        <a:spcAft>
                          <a:spcPts val="0"/>
                        </a:spcAft>
                        <a:buNone/>
                      </a:pPr>
                      <a:r>
                        <a:rPr lang="pt-PT" sz="1200"/>
                        <a:t>Não foram encontrados erros </a:t>
                      </a:r>
                      <a:endParaRPr sz="1200"/>
                    </a:p>
                  </a:txBody>
                  <a:tcPr marT="34300" marB="34300" marR="68600" marL="68600" anchor="ctr"/>
                </a:tc>
              </a:tr>
              <a:tr h="278125">
                <a:tc>
                  <a:txBody>
                    <a:bodyPr/>
                    <a:lstStyle/>
                    <a:p>
                      <a:pPr indent="0" lvl="0" marL="0" marR="0" rtl="0" algn="l">
                        <a:lnSpc>
                          <a:spcPct val="100000"/>
                        </a:lnSpc>
                        <a:spcBef>
                          <a:spcPts val="0"/>
                        </a:spcBef>
                        <a:spcAft>
                          <a:spcPts val="0"/>
                        </a:spcAft>
                        <a:buClr>
                          <a:schemeClr val="dk1"/>
                        </a:buClr>
                        <a:buSzPts val="1100"/>
                        <a:buFont typeface="Arial"/>
                        <a:buNone/>
                      </a:pPr>
                      <a:r>
                        <a:rPr lang="pt-PT" sz="1200"/>
                        <a:t>Selling</a:t>
                      </a:r>
                      <a:r>
                        <a:rPr lang="pt-PT" sz="1200"/>
                        <a:t> date vazio e “Sold”=True </a:t>
                      </a:r>
                      <a:endParaRPr sz="1200"/>
                    </a:p>
                  </a:txBody>
                  <a:tcPr marT="34300" marB="34300" marR="68600" marL="68600" anchor="ctr"/>
                </a:tc>
                <a:tc>
                  <a:txBody>
                    <a:bodyPr/>
                    <a:lstStyle/>
                    <a:p>
                      <a:pPr indent="0" lvl="0" marL="0" marR="0" rtl="0" algn="l">
                        <a:spcBef>
                          <a:spcPts val="0"/>
                        </a:spcBef>
                        <a:spcAft>
                          <a:spcPts val="0"/>
                        </a:spcAft>
                        <a:buNone/>
                      </a:pPr>
                      <a:r>
                        <a:rPr lang="pt-PT" sz="1200"/>
                        <a:t>Sim</a:t>
                      </a:r>
                      <a:endParaRPr sz="1200"/>
                    </a:p>
                  </a:txBody>
                  <a:tcPr marT="34300" marB="34300" marR="68600" marL="68600" anchor="ctr"/>
                </a:tc>
                <a:tc>
                  <a:txBody>
                    <a:bodyPr/>
                    <a:lstStyle/>
                    <a:p>
                      <a:pPr indent="0" lvl="0" marL="0" marR="0" rtl="0" algn="l">
                        <a:spcBef>
                          <a:spcPts val="0"/>
                        </a:spcBef>
                        <a:spcAft>
                          <a:spcPts val="0"/>
                        </a:spcAft>
                        <a:buNone/>
                      </a:pPr>
                      <a:r>
                        <a:rPr lang="pt-PT" sz="1200"/>
                        <a:t>Alterámos para “Sold” =False quando selling data vazio</a:t>
                      </a:r>
                      <a:endParaRPr sz="1200"/>
                    </a:p>
                  </a:txBody>
                  <a:tcPr marT="34300" marB="34300" marR="68600" marL="68600" anchor="ctr"/>
                </a:tc>
              </a:tr>
              <a:tr h="278125">
                <a:tc>
                  <a:txBody>
                    <a:bodyPr/>
                    <a:lstStyle/>
                    <a:p>
                      <a:pPr indent="0" lvl="0" marL="0" marR="0" rtl="0" algn="l">
                        <a:lnSpc>
                          <a:spcPct val="100000"/>
                        </a:lnSpc>
                        <a:spcBef>
                          <a:spcPts val="0"/>
                        </a:spcBef>
                        <a:spcAft>
                          <a:spcPts val="0"/>
                        </a:spcAft>
                        <a:buClr>
                          <a:schemeClr val="dk1"/>
                        </a:buClr>
                        <a:buSzPts val="1100"/>
                        <a:buFont typeface="Arial"/>
                        <a:buNone/>
                      </a:pPr>
                      <a:r>
                        <a:rPr b="0" i="0" lang="pt-PT" sz="1200">
                          <a:solidFill>
                            <a:schemeClr val="dk1"/>
                          </a:solidFill>
                          <a:latin typeface="Arial"/>
                          <a:ea typeface="Arial"/>
                          <a:cs typeface="Arial"/>
                          <a:sym typeface="Arial"/>
                        </a:rPr>
                        <a:t>Cálculo do old_pvp * (1 - desconto) = new_pvp</a:t>
                      </a:r>
                      <a:endParaRPr sz="1200"/>
                    </a:p>
                  </a:txBody>
                  <a:tcPr marT="34300" marB="34300" marR="68600" marL="68600" anchor="ctr"/>
                </a:tc>
                <a:tc>
                  <a:txBody>
                    <a:bodyPr/>
                    <a:lstStyle/>
                    <a:p>
                      <a:pPr indent="0" lvl="0" marL="0" marR="0" rtl="0" algn="l">
                        <a:spcBef>
                          <a:spcPts val="0"/>
                        </a:spcBef>
                        <a:spcAft>
                          <a:spcPts val="0"/>
                        </a:spcAft>
                        <a:buNone/>
                      </a:pPr>
                      <a:r>
                        <a:rPr lang="pt-PT" sz="1200"/>
                        <a:t>Não</a:t>
                      </a:r>
                      <a:endParaRPr sz="12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1100"/>
                        <a:buFont typeface="Arial"/>
                        <a:buNone/>
                      </a:pPr>
                      <a:r>
                        <a:rPr lang="pt-PT" sz="1200"/>
                        <a:t>Não foram encontrados erros </a:t>
                      </a:r>
                      <a:endParaRPr sz="1200"/>
                    </a:p>
                  </a:txBody>
                  <a:tcPr marT="34300" marB="34300" marR="68600" marL="68600" anchor="ctr"/>
                </a:tc>
              </a:tr>
              <a:tr h="278125">
                <a:tc>
                  <a:txBody>
                    <a:bodyPr/>
                    <a:lstStyle/>
                    <a:p>
                      <a:pPr indent="0" lvl="0" marL="0" marR="0" rtl="0" algn="l">
                        <a:spcBef>
                          <a:spcPts val="0"/>
                        </a:spcBef>
                        <a:spcAft>
                          <a:spcPts val="0"/>
                        </a:spcAft>
                        <a:buNone/>
                      </a:pPr>
                      <a:r>
                        <a:rPr lang="pt-PT" sz="1200"/>
                        <a:t>new_pvp*margem = profit</a:t>
                      </a:r>
                      <a:endParaRPr sz="1200"/>
                    </a:p>
                  </a:txBody>
                  <a:tcPr marT="34300" marB="34300" marR="68600" marL="68600" anchor="ctr"/>
                </a:tc>
                <a:tc>
                  <a:txBody>
                    <a:bodyPr/>
                    <a:lstStyle/>
                    <a:p>
                      <a:pPr indent="0" lvl="0" marL="0" marR="0" rtl="0" algn="l">
                        <a:spcBef>
                          <a:spcPts val="0"/>
                        </a:spcBef>
                        <a:spcAft>
                          <a:spcPts val="0"/>
                        </a:spcAft>
                        <a:buNone/>
                      </a:pPr>
                      <a:r>
                        <a:rPr lang="pt-PT" sz="1200"/>
                        <a:t>Não</a:t>
                      </a:r>
                      <a:endParaRPr sz="12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1100"/>
                        <a:buFont typeface="Arial"/>
                        <a:buNone/>
                      </a:pPr>
                      <a:r>
                        <a:rPr lang="pt-PT" sz="1200"/>
                        <a:t>Não foram encontrados erros </a:t>
                      </a:r>
                      <a:endParaRPr sz="1200"/>
                    </a:p>
                  </a:txBody>
                  <a:tcPr marT="34300" marB="34300" marR="68600" marL="68600" anchor="ctr"/>
                </a:tc>
              </a:tr>
              <a:tr h="278125">
                <a:tc>
                  <a:txBody>
                    <a:bodyPr/>
                    <a:lstStyle/>
                    <a:p>
                      <a:pPr indent="0" lvl="0" marL="0" marR="0" rtl="0" algn="l">
                        <a:spcBef>
                          <a:spcPts val="0"/>
                        </a:spcBef>
                        <a:spcAft>
                          <a:spcPts val="0"/>
                        </a:spcAft>
                        <a:buNone/>
                      </a:pPr>
                      <a:r>
                        <a:rPr lang="pt-PT" sz="1200"/>
                        <a:t>selling_date inferior à labelling_date</a:t>
                      </a:r>
                      <a:endParaRPr sz="1200"/>
                    </a:p>
                  </a:txBody>
                  <a:tcPr marT="34300" marB="34300" marR="68600" marL="68600" anchor="ctr"/>
                </a:tc>
                <a:tc>
                  <a:txBody>
                    <a:bodyPr/>
                    <a:lstStyle/>
                    <a:p>
                      <a:pPr indent="0" lvl="0" marL="0" marR="0" rtl="0" algn="l">
                        <a:spcBef>
                          <a:spcPts val="0"/>
                        </a:spcBef>
                        <a:spcAft>
                          <a:spcPts val="0"/>
                        </a:spcAft>
                        <a:buNone/>
                      </a:pPr>
                      <a:r>
                        <a:rPr lang="pt-PT" sz="1200"/>
                        <a:t>Sim</a:t>
                      </a:r>
                      <a:endParaRPr sz="1200"/>
                    </a:p>
                  </a:txBody>
                  <a:tcPr marT="34300" marB="34300" marR="68600" marL="68600" anchor="ctr"/>
                </a:tc>
                <a:tc>
                  <a:txBody>
                    <a:bodyPr/>
                    <a:lstStyle/>
                    <a:p>
                      <a:pPr indent="0" lvl="0" marL="0" marR="0" rtl="0" algn="l">
                        <a:spcBef>
                          <a:spcPts val="0"/>
                        </a:spcBef>
                        <a:spcAft>
                          <a:spcPts val="0"/>
                        </a:spcAft>
                        <a:buNone/>
                      </a:pPr>
                      <a:r>
                        <a:rPr lang="pt-PT" sz="1200"/>
                        <a:t>Encontrámos 6 inconsistência. Nestes casos substituimos a selling date pela labelling date. </a:t>
                      </a:r>
                      <a:endParaRPr sz="1200"/>
                    </a:p>
                  </a:txBody>
                  <a:tcPr marT="34300" marB="34300" marR="68600" marL="68600" anchor="ctr"/>
                </a:tc>
              </a:tr>
              <a:tr h="157725">
                <a:tc>
                  <a:txBody>
                    <a:bodyPr/>
                    <a:lstStyle/>
                    <a:p>
                      <a:pPr indent="0" lvl="0" marL="0" marR="0" rtl="0" algn="l">
                        <a:spcBef>
                          <a:spcPts val="0"/>
                        </a:spcBef>
                        <a:spcAft>
                          <a:spcPts val="0"/>
                        </a:spcAft>
                        <a:buNone/>
                      </a:pPr>
                      <a:r>
                        <a:rPr lang="pt-PT" sz="1200"/>
                        <a:t>data de expiring superior à labelling</a:t>
                      </a:r>
                      <a:endParaRPr sz="1200"/>
                    </a:p>
                  </a:txBody>
                  <a:tcPr marT="34300" marB="34300" marR="68600" marL="68600" anchor="ctr"/>
                </a:tc>
                <a:tc>
                  <a:txBody>
                    <a:bodyPr/>
                    <a:lstStyle/>
                    <a:p>
                      <a:pPr indent="0" lvl="0" marL="0" marR="0" rtl="0" algn="l">
                        <a:spcBef>
                          <a:spcPts val="0"/>
                        </a:spcBef>
                        <a:spcAft>
                          <a:spcPts val="0"/>
                        </a:spcAft>
                        <a:buNone/>
                      </a:pPr>
                      <a:r>
                        <a:rPr lang="pt-PT" sz="1200"/>
                        <a:t>Não</a:t>
                      </a:r>
                      <a:endParaRPr sz="12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1100"/>
                        <a:buFont typeface="Arial"/>
                        <a:buNone/>
                      </a:pPr>
                      <a:r>
                        <a:rPr lang="pt-PT" sz="1200"/>
                        <a:t>Não foram encontrados erros </a:t>
                      </a:r>
                      <a:endParaRPr sz="1200"/>
                    </a:p>
                  </a:txBody>
                  <a:tcPr marT="34300" marB="34300" marR="68600" marL="6860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ctrTitle"/>
          </p:nvPr>
        </p:nvSpPr>
        <p:spPr>
          <a:xfrm>
            <a:off x="1143000" y="109910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Play"/>
              <a:buNone/>
            </a:pPr>
            <a:r>
              <a:rPr b="1" lang="pt-PT" sz="3300"/>
              <a:t>Anexo II</a:t>
            </a:r>
            <a:br>
              <a:rPr b="1" lang="pt-PT" sz="3300"/>
            </a:br>
            <a:br>
              <a:rPr lang="pt-PT" sz="2700"/>
            </a:br>
            <a:r>
              <a:rPr lang="pt-PT" sz="2700"/>
              <a:t>Detalhe da identificação das melhores variáveis preditivas</a:t>
            </a:r>
            <a:endParaRPr sz="2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Best predictive variables </a:t>
            </a:r>
            <a:r>
              <a:rPr lang="pt-PT" sz="2400"/>
              <a:t>| </a:t>
            </a:r>
            <a:r>
              <a:rPr lang="pt-PT" sz="2400"/>
              <a:t>Feature</a:t>
            </a:r>
            <a:r>
              <a:rPr lang="pt-PT" sz="2400"/>
              <a:t> Selection Categóricas</a:t>
            </a:r>
            <a:endParaRPr sz="2400"/>
          </a:p>
        </p:txBody>
      </p:sp>
      <p:cxnSp>
        <p:nvCxnSpPr>
          <p:cNvPr id="263" name="Google Shape;263;p42"/>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264" name="Google Shape;264;p42"/>
          <p:cNvSpPr txBox="1"/>
          <p:nvPr>
            <p:ph idx="1" type="body"/>
          </p:nvPr>
        </p:nvSpPr>
        <p:spPr>
          <a:xfrm>
            <a:off x="414005" y="1026319"/>
            <a:ext cx="7886700" cy="3884152"/>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Clr>
                <a:schemeClr val="dk1"/>
              </a:buClr>
              <a:buSzPct val="29166"/>
              <a:buNone/>
            </a:pPr>
            <a:r>
              <a:rPr b="1" lang="pt-PT" sz="4800">
                <a:latin typeface="Play"/>
                <a:ea typeface="Play"/>
                <a:cs typeface="Play"/>
                <a:sym typeface="Play"/>
              </a:rPr>
              <a:t>Metodologia: </a:t>
            </a:r>
            <a:r>
              <a:rPr i="0" lang="pt-PT" sz="4800">
                <a:latin typeface="Play"/>
                <a:ea typeface="Play"/>
                <a:cs typeface="Play"/>
                <a:sym typeface="Play"/>
              </a:rPr>
              <a:t>Chi-Square (Filter Method) com stratified K-Fold  </a:t>
            </a:r>
            <a:endParaRPr sz="4800"/>
          </a:p>
          <a:p>
            <a:pPr indent="0" lvl="0" marL="0" rtl="0" algn="l">
              <a:lnSpc>
                <a:spcPct val="90000"/>
              </a:lnSpc>
              <a:spcBef>
                <a:spcPts val="800"/>
              </a:spcBef>
              <a:spcAft>
                <a:spcPts val="0"/>
              </a:spcAft>
              <a:buClr>
                <a:schemeClr val="dk1"/>
              </a:buClr>
              <a:buSzPct val="29166"/>
              <a:buNone/>
            </a:pPr>
            <a:r>
              <a:rPr i="0" lang="pt-PT" sz="4800">
                <a:latin typeface="Play"/>
                <a:ea typeface="Play"/>
                <a:cs typeface="Play"/>
                <a:sym typeface="Play"/>
              </a:rPr>
              <a:t>(</a:t>
            </a:r>
            <a:r>
              <a:rPr lang="pt-PT" sz="4800">
                <a:latin typeface="Play"/>
                <a:ea typeface="Play"/>
                <a:cs typeface="Play"/>
                <a:sym typeface="Play"/>
              </a:rPr>
              <a:t>forma eficaz de selecionar variáveis categóricas relevantes para a variável alvo binária, preservando o equilíbrio das classes em cada subdivisão da validação cruzada)</a:t>
            </a:r>
            <a:endParaRPr sz="4800"/>
          </a:p>
          <a:p>
            <a:pPr indent="0" lvl="0" marL="0" rtl="0" algn="l">
              <a:lnSpc>
                <a:spcPct val="90000"/>
              </a:lnSpc>
              <a:spcBef>
                <a:spcPts val="800"/>
              </a:spcBef>
              <a:spcAft>
                <a:spcPts val="0"/>
              </a:spcAft>
              <a:buClr>
                <a:schemeClr val="dk1"/>
              </a:buClr>
              <a:buSzPct val="29166"/>
              <a:buNone/>
            </a:pPr>
            <a:r>
              <a:t/>
            </a:r>
            <a:endParaRPr sz="4800">
              <a:latin typeface="Play"/>
              <a:ea typeface="Play"/>
              <a:cs typeface="Play"/>
              <a:sym typeface="Play"/>
            </a:endParaRPr>
          </a:p>
          <a:p>
            <a:pPr indent="0" lvl="0" marL="0" rtl="0" algn="l">
              <a:lnSpc>
                <a:spcPct val="90000"/>
              </a:lnSpc>
              <a:spcBef>
                <a:spcPts val="800"/>
              </a:spcBef>
              <a:spcAft>
                <a:spcPts val="0"/>
              </a:spcAft>
              <a:buClr>
                <a:schemeClr val="dk1"/>
              </a:buClr>
              <a:buSzPct val="29166"/>
              <a:buNone/>
            </a:pPr>
            <a:r>
              <a:rPr b="1" lang="pt-PT" sz="4800">
                <a:latin typeface="Play"/>
                <a:ea typeface="Play"/>
                <a:cs typeface="Play"/>
                <a:sym typeface="Play"/>
              </a:rPr>
              <a:t>Variáveis consideradas: </a:t>
            </a:r>
            <a:r>
              <a:rPr lang="pt-PT" sz="4800">
                <a:latin typeface="Play"/>
                <a:ea typeface="Play"/>
                <a:cs typeface="Play"/>
                <a:sym typeface="Play"/>
              </a:rPr>
              <a:t>sold, brand, district, labelling_day_of_week, labelling_day_15, </a:t>
            </a:r>
            <a:r>
              <a:rPr lang="pt-PT" sz="4800">
                <a:latin typeface="Play"/>
                <a:ea typeface="Play"/>
                <a:cs typeface="Play"/>
                <a:sym typeface="Play"/>
              </a:rPr>
              <a:t>labelling_day_8, labelling_day_23, type</a:t>
            </a:r>
            <a:endParaRPr sz="4800">
              <a:latin typeface="Play"/>
              <a:ea typeface="Play"/>
              <a:cs typeface="Play"/>
              <a:sym typeface="Play"/>
            </a:endParaRPr>
          </a:p>
          <a:p>
            <a:pPr indent="0" lvl="0" marL="0" rtl="0" algn="l">
              <a:lnSpc>
                <a:spcPct val="90000"/>
              </a:lnSpc>
              <a:spcBef>
                <a:spcPts val="800"/>
              </a:spcBef>
              <a:spcAft>
                <a:spcPts val="0"/>
              </a:spcAft>
              <a:buClr>
                <a:schemeClr val="dk1"/>
              </a:buClr>
              <a:buSzPct val="29166"/>
              <a:buNone/>
            </a:pPr>
            <a:r>
              <a:t/>
            </a:r>
            <a:endParaRPr b="1" sz="4800">
              <a:latin typeface="Play"/>
              <a:ea typeface="Play"/>
              <a:cs typeface="Play"/>
              <a:sym typeface="Play"/>
            </a:endParaRPr>
          </a:p>
          <a:p>
            <a:pPr indent="0" lvl="0" marL="0" rtl="0" algn="l">
              <a:lnSpc>
                <a:spcPct val="90000"/>
              </a:lnSpc>
              <a:spcBef>
                <a:spcPts val="800"/>
              </a:spcBef>
              <a:spcAft>
                <a:spcPts val="0"/>
              </a:spcAft>
              <a:buClr>
                <a:schemeClr val="dk1"/>
              </a:buClr>
              <a:buSzPct val="29166"/>
              <a:buNone/>
            </a:pPr>
            <a:r>
              <a:rPr b="1" lang="pt-PT" sz="4800">
                <a:latin typeface="Play"/>
                <a:ea typeface="Play"/>
                <a:cs typeface="Play"/>
                <a:sym typeface="Play"/>
              </a:rPr>
              <a:t>Objectivo: </a:t>
            </a:r>
            <a:endParaRPr b="1" i="0" sz="4800">
              <a:latin typeface="Play"/>
              <a:ea typeface="Play"/>
              <a:cs typeface="Play"/>
              <a:sym typeface="Play"/>
            </a:endParaRPr>
          </a:p>
          <a:p>
            <a:pPr indent="-177800" lvl="0" marL="177800" rtl="0" algn="l">
              <a:lnSpc>
                <a:spcPct val="100000"/>
              </a:lnSpc>
              <a:spcBef>
                <a:spcPts val="0"/>
              </a:spcBef>
              <a:spcAft>
                <a:spcPts val="0"/>
              </a:spcAft>
              <a:buClr>
                <a:schemeClr val="dk1"/>
              </a:buClr>
              <a:buSzPct val="100000"/>
              <a:buChar char="•"/>
            </a:pPr>
            <a:r>
              <a:rPr i="0" lang="pt-PT" sz="4800" u="none" cap="none" strike="noStrike">
                <a:latin typeface="Play"/>
                <a:ea typeface="Play"/>
                <a:cs typeface="Play"/>
                <a:sym typeface="Play"/>
              </a:rPr>
              <a:t>Ver quais variáveis categóricas são mais relevantes em todos os folds.</a:t>
            </a:r>
            <a:endParaRPr sz="4800"/>
          </a:p>
          <a:p>
            <a:pPr indent="-177800" lvl="0" marL="177800" rtl="0" algn="l">
              <a:lnSpc>
                <a:spcPct val="100000"/>
              </a:lnSpc>
              <a:spcBef>
                <a:spcPts val="0"/>
              </a:spcBef>
              <a:spcAft>
                <a:spcPts val="0"/>
              </a:spcAft>
              <a:buClr>
                <a:schemeClr val="dk1"/>
              </a:buClr>
              <a:buSzPct val="100000"/>
              <a:buChar char="•"/>
            </a:pPr>
            <a:r>
              <a:rPr i="0" lang="pt-PT" sz="4800" u="none" cap="none" strike="noStrike">
                <a:latin typeface="Play"/>
                <a:ea typeface="Play"/>
                <a:cs typeface="Play"/>
                <a:sym typeface="Play"/>
              </a:rPr>
              <a:t>Avaliar se uma variável é consistentemente importante, e não só por sorte num único split.</a:t>
            </a:r>
            <a:endParaRPr sz="4800"/>
          </a:p>
          <a:p>
            <a:pPr indent="-177800" lvl="0" marL="177800" rtl="0" algn="l">
              <a:lnSpc>
                <a:spcPct val="100000"/>
              </a:lnSpc>
              <a:spcBef>
                <a:spcPts val="0"/>
              </a:spcBef>
              <a:spcAft>
                <a:spcPts val="0"/>
              </a:spcAft>
              <a:buClr>
                <a:schemeClr val="dk1"/>
              </a:buClr>
              <a:buSzPct val="100000"/>
              <a:buChar char="•"/>
            </a:pPr>
            <a:r>
              <a:rPr i="0" lang="pt-PT" sz="4800" u="none" cap="none" strike="noStrike">
                <a:latin typeface="Play"/>
                <a:ea typeface="Play"/>
                <a:cs typeface="Play"/>
                <a:sym typeface="Play"/>
              </a:rPr>
              <a:t>Obter p-valores médios e filtrar por p &lt; 0.05.</a:t>
            </a:r>
            <a:endParaRPr sz="4800">
              <a:latin typeface="Play"/>
              <a:ea typeface="Play"/>
              <a:cs typeface="Play"/>
              <a:sym typeface="Play"/>
            </a:endParaRPr>
          </a:p>
          <a:p>
            <a:pPr indent="0" lvl="0" marL="0" rtl="0" algn="l">
              <a:lnSpc>
                <a:spcPct val="90000"/>
              </a:lnSpc>
              <a:spcBef>
                <a:spcPts val="800"/>
              </a:spcBef>
              <a:spcAft>
                <a:spcPts val="0"/>
              </a:spcAft>
              <a:buClr>
                <a:schemeClr val="dk1"/>
              </a:buClr>
              <a:buSzPct val="29166"/>
              <a:buNone/>
            </a:pPr>
            <a:r>
              <a:t/>
            </a:r>
            <a:endParaRPr b="1" sz="4800">
              <a:latin typeface="Play"/>
              <a:ea typeface="Play"/>
              <a:cs typeface="Play"/>
              <a:sym typeface="Play"/>
            </a:endParaRPr>
          </a:p>
          <a:p>
            <a:pPr indent="0" lvl="0" marL="0" rtl="0" algn="l">
              <a:lnSpc>
                <a:spcPct val="90000"/>
              </a:lnSpc>
              <a:spcBef>
                <a:spcPts val="800"/>
              </a:spcBef>
              <a:spcAft>
                <a:spcPts val="0"/>
              </a:spcAft>
              <a:buClr>
                <a:schemeClr val="dk1"/>
              </a:buClr>
              <a:buSzPct val="29166"/>
              <a:buNone/>
            </a:pPr>
            <a:r>
              <a:rPr b="1" lang="pt-PT" sz="4800">
                <a:latin typeface="Play"/>
                <a:ea typeface="Play"/>
                <a:cs typeface="Play"/>
                <a:sym typeface="Play"/>
              </a:rPr>
              <a:t>Resultados: </a:t>
            </a:r>
            <a:endParaRPr sz="4800"/>
          </a:p>
          <a:p>
            <a:pPr indent="-177800" lvl="0" marL="177800" rtl="0" algn="l">
              <a:lnSpc>
                <a:spcPct val="90000"/>
              </a:lnSpc>
              <a:spcBef>
                <a:spcPts val="800"/>
              </a:spcBef>
              <a:spcAft>
                <a:spcPts val="0"/>
              </a:spcAft>
              <a:buClr>
                <a:schemeClr val="dk1"/>
              </a:buClr>
              <a:buSzPct val="100000"/>
              <a:buChar char="•"/>
            </a:pPr>
            <a:r>
              <a:rPr lang="pt-PT" sz="4800">
                <a:latin typeface="Play"/>
                <a:ea typeface="Play"/>
                <a:cs typeface="Play"/>
                <a:sym typeface="Play"/>
              </a:rPr>
              <a:t>Para todos os fold a variável “type” foi considerada irrelevante.</a:t>
            </a:r>
            <a:endParaRPr sz="4800"/>
          </a:p>
          <a:p>
            <a:pPr indent="-177800" lvl="0" marL="177800" rtl="0" algn="l">
              <a:lnSpc>
                <a:spcPct val="90000"/>
              </a:lnSpc>
              <a:spcBef>
                <a:spcPts val="800"/>
              </a:spcBef>
              <a:spcAft>
                <a:spcPts val="0"/>
              </a:spcAft>
              <a:buClr>
                <a:schemeClr val="dk1"/>
              </a:buClr>
              <a:buSzPct val="100000"/>
              <a:buChar char="•"/>
            </a:pPr>
            <a:r>
              <a:rPr lang="pt-PT" sz="4800">
                <a:latin typeface="Play"/>
                <a:ea typeface="Play"/>
                <a:cs typeface="Play"/>
                <a:sym typeface="Play"/>
              </a:rPr>
              <a:t>Num dos folds a variável “</a:t>
            </a:r>
            <a:r>
              <a:rPr lang="pt-PT" sz="4800">
                <a:latin typeface="Play"/>
                <a:ea typeface="Play"/>
                <a:cs typeface="Play"/>
                <a:sym typeface="Play"/>
              </a:rPr>
              <a:t>labelling_day_23</a:t>
            </a:r>
            <a:r>
              <a:rPr lang="pt-PT" sz="4800">
                <a:latin typeface="Play"/>
                <a:ea typeface="Play"/>
                <a:cs typeface="Play"/>
                <a:sym typeface="Play"/>
              </a:rPr>
              <a:t>” foi considerada irrelevante.</a:t>
            </a:r>
            <a:endParaRPr sz="4800"/>
          </a:p>
          <a:p>
            <a:pPr indent="0" lvl="0" marL="0" rtl="0" algn="l">
              <a:lnSpc>
                <a:spcPct val="90000"/>
              </a:lnSpc>
              <a:spcBef>
                <a:spcPts val="800"/>
              </a:spcBef>
              <a:spcAft>
                <a:spcPts val="0"/>
              </a:spcAft>
              <a:buClr>
                <a:schemeClr val="dk1"/>
              </a:buClr>
              <a:buSzPct val="29166"/>
              <a:buNone/>
            </a:pPr>
            <a:r>
              <a:t/>
            </a:r>
            <a:endParaRPr sz="4800">
              <a:latin typeface="Play"/>
              <a:ea typeface="Play"/>
              <a:cs typeface="Play"/>
              <a:sym typeface="Play"/>
            </a:endParaRPr>
          </a:p>
          <a:p>
            <a:pPr indent="0" lvl="0" marL="0" rtl="0" algn="l">
              <a:lnSpc>
                <a:spcPct val="90000"/>
              </a:lnSpc>
              <a:spcBef>
                <a:spcPts val="800"/>
              </a:spcBef>
              <a:spcAft>
                <a:spcPts val="0"/>
              </a:spcAft>
              <a:buClr>
                <a:schemeClr val="dk1"/>
              </a:buClr>
              <a:buSzPct val="29166"/>
              <a:buNone/>
            </a:pPr>
            <a:r>
              <a:rPr b="1" lang="pt-PT" sz="4800">
                <a:latin typeface="Play"/>
                <a:ea typeface="Play"/>
                <a:cs typeface="Play"/>
                <a:sym typeface="Play"/>
              </a:rPr>
              <a:t>Conclusões: </a:t>
            </a:r>
            <a:endParaRPr sz="4800">
              <a:latin typeface="Play"/>
              <a:ea typeface="Play"/>
              <a:cs typeface="Play"/>
              <a:sym typeface="Play"/>
            </a:endParaRPr>
          </a:p>
          <a:p>
            <a:pPr indent="-177800" lvl="0" marL="177800" rtl="0" algn="l">
              <a:lnSpc>
                <a:spcPct val="90000"/>
              </a:lnSpc>
              <a:spcBef>
                <a:spcPts val="800"/>
              </a:spcBef>
              <a:spcAft>
                <a:spcPts val="0"/>
              </a:spcAft>
              <a:buClr>
                <a:schemeClr val="dk1"/>
              </a:buClr>
              <a:buSzPct val="100000"/>
              <a:buChar char="•"/>
            </a:pPr>
            <a:r>
              <a:rPr lang="pt-PT" sz="4800">
                <a:latin typeface="Play"/>
                <a:ea typeface="Play"/>
                <a:cs typeface="Play"/>
                <a:sym typeface="Play"/>
              </a:rPr>
              <a:t>Desconsideramos</a:t>
            </a:r>
            <a:r>
              <a:rPr lang="pt-PT" sz="4800">
                <a:latin typeface="Play"/>
                <a:ea typeface="Play"/>
                <a:cs typeface="Play"/>
                <a:sym typeface="Play"/>
              </a:rPr>
              <a:t> as variáveis: type, selling day of the week (decorrente do data leakage), brand (variável muito desbalanceada, grande concentração na marca 2);</a:t>
            </a:r>
            <a:endParaRPr sz="4800"/>
          </a:p>
          <a:p>
            <a:pPr indent="-177800" lvl="0" marL="177800" rtl="0" algn="l">
              <a:lnSpc>
                <a:spcPct val="90000"/>
              </a:lnSpc>
              <a:spcBef>
                <a:spcPts val="800"/>
              </a:spcBef>
              <a:spcAft>
                <a:spcPts val="0"/>
              </a:spcAft>
              <a:buClr>
                <a:schemeClr val="dk1"/>
              </a:buClr>
              <a:buSzPct val="100000"/>
              <a:buChar char="•"/>
            </a:pPr>
            <a:r>
              <a:rPr lang="pt-PT" sz="4800">
                <a:latin typeface="Play"/>
                <a:ea typeface="Play"/>
                <a:cs typeface="Play"/>
                <a:sym typeface="Play"/>
              </a:rPr>
              <a:t>Manter: district, labelling_day_of_week, labbeling_day_8. </a:t>
            </a:r>
            <a:endParaRPr sz="4800"/>
          </a:p>
          <a:p>
            <a:pPr indent="-101600" lvl="0" marL="177800" rtl="0" algn="l">
              <a:lnSpc>
                <a:spcPct val="90000"/>
              </a:lnSpc>
              <a:spcBef>
                <a:spcPts val="800"/>
              </a:spcBef>
              <a:spcAft>
                <a:spcPts val="0"/>
              </a:spcAft>
              <a:buClr>
                <a:schemeClr val="dk1"/>
              </a:buClr>
              <a:buSzPct val="29166"/>
              <a:buNone/>
            </a:pPr>
            <a:r>
              <a:t/>
            </a:r>
            <a:endParaRPr sz="4800">
              <a:latin typeface="Play"/>
              <a:ea typeface="Play"/>
              <a:cs typeface="Play"/>
              <a:sym typeface="Play"/>
            </a:endParaRPr>
          </a:p>
          <a:p>
            <a:pPr indent="0" lvl="0" marL="0" rtl="0" algn="l">
              <a:lnSpc>
                <a:spcPct val="90000"/>
              </a:lnSpc>
              <a:spcBef>
                <a:spcPts val="800"/>
              </a:spcBef>
              <a:spcAft>
                <a:spcPts val="0"/>
              </a:spcAft>
              <a:buClr>
                <a:schemeClr val="dk1"/>
              </a:buClr>
              <a:buSzPct val="100000"/>
              <a:buNone/>
            </a:pPr>
            <a:r>
              <a:t/>
            </a:r>
            <a:endParaRPr sz="1400">
              <a:solidFill>
                <a:srgbClr val="002060"/>
              </a:solidFill>
              <a:latin typeface="Play"/>
              <a:ea typeface="Play"/>
              <a:cs typeface="Play"/>
              <a:sym typeface="Play"/>
            </a:endParaRPr>
          </a:p>
          <a:p>
            <a:pPr indent="-101600" lvl="0" marL="177800" rtl="0" algn="l">
              <a:lnSpc>
                <a:spcPct val="90000"/>
              </a:lnSpc>
              <a:spcBef>
                <a:spcPts val="800"/>
              </a:spcBef>
              <a:spcAft>
                <a:spcPts val="0"/>
              </a:spcAft>
              <a:buClr>
                <a:schemeClr val="dk1"/>
              </a:buClr>
              <a:buSzPct val="100000"/>
              <a:buNone/>
            </a:pPr>
            <a:r>
              <a:t/>
            </a:r>
            <a:endParaRPr sz="1400">
              <a:solidFill>
                <a:srgbClr val="002060"/>
              </a:solidFill>
              <a:latin typeface="Play"/>
              <a:ea typeface="Play"/>
              <a:cs typeface="Play"/>
              <a:sym typeface="Play"/>
            </a:endParaRPr>
          </a:p>
          <a:p>
            <a:pPr indent="-114300" lvl="0" marL="177800" rtl="0" algn="l">
              <a:lnSpc>
                <a:spcPct val="90000"/>
              </a:lnSpc>
              <a:spcBef>
                <a:spcPts val="800"/>
              </a:spcBef>
              <a:spcAft>
                <a:spcPts val="0"/>
              </a:spcAft>
              <a:buClr>
                <a:schemeClr val="dk1"/>
              </a:buClr>
              <a:buSzPct val="100000"/>
              <a:buNone/>
            </a:pPr>
            <a:r>
              <a:t/>
            </a:r>
            <a:endParaRPr sz="1200">
              <a:solidFill>
                <a:srgbClr val="002060"/>
              </a:solidFill>
              <a:latin typeface="Play"/>
              <a:ea typeface="Play"/>
              <a:cs typeface="Play"/>
              <a:sym typeface="Play"/>
            </a:endParaRPr>
          </a:p>
          <a:p>
            <a:pPr indent="-1143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143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143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143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0" i="0"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sz="1800"/>
          </a:p>
          <a:p>
            <a:pPr indent="0" lvl="0" marL="0" rtl="0" algn="l">
              <a:lnSpc>
                <a:spcPct val="90000"/>
              </a:lnSpc>
              <a:spcBef>
                <a:spcPts val="800"/>
              </a:spcBef>
              <a:spcAft>
                <a:spcPts val="0"/>
              </a:spcAft>
              <a:buClr>
                <a:schemeClr val="dk1"/>
              </a:buClr>
              <a:buSzPct val="10000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3. Best predictive variables | </a:t>
            </a:r>
            <a:r>
              <a:rPr lang="pt-PT" sz="2400"/>
              <a:t>Feature</a:t>
            </a:r>
            <a:r>
              <a:rPr lang="pt-PT" sz="2400"/>
              <a:t> Selection Numéricas</a:t>
            </a:r>
            <a:endParaRPr sz="2400"/>
          </a:p>
        </p:txBody>
      </p:sp>
      <p:cxnSp>
        <p:nvCxnSpPr>
          <p:cNvPr id="270" name="Google Shape;270;p43"/>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271" name="Google Shape;271;p43"/>
          <p:cNvSpPr txBox="1"/>
          <p:nvPr/>
        </p:nvSpPr>
        <p:spPr>
          <a:xfrm>
            <a:off x="414005" y="1026319"/>
            <a:ext cx="7886700" cy="3884152"/>
          </a:xfrm>
          <a:prstGeom prst="rect">
            <a:avLst/>
          </a:prstGeom>
          <a:noFill/>
          <a:ln>
            <a:noFill/>
          </a:ln>
        </p:spPr>
        <p:txBody>
          <a:bodyPr anchorCtr="0" anchor="t" bIns="34275" lIns="68575" spcFirstLastPara="1" rIns="68575" wrap="square" tIns="34275">
            <a:normAutofit fontScale="25000" lnSpcReduction="20000"/>
          </a:bodyPr>
          <a:lstStyle/>
          <a:p>
            <a:pPr indent="0" lvl="0" marL="0" marR="0" rtl="0" algn="l">
              <a:lnSpc>
                <a:spcPct val="90000"/>
              </a:lnSpc>
              <a:spcBef>
                <a:spcPts val="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Metodologia: </a:t>
            </a:r>
            <a:r>
              <a:rPr b="0" i="0" lang="pt-PT" sz="5900" u="none" cap="none" strike="noStrike">
                <a:solidFill>
                  <a:schemeClr val="dk1"/>
                </a:solidFill>
                <a:latin typeface="Play"/>
                <a:ea typeface="Play"/>
                <a:cs typeface="Play"/>
                <a:sym typeface="Play"/>
              </a:rPr>
              <a:t>Variância</a:t>
            </a:r>
            <a:endParaRPr b="0"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t/>
            </a:r>
            <a:endParaRPr b="0"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Variáveis consideradas: </a:t>
            </a:r>
            <a:r>
              <a:rPr b="0" i="0" lang="pt-PT" sz="5900" u="none" cap="none" strike="noStrike">
                <a:solidFill>
                  <a:schemeClr val="dk1"/>
                </a:solidFill>
                <a:latin typeface="Play"/>
                <a:ea typeface="Play"/>
                <a:cs typeface="Play"/>
                <a:sym typeface="Play"/>
              </a:rPr>
              <a:t>oldpvp, labelqty, weight (g), perc_expiring_sku, selling_square_ft, new_pvp, discount, Margem_num, vida_util_apos_label,labelling_day</a:t>
            </a:r>
            <a:endParaRPr b="1"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t/>
            </a:r>
            <a:endParaRPr b="1"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Objectivo: </a:t>
            </a:r>
            <a:endParaRPr sz="5900"/>
          </a:p>
          <a:p>
            <a:pPr indent="-182562" lvl="0" marL="177800" marR="0" rtl="0" algn="l">
              <a:lnSpc>
                <a:spcPct val="110000"/>
              </a:lnSpc>
              <a:spcBef>
                <a:spcPts val="0"/>
              </a:spcBef>
              <a:spcAft>
                <a:spcPts val="0"/>
              </a:spcAft>
              <a:buClr>
                <a:schemeClr val="dk1"/>
              </a:buClr>
              <a:buSzPct val="100000"/>
              <a:buFont typeface="Arial"/>
              <a:buChar char="•"/>
            </a:pPr>
            <a:r>
              <a:rPr b="0" i="0" lang="pt-PT" sz="5900" u="none" cap="none" strike="noStrike">
                <a:solidFill>
                  <a:schemeClr val="dk1"/>
                </a:solidFill>
                <a:latin typeface="Arial"/>
                <a:ea typeface="Arial"/>
                <a:cs typeface="Arial"/>
                <a:sym typeface="Arial"/>
              </a:rPr>
              <a:t>Avaliar a relevância de variáveis numéricas com base na sua variabilidade</a:t>
            </a:r>
            <a:endParaRPr b="0" i="0" sz="5900" u="none" cap="none" strike="noStrike">
              <a:solidFill>
                <a:schemeClr val="dk1"/>
              </a:solidFill>
              <a:latin typeface="Arial"/>
              <a:ea typeface="Arial"/>
              <a:cs typeface="Arial"/>
              <a:sym typeface="Arial"/>
            </a:endParaRPr>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Arial"/>
                <a:ea typeface="Arial"/>
                <a:cs typeface="Arial"/>
                <a:sym typeface="Arial"/>
              </a:rPr>
              <a:t>Eliminar variáveis com variância muito baixa, que fornecem pouca ou nenhuma informação discriminativa.</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Arial"/>
                <a:ea typeface="Arial"/>
                <a:cs typeface="Arial"/>
                <a:sym typeface="Arial"/>
              </a:rPr>
              <a:t>Reduzir dimensionalidade do conjunto de dados (menos variáveis = modelos mais simples e rápidos).</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Arial"/>
                <a:ea typeface="Arial"/>
                <a:cs typeface="Arial"/>
                <a:sym typeface="Arial"/>
              </a:rPr>
              <a:t>Ajudar na seleção de features antes do treino de modelos (pré-processamento).</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Arial"/>
                <a:ea typeface="Arial"/>
                <a:cs typeface="Arial"/>
                <a:sym typeface="Arial"/>
              </a:rPr>
              <a:t>Evitar "overfitting", removendo variáveis constantes ou quase constantes.</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Arial"/>
                <a:ea typeface="Arial"/>
                <a:cs typeface="Arial"/>
                <a:sym typeface="Arial"/>
              </a:rPr>
              <a:t>Melhorar a qualidade dos dados, concentrando a análise nas variáveis mais informativas.</a:t>
            </a:r>
            <a:endParaRPr sz="5900"/>
          </a:p>
          <a:p>
            <a:pPr indent="0" lvl="0" marL="0" marR="0" rtl="0" algn="l">
              <a:lnSpc>
                <a:spcPct val="90000"/>
              </a:lnSpc>
              <a:spcBef>
                <a:spcPts val="800"/>
              </a:spcBef>
              <a:spcAft>
                <a:spcPts val="0"/>
              </a:spcAft>
              <a:buClr>
                <a:schemeClr val="dk1"/>
              </a:buClr>
              <a:buSzPts val="350"/>
              <a:buFont typeface="Arial"/>
              <a:buNone/>
            </a:pPr>
            <a:r>
              <a:t/>
            </a:r>
            <a:endParaRPr b="1"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Resultados: </a:t>
            </a:r>
            <a:endParaRPr sz="5900"/>
          </a:p>
          <a:p>
            <a:pPr indent="-182562" lvl="0" marL="177800" marR="0" rtl="0" algn="l">
              <a:lnSpc>
                <a:spcPct val="90000"/>
              </a:lnSpc>
              <a:spcBef>
                <a:spcPts val="80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A </a:t>
            </a:r>
            <a:r>
              <a:rPr lang="pt-PT" sz="5900">
                <a:solidFill>
                  <a:schemeClr val="dk1"/>
                </a:solidFill>
                <a:latin typeface="Play"/>
                <a:ea typeface="Play"/>
                <a:cs typeface="Play"/>
                <a:sym typeface="Play"/>
              </a:rPr>
              <a:t>variável</a:t>
            </a:r>
            <a:r>
              <a:rPr b="0" i="0" lang="pt-PT" sz="5900" u="none" cap="none" strike="noStrike">
                <a:solidFill>
                  <a:schemeClr val="dk1"/>
                </a:solidFill>
                <a:latin typeface="Play"/>
                <a:ea typeface="Play"/>
                <a:cs typeface="Play"/>
                <a:sym typeface="Play"/>
              </a:rPr>
              <a:t> labelqty apresenta variância 0, o que significa que se mantém constante e não faz sentido incluir.</a:t>
            </a:r>
            <a:endParaRPr b="1"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100000"/>
              <a:buFont typeface="Arial"/>
              <a:buNone/>
            </a:pPr>
            <a:r>
              <a:t/>
            </a:r>
            <a:endParaRPr b="0" i="0" sz="1400" u="none" cap="none" strike="noStrike">
              <a:solidFill>
                <a:srgbClr val="002060"/>
              </a:solidFill>
              <a:latin typeface="Play"/>
              <a:ea typeface="Play"/>
              <a:cs typeface="Play"/>
              <a:sym typeface="Play"/>
            </a:endParaRPr>
          </a:p>
          <a:p>
            <a:pPr indent="-88900" lvl="0" marL="177800" marR="0" rtl="0" algn="l">
              <a:lnSpc>
                <a:spcPct val="90000"/>
              </a:lnSpc>
              <a:spcBef>
                <a:spcPts val="800"/>
              </a:spcBef>
              <a:spcAft>
                <a:spcPts val="0"/>
              </a:spcAft>
              <a:buClr>
                <a:schemeClr val="dk1"/>
              </a:buClr>
              <a:buSzPct val="100000"/>
              <a:buFont typeface="Arial"/>
              <a:buNone/>
            </a:pPr>
            <a:r>
              <a:t/>
            </a:r>
            <a:endParaRPr b="0" i="0" sz="14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Temas a abordar</a:t>
            </a:r>
            <a:endParaRPr b="1" sz="2400"/>
          </a:p>
        </p:txBody>
      </p:sp>
      <p:cxnSp>
        <p:nvCxnSpPr>
          <p:cNvPr id="138" name="Google Shape;138;p26"/>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139" name="Google Shape;139;p26"/>
          <p:cNvSpPr txBox="1"/>
          <p:nvPr>
            <p:ph idx="1" type="body"/>
          </p:nvPr>
        </p:nvSpPr>
        <p:spPr>
          <a:xfrm>
            <a:off x="414005" y="1074677"/>
            <a:ext cx="7886700" cy="356414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b="1" lang="pt-PT" sz="1400"/>
              <a:t>1. </a:t>
            </a:r>
            <a:r>
              <a:rPr b="1" lang="pt-PT" sz="1400"/>
              <a:t>Enquadramento</a:t>
            </a:r>
            <a:endParaRPr/>
          </a:p>
          <a:p>
            <a:pPr indent="0" lvl="0" marL="0" rtl="0" algn="l">
              <a:lnSpc>
                <a:spcPct val="90000"/>
              </a:lnSpc>
              <a:spcBef>
                <a:spcPts val="800"/>
              </a:spcBef>
              <a:spcAft>
                <a:spcPts val="0"/>
              </a:spcAft>
              <a:buClr>
                <a:schemeClr val="dk1"/>
              </a:buClr>
              <a:buSzPts val="1400"/>
              <a:buNone/>
            </a:pPr>
            <a:r>
              <a:rPr b="1" lang="pt-PT" sz="1400"/>
              <a:t>2. Preparação dos dados | Resumo</a:t>
            </a:r>
            <a:endParaRPr/>
          </a:p>
          <a:p>
            <a:pPr indent="0" lvl="0" marL="0" rtl="0" algn="l">
              <a:lnSpc>
                <a:spcPct val="90000"/>
              </a:lnSpc>
              <a:spcBef>
                <a:spcPts val="800"/>
              </a:spcBef>
              <a:spcAft>
                <a:spcPts val="0"/>
              </a:spcAft>
              <a:buClr>
                <a:schemeClr val="dk1"/>
              </a:buClr>
              <a:buSzPts val="1400"/>
              <a:buNone/>
            </a:pPr>
            <a:r>
              <a:rPr b="1" lang="pt-PT" sz="1400"/>
              <a:t>3. Dashboard</a:t>
            </a:r>
            <a:endParaRPr/>
          </a:p>
          <a:p>
            <a:pPr indent="0" lvl="0" marL="0" rtl="0" algn="l">
              <a:lnSpc>
                <a:spcPct val="90000"/>
              </a:lnSpc>
              <a:spcBef>
                <a:spcPts val="800"/>
              </a:spcBef>
              <a:spcAft>
                <a:spcPts val="0"/>
              </a:spcAft>
              <a:buClr>
                <a:schemeClr val="dk1"/>
              </a:buClr>
              <a:buSzPts val="1400"/>
              <a:buNone/>
            </a:pPr>
            <a:r>
              <a:rPr b="1" lang="pt-PT" sz="1400"/>
              <a:t>4. Identificação das melhores variáveis preditivas</a:t>
            </a:r>
            <a:endParaRPr/>
          </a:p>
          <a:p>
            <a:pPr indent="0" lvl="0" marL="0" rtl="0" algn="l">
              <a:lnSpc>
                <a:spcPct val="90000"/>
              </a:lnSpc>
              <a:spcBef>
                <a:spcPts val="800"/>
              </a:spcBef>
              <a:spcAft>
                <a:spcPts val="0"/>
              </a:spcAft>
              <a:buClr>
                <a:schemeClr val="dk1"/>
              </a:buClr>
              <a:buSzPts val="1400"/>
              <a:buNone/>
            </a:pPr>
            <a:r>
              <a:rPr b="1" lang="pt-PT" sz="1400"/>
              <a:t>5. Escolha e aplicação do modelo</a:t>
            </a:r>
            <a:endParaRPr/>
          </a:p>
          <a:p>
            <a:pPr indent="0" lvl="0" marL="0" rtl="0" algn="l">
              <a:lnSpc>
                <a:spcPct val="90000"/>
              </a:lnSpc>
              <a:spcBef>
                <a:spcPts val="800"/>
              </a:spcBef>
              <a:spcAft>
                <a:spcPts val="0"/>
              </a:spcAft>
              <a:buClr>
                <a:schemeClr val="dk1"/>
              </a:buClr>
              <a:buSzPts val="1400"/>
              <a:buNone/>
            </a:pPr>
            <a:r>
              <a:rPr b="1" lang="pt-PT" sz="1400"/>
              <a:t>6. Melhorias ao processo</a:t>
            </a:r>
            <a:endParaRPr/>
          </a:p>
          <a:p>
            <a:pPr indent="0" lvl="0" marL="0" rtl="0" algn="l">
              <a:lnSpc>
                <a:spcPct val="90000"/>
              </a:lnSpc>
              <a:spcBef>
                <a:spcPts val="800"/>
              </a:spcBef>
              <a:spcAft>
                <a:spcPts val="0"/>
              </a:spcAft>
              <a:buClr>
                <a:schemeClr val="dk1"/>
              </a:buClr>
              <a:buSzPts val="1400"/>
              <a:buNone/>
            </a:pPr>
            <a:r>
              <a:t/>
            </a:r>
            <a:endParaRPr b="1" sz="1400"/>
          </a:p>
          <a:p>
            <a:pPr indent="0" lvl="0" marL="0" rtl="0" algn="l">
              <a:lnSpc>
                <a:spcPct val="90000"/>
              </a:lnSpc>
              <a:spcBef>
                <a:spcPts val="800"/>
              </a:spcBef>
              <a:spcAft>
                <a:spcPts val="0"/>
              </a:spcAft>
              <a:buClr>
                <a:schemeClr val="dk1"/>
              </a:buClr>
              <a:buSzPts val="1400"/>
              <a:buNone/>
            </a:pPr>
            <a:r>
              <a:rPr b="1" lang="pt-PT" sz="1400"/>
              <a:t>Anexo I - Detalhe da preparação dos dados</a:t>
            </a:r>
            <a:endParaRPr/>
          </a:p>
          <a:p>
            <a:pPr indent="0" lvl="0" marL="0" rtl="0" algn="l">
              <a:lnSpc>
                <a:spcPct val="90000"/>
              </a:lnSpc>
              <a:spcBef>
                <a:spcPts val="800"/>
              </a:spcBef>
              <a:spcAft>
                <a:spcPts val="0"/>
              </a:spcAft>
              <a:buClr>
                <a:schemeClr val="dk1"/>
              </a:buClr>
              <a:buSzPts val="1400"/>
              <a:buNone/>
            </a:pPr>
            <a:r>
              <a:rPr b="1" lang="pt-PT" sz="1400"/>
              <a:t>Anexo II - Detalhe da identificação das melhores variáveis preditivas</a:t>
            </a:r>
            <a:endParaRPr/>
          </a:p>
          <a:p>
            <a:pPr indent="0" lvl="0" marL="0" rtl="0" algn="l">
              <a:lnSpc>
                <a:spcPct val="90000"/>
              </a:lnSpc>
              <a:spcBef>
                <a:spcPts val="800"/>
              </a:spcBef>
              <a:spcAft>
                <a:spcPts val="0"/>
              </a:spcAft>
              <a:buClr>
                <a:schemeClr val="dk1"/>
              </a:buClr>
              <a:buSzPts val="1400"/>
              <a:buNone/>
            </a:pPr>
            <a:r>
              <a:rPr b="1" lang="pt-PT" sz="1400"/>
              <a:t>Anexo III - </a:t>
            </a:r>
            <a:r>
              <a:rPr b="1" lang="pt-PT" sz="1400"/>
              <a:t>Detalhe da</a:t>
            </a:r>
            <a:r>
              <a:rPr b="1" lang="pt-PT" sz="1400"/>
              <a:t> </a:t>
            </a:r>
            <a:r>
              <a:rPr b="1" lang="pt-PT" sz="1400"/>
              <a:t>Modelação e Otimização dos modelos</a:t>
            </a:r>
            <a:endParaRPr/>
          </a:p>
          <a:p>
            <a:pPr indent="-76200" lvl="0" marL="177800" rtl="0" algn="l">
              <a:lnSpc>
                <a:spcPct val="90000"/>
              </a:lnSpc>
              <a:spcBef>
                <a:spcPts val="800"/>
              </a:spcBef>
              <a:spcAft>
                <a:spcPts val="0"/>
              </a:spcAft>
              <a:buClr>
                <a:schemeClr val="dk1"/>
              </a:buClr>
              <a:buSzPts val="1500"/>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3. Best predictive variables | </a:t>
            </a:r>
            <a:r>
              <a:rPr lang="pt-PT" sz="2400"/>
              <a:t>Feature</a:t>
            </a:r>
            <a:r>
              <a:rPr lang="pt-PT" sz="2400"/>
              <a:t> Selection Numéricas</a:t>
            </a:r>
            <a:endParaRPr sz="2400"/>
          </a:p>
        </p:txBody>
      </p:sp>
      <p:cxnSp>
        <p:nvCxnSpPr>
          <p:cNvPr id="277" name="Google Shape;277;p44"/>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278" name="Google Shape;278;p44"/>
          <p:cNvSpPr txBox="1"/>
          <p:nvPr/>
        </p:nvSpPr>
        <p:spPr>
          <a:xfrm>
            <a:off x="414005" y="1026319"/>
            <a:ext cx="7886700" cy="3884152"/>
          </a:xfrm>
          <a:prstGeom prst="rect">
            <a:avLst/>
          </a:prstGeom>
          <a:noFill/>
          <a:ln>
            <a:noFill/>
          </a:ln>
        </p:spPr>
        <p:txBody>
          <a:bodyPr anchorCtr="0" anchor="t" bIns="34275" lIns="68575" spcFirstLastPara="1" rIns="68575" wrap="square" tIns="34275">
            <a:normAutofit fontScale="25000" lnSpcReduction="20000"/>
          </a:bodyPr>
          <a:lstStyle/>
          <a:p>
            <a:pPr indent="0" lvl="0" marL="0" marR="0" rtl="0" algn="l">
              <a:lnSpc>
                <a:spcPct val="90000"/>
              </a:lnSpc>
              <a:spcBef>
                <a:spcPts val="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Metodologia: </a:t>
            </a:r>
            <a:r>
              <a:rPr b="0" i="0" lang="pt-PT" sz="5900" u="none" cap="none" strike="noStrike">
                <a:solidFill>
                  <a:schemeClr val="dk1"/>
                </a:solidFill>
                <a:latin typeface="Play"/>
                <a:ea typeface="Play"/>
                <a:cs typeface="Play"/>
                <a:sym typeface="Play"/>
              </a:rPr>
              <a:t>Spearman</a:t>
            </a:r>
            <a:endParaRPr sz="5900"/>
          </a:p>
          <a:p>
            <a:pPr indent="0" lvl="0" marL="0" marR="0" rtl="0" algn="l">
              <a:lnSpc>
                <a:spcPct val="90000"/>
              </a:lnSpc>
              <a:spcBef>
                <a:spcPts val="80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Variáveis consideradas: </a:t>
            </a:r>
            <a:r>
              <a:rPr b="0" i="0" lang="pt-PT" sz="5900" u="none" cap="none" strike="noStrike">
                <a:solidFill>
                  <a:schemeClr val="dk1"/>
                </a:solidFill>
                <a:latin typeface="Play"/>
                <a:ea typeface="Play"/>
                <a:cs typeface="Play"/>
                <a:sym typeface="Play"/>
              </a:rPr>
              <a:t>oldpvp, weight (g), perc_expiring_sku, selling_square_ft, new_pvp, discount, Margem_num, vida_util_apos_label,labelling_day</a:t>
            </a:r>
            <a:endParaRPr b="1"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Objectivo: </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Avaliar a associação </a:t>
            </a:r>
            <a:r>
              <a:rPr lang="pt-PT" sz="5900">
                <a:solidFill>
                  <a:schemeClr val="dk1"/>
                </a:solidFill>
                <a:latin typeface="Play"/>
                <a:ea typeface="Play"/>
                <a:cs typeface="Play"/>
                <a:sym typeface="Play"/>
              </a:rPr>
              <a:t>monotônica</a:t>
            </a:r>
            <a:r>
              <a:rPr b="0" i="0" lang="pt-PT" sz="5900" u="none" cap="none" strike="noStrike">
                <a:solidFill>
                  <a:schemeClr val="dk1"/>
                </a:solidFill>
                <a:latin typeface="Play"/>
                <a:ea typeface="Play"/>
                <a:cs typeface="Play"/>
                <a:sym typeface="Play"/>
              </a:rPr>
              <a:t> entre variáveis numéricas e a variável target (mesmo que não seja linear).</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Identificar variáveis numericamente relevantes com base na força e direção da correlação.</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Selecionar variáveis explicativas úteis para modelos de machine learning, descartando as que não têm correlação com o target. </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Classificar variáveis por grau de associação, permitindo ranking de importância inicial.</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Funciona bem com variáveis ordinais ou transformadas, não exige distribuição normal.</a:t>
            </a:r>
            <a:endParaRPr sz="5900"/>
          </a:p>
          <a:p>
            <a:pPr indent="-182562" lvl="0" marL="177800" marR="0" rtl="0" algn="l">
              <a:lnSpc>
                <a:spcPct val="100000"/>
              </a:lnSpc>
              <a:spcBef>
                <a:spcPts val="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Complementa outros métodos de seleção de variáveis (como chi-square ou variância).</a:t>
            </a:r>
            <a:endParaRPr b="0"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i="0" lang="pt-PT" sz="5900" u="none" cap="none" strike="noStrike">
                <a:solidFill>
                  <a:schemeClr val="dk1"/>
                </a:solidFill>
                <a:latin typeface="Play"/>
                <a:ea typeface="Play"/>
                <a:cs typeface="Play"/>
                <a:sym typeface="Play"/>
              </a:rPr>
              <a:t>Resultados: </a:t>
            </a:r>
            <a:endParaRPr sz="5900"/>
          </a:p>
          <a:p>
            <a:pPr indent="-182562" lvl="0" marL="177800" marR="0" rtl="0" algn="l">
              <a:lnSpc>
                <a:spcPct val="90000"/>
              </a:lnSpc>
              <a:spcBef>
                <a:spcPts val="80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Correlação  forte entre o perc_expiring_sku e o vida_util_apos_label e entre o new_pvp e old_pvp, desta forma só faz sentido </a:t>
            </a:r>
            <a:r>
              <a:rPr lang="pt-PT" sz="5900">
                <a:solidFill>
                  <a:schemeClr val="dk1"/>
                </a:solidFill>
                <a:latin typeface="Play"/>
                <a:ea typeface="Play"/>
                <a:cs typeface="Play"/>
                <a:sym typeface="Play"/>
              </a:rPr>
              <a:t>considerar</a:t>
            </a:r>
            <a:r>
              <a:rPr b="0" i="0" lang="pt-PT" sz="5900" u="none" cap="none" strike="noStrike">
                <a:solidFill>
                  <a:schemeClr val="dk1"/>
                </a:solidFill>
                <a:latin typeface="Play"/>
                <a:ea typeface="Play"/>
                <a:cs typeface="Play"/>
                <a:sym typeface="Play"/>
              </a:rPr>
              <a:t> uma </a:t>
            </a:r>
            <a:r>
              <a:rPr lang="pt-PT" sz="5900">
                <a:solidFill>
                  <a:schemeClr val="dk1"/>
                </a:solidFill>
                <a:latin typeface="Play"/>
                <a:ea typeface="Play"/>
                <a:cs typeface="Play"/>
                <a:sym typeface="Play"/>
              </a:rPr>
              <a:t>variável</a:t>
            </a:r>
            <a:r>
              <a:rPr b="0" i="0" lang="pt-PT" sz="5900" u="none" cap="none" strike="noStrike">
                <a:solidFill>
                  <a:schemeClr val="dk1"/>
                </a:solidFill>
                <a:latin typeface="Play"/>
                <a:ea typeface="Play"/>
                <a:cs typeface="Play"/>
                <a:sym typeface="Play"/>
              </a:rPr>
              <a:t> de cada grupo. </a:t>
            </a:r>
            <a:endParaRPr sz="5900"/>
          </a:p>
          <a:p>
            <a:pPr indent="-182562" lvl="0" marL="177800" marR="0" rtl="0" algn="l">
              <a:lnSpc>
                <a:spcPct val="90000"/>
              </a:lnSpc>
              <a:spcBef>
                <a:spcPts val="800"/>
              </a:spcBef>
              <a:spcAft>
                <a:spcPts val="0"/>
              </a:spcAft>
              <a:buClr>
                <a:schemeClr val="dk1"/>
              </a:buClr>
              <a:buSzPct val="100000"/>
              <a:buFont typeface="Arial"/>
              <a:buChar char="•"/>
            </a:pPr>
            <a:r>
              <a:rPr b="0" i="0" lang="pt-PT" sz="5900" u="none" cap="none" strike="noStrike">
                <a:solidFill>
                  <a:schemeClr val="dk1"/>
                </a:solidFill>
                <a:latin typeface="Play"/>
                <a:ea typeface="Play"/>
                <a:cs typeface="Play"/>
                <a:sym typeface="Play"/>
              </a:rPr>
              <a:t>Neste caso deixámos de considerer a old_pvp e a vida_util_apos_label.</a:t>
            </a:r>
            <a:endParaRPr sz="5900"/>
          </a:p>
          <a:p>
            <a:pPr indent="0" lvl="0" marL="0" marR="0" rtl="0" algn="l">
              <a:lnSpc>
                <a:spcPct val="90000"/>
              </a:lnSpc>
              <a:spcBef>
                <a:spcPts val="800"/>
              </a:spcBef>
              <a:spcAft>
                <a:spcPts val="0"/>
              </a:spcAft>
              <a:buClr>
                <a:schemeClr val="dk1"/>
              </a:buClr>
              <a:buSzPts val="350"/>
              <a:buFont typeface="Arial"/>
              <a:buNone/>
            </a:pPr>
            <a:r>
              <a:t/>
            </a:r>
            <a:endParaRPr b="0" i="0" sz="59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100000"/>
              <a:buFont typeface="Arial"/>
              <a:buNone/>
            </a:pPr>
            <a:r>
              <a:t/>
            </a:r>
            <a:endParaRPr b="0" i="0" sz="1400" u="none" cap="none" strike="noStrike">
              <a:solidFill>
                <a:srgbClr val="002060"/>
              </a:solidFill>
              <a:latin typeface="Play"/>
              <a:ea typeface="Play"/>
              <a:cs typeface="Play"/>
              <a:sym typeface="Play"/>
            </a:endParaRPr>
          </a:p>
          <a:p>
            <a:pPr indent="-88900" lvl="0" marL="177800" marR="0" rtl="0" algn="l">
              <a:lnSpc>
                <a:spcPct val="90000"/>
              </a:lnSpc>
              <a:spcBef>
                <a:spcPts val="800"/>
              </a:spcBef>
              <a:spcAft>
                <a:spcPts val="0"/>
              </a:spcAft>
              <a:buClr>
                <a:schemeClr val="dk1"/>
              </a:buClr>
              <a:buSzPct val="100000"/>
              <a:buFont typeface="Arial"/>
              <a:buNone/>
            </a:pPr>
            <a:r>
              <a:t/>
            </a:r>
            <a:endParaRPr b="0" i="0" sz="14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3. Best predictive variables | </a:t>
            </a:r>
            <a:r>
              <a:rPr lang="pt-PT" sz="2400"/>
              <a:t>Feature</a:t>
            </a:r>
            <a:r>
              <a:rPr lang="pt-PT" sz="2400"/>
              <a:t> Selection Numéricas</a:t>
            </a:r>
            <a:endParaRPr sz="2400"/>
          </a:p>
        </p:txBody>
      </p:sp>
      <p:cxnSp>
        <p:nvCxnSpPr>
          <p:cNvPr id="285" name="Google Shape;285;p45"/>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286" name="Google Shape;286;p45"/>
          <p:cNvSpPr txBox="1"/>
          <p:nvPr/>
        </p:nvSpPr>
        <p:spPr>
          <a:xfrm>
            <a:off x="414000" y="870650"/>
            <a:ext cx="7886700" cy="3603000"/>
          </a:xfrm>
          <a:prstGeom prst="rect">
            <a:avLst/>
          </a:prstGeom>
          <a:noFill/>
          <a:ln>
            <a:noFill/>
          </a:ln>
        </p:spPr>
        <p:txBody>
          <a:bodyPr anchorCtr="0" anchor="t" bIns="34275" lIns="68575" spcFirstLastPara="1" rIns="68575" wrap="square" tIns="34275">
            <a:normAutofit fontScale="25000" lnSpcReduction="20000"/>
          </a:bodyPr>
          <a:lstStyle/>
          <a:p>
            <a:pPr indent="0" lvl="0" marL="0" marR="0" rtl="0" algn="l">
              <a:lnSpc>
                <a:spcPct val="90000"/>
              </a:lnSpc>
              <a:spcBef>
                <a:spcPts val="0"/>
              </a:spcBef>
              <a:spcAft>
                <a:spcPts val="0"/>
              </a:spcAft>
              <a:buClr>
                <a:schemeClr val="dk1"/>
              </a:buClr>
              <a:buSzPct val="28526"/>
              <a:buFont typeface="Arial"/>
              <a:buNone/>
            </a:pPr>
            <a:r>
              <a:t/>
            </a:r>
            <a:endParaRPr b="1" sz="4907">
              <a:solidFill>
                <a:schemeClr val="dk1"/>
              </a:solidFill>
              <a:latin typeface="Play"/>
              <a:ea typeface="Play"/>
              <a:cs typeface="Play"/>
              <a:sym typeface="Play"/>
            </a:endParaRPr>
          </a:p>
          <a:p>
            <a:pPr indent="0" lvl="0" marL="0" marR="0" rtl="0" algn="l">
              <a:lnSpc>
                <a:spcPct val="90000"/>
              </a:lnSpc>
              <a:spcBef>
                <a:spcPts val="0"/>
              </a:spcBef>
              <a:spcAft>
                <a:spcPts val="0"/>
              </a:spcAft>
              <a:buClr>
                <a:schemeClr val="dk1"/>
              </a:buClr>
              <a:buSzPct val="28526"/>
              <a:buFont typeface="Arial"/>
              <a:buNone/>
            </a:pPr>
            <a:r>
              <a:rPr b="1" i="0" lang="pt-PT" sz="4907" u="none" cap="none" strike="noStrike">
                <a:solidFill>
                  <a:schemeClr val="dk1"/>
                </a:solidFill>
                <a:latin typeface="Play"/>
                <a:ea typeface="Play"/>
                <a:cs typeface="Play"/>
                <a:sym typeface="Play"/>
              </a:rPr>
              <a:t>Metodologia: </a:t>
            </a:r>
            <a:r>
              <a:rPr b="0" i="0" lang="pt-PT" sz="4907" u="none" cap="none" strike="noStrike">
                <a:solidFill>
                  <a:schemeClr val="dk1"/>
                </a:solidFill>
                <a:latin typeface="Play"/>
                <a:ea typeface="Play"/>
                <a:cs typeface="Play"/>
                <a:sym typeface="Play"/>
              </a:rPr>
              <a:t>Árvore de Decisão, Recursive Feature Elimination (RFE) e Lasso</a:t>
            </a:r>
            <a:endParaRPr sz="4607"/>
          </a:p>
          <a:p>
            <a:pPr indent="0" lvl="0" marL="0" marR="0" rtl="0" algn="l">
              <a:lnSpc>
                <a:spcPct val="90000"/>
              </a:lnSpc>
              <a:spcBef>
                <a:spcPts val="800"/>
              </a:spcBef>
              <a:spcAft>
                <a:spcPts val="0"/>
              </a:spcAft>
              <a:buClr>
                <a:schemeClr val="dk1"/>
              </a:buClr>
              <a:buSzPct val="28526"/>
              <a:buFont typeface="Arial"/>
              <a:buNone/>
            </a:pPr>
            <a:r>
              <a:t/>
            </a:r>
            <a:endParaRPr b="1" sz="4907">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28526"/>
              <a:buFont typeface="Arial"/>
              <a:buNone/>
            </a:pPr>
            <a:r>
              <a:rPr b="1" i="0" lang="pt-PT" sz="4907" u="none" cap="none" strike="noStrike">
                <a:solidFill>
                  <a:schemeClr val="dk1"/>
                </a:solidFill>
                <a:latin typeface="Play"/>
                <a:ea typeface="Play"/>
                <a:cs typeface="Play"/>
                <a:sym typeface="Play"/>
              </a:rPr>
              <a:t>Variáveis consideradas: </a:t>
            </a:r>
            <a:r>
              <a:rPr b="0" i="0" lang="pt-PT" sz="4907" u="none" cap="none" strike="noStrike">
                <a:solidFill>
                  <a:schemeClr val="dk1"/>
                </a:solidFill>
                <a:latin typeface="Play"/>
                <a:ea typeface="Play"/>
                <a:cs typeface="Play"/>
                <a:sym typeface="Play"/>
              </a:rPr>
              <a:t>weight (g), perc_expiring_sku, selling_square_ft, new_pvp, discount, Margem_num,labelling_day</a:t>
            </a:r>
            <a:endParaRPr b="1" i="0" sz="4907"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28526"/>
              <a:buFont typeface="Arial"/>
              <a:buNone/>
            </a:pPr>
            <a:r>
              <a:t/>
            </a:r>
            <a:endParaRPr b="1" sz="4907">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28526"/>
              <a:buFont typeface="Arial"/>
              <a:buNone/>
            </a:pPr>
            <a:r>
              <a:rPr b="1" i="0" lang="pt-PT" sz="4907" u="none" cap="none" strike="noStrike">
                <a:solidFill>
                  <a:schemeClr val="dk1"/>
                </a:solidFill>
                <a:latin typeface="Play"/>
                <a:ea typeface="Play"/>
                <a:cs typeface="Play"/>
                <a:sym typeface="Play"/>
              </a:rPr>
              <a:t>Objectivo: </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Classificar ou prever valores com base em regras simples (ex: "se... então...").</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Segmentar os dados automaticamente, criando grupos com características semelhantes.</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Dividir o espaço de decisão em regiões onde o target tem comportamento consistente.</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Aprender regras de decisão a partir dos dados de treino, sem necessidade de fórmulas estatísticas complexas.</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Modelar relações não lineares entre variáveis de forma natural.</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Servir como bloco base para modelos mais complexos como Random Forest ou Gradient Boosting.</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Fazer seleção implícita de variáveis → variáveis irrelevantes tendem a ser ignoradas pela árvore.</a:t>
            </a:r>
            <a:endParaRPr sz="4607"/>
          </a:p>
          <a:p>
            <a:pPr indent="-179509" lvl="0" marL="177800" marR="0" rtl="0" algn="l">
              <a:lnSpc>
                <a:spcPct val="100000"/>
              </a:lnSpc>
              <a:spcBef>
                <a:spcPts val="0"/>
              </a:spcBef>
              <a:spcAft>
                <a:spcPts val="0"/>
              </a:spcAft>
              <a:buClr>
                <a:schemeClr val="dk1"/>
              </a:buClr>
              <a:buSzPct val="100000"/>
              <a:buFont typeface="Arial"/>
              <a:buChar char="•"/>
            </a:pPr>
            <a:r>
              <a:rPr b="0" i="0" lang="pt-PT" sz="4907" u="none" cap="none" strike="noStrike">
                <a:solidFill>
                  <a:schemeClr val="dk1"/>
                </a:solidFill>
                <a:latin typeface="Play"/>
                <a:ea typeface="Play"/>
                <a:cs typeface="Play"/>
                <a:sym typeface="Play"/>
              </a:rPr>
              <a:t>Gerar explicações interpretáveis → cada decisão é visível como um caminho lógico (ótimo para relatórios e reguladores).</a:t>
            </a:r>
            <a:endParaRPr b="0" i="0" sz="4907"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30383"/>
              <a:buFont typeface="Arial"/>
              <a:buNone/>
            </a:pPr>
            <a:r>
              <a:t/>
            </a:r>
            <a:endParaRPr sz="4607"/>
          </a:p>
          <a:p>
            <a:pPr indent="0" lvl="0" marL="0" marR="0" rtl="0" algn="l">
              <a:lnSpc>
                <a:spcPct val="90000"/>
              </a:lnSpc>
              <a:spcBef>
                <a:spcPts val="800"/>
              </a:spcBef>
              <a:spcAft>
                <a:spcPts val="0"/>
              </a:spcAft>
              <a:buClr>
                <a:schemeClr val="dk1"/>
              </a:buClr>
              <a:buSzPct val="28526"/>
              <a:buFont typeface="Arial"/>
              <a:buNone/>
            </a:pPr>
            <a:r>
              <a:t/>
            </a:r>
            <a:endParaRPr b="0" i="0" sz="4907"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28526"/>
              <a:buFont typeface="Arial"/>
              <a:buNone/>
            </a:pPr>
            <a:r>
              <a:t/>
            </a:r>
            <a:endParaRPr b="1" sz="4907">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28526"/>
              <a:buFont typeface="Arial"/>
              <a:buNone/>
            </a:pPr>
            <a:r>
              <a:t/>
            </a:r>
            <a:endParaRPr b="1" sz="4907">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28526"/>
              <a:buFont typeface="Arial"/>
              <a:buNone/>
            </a:pPr>
            <a:r>
              <a:t/>
            </a:r>
            <a:endParaRPr b="1" sz="4907">
              <a:solidFill>
                <a:schemeClr val="dk1"/>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idx="1" type="body"/>
          </p:nvPr>
        </p:nvSpPr>
        <p:spPr>
          <a:xfrm>
            <a:off x="133950" y="174125"/>
            <a:ext cx="8381400" cy="4862100"/>
          </a:xfrm>
          <a:prstGeom prst="rect">
            <a:avLst/>
          </a:prstGeom>
        </p:spPr>
        <p:txBody>
          <a:bodyPr anchorCtr="0" anchor="t" bIns="34275" lIns="68575" spcFirstLastPara="1" rIns="68575" wrap="square" tIns="34275">
            <a:normAutofit/>
          </a:bodyPr>
          <a:lstStyle/>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spcBef>
                <a:spcPts val="800"/>
              </a:spcBef>
              <a:spcAft>
                <a:spcPts val="0"/>
              </a:spcAft>
              <a:buClr>
                <a:schemeClr val="dk1"/>
              </a:buClr>
              <a:buSzPts val="1400"/>
              <a:buFont typeface="Arial"/>
              <a:buNone/>
            </a:pPr>
            <a:r>
              <a:rPr b="1" lang="pt-PT" sz="1400">
                <a:latin typeface="Play"/>
                <a:ea typeface="Play"/>
                <a:cs typeface="Play"/>
                <a:sym typeface="Play"/>
              </a:rPr>
              <a:t>Resultados: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SzPts val="935"/>
              <a:buNone/>
            </a:pPr>
            <a:r>
              <a:t/>
            </a:r>
            <a:endParaRPr b="1" sz="1400">
              <a:latin typeface="Play"/>
              <a:ea typeface="Play"/>
              <a:cs typeface="Play"/>
              <a:sym typeface="Play"/>
            </a:endParaRPr>
          </a:p>
          <a:p>
            <a:pPr indent="0" lvl="0" marL="0" rtl="0" algn="l">
              <a:lnSpc>
                <a:spcPct val="80000"/>
              </a:lnSpc>
              <a:spcBef>
                <a:spcPts val="800"/>
              </a:spcBef>
              <a:spcAft>
                <a:spcPts val="0"/>
              </a:spcAft>
              <a:buClr>
                <a:schemeClr val="dk1"/>
              </a:buClr>
              <a:buSzPts val="935"/>
              <a:buFont typeface="Arial"/>
              <a:buNone/>
            </a:pPr>
            <a:r>
              <a:rPr b="1" lang="pt-PT" sz="1400">
                <a:latin typeface="Play"/>
                <a:ea typeface="Play"/>
                <a:cs typeface="Play"/>
                <a:sym typeface="Play"/>
              </a:rPr>
              <a:t>Conclusões: </a:t>
            </a:r>
            <a:endParaRPr sz="1400">
              <a:latin typeface="Play"/>
              <a:ea typeface="Play"/>
              <a:cs typeface="Play"/>
              <a:sym typeface="Play"/>
            </a:endParaRPr>
          </a:p>
          <a:p>
            <a:pPr indent="-190500" lvl="0" marL="177800" rtl="0" algn="l">
              <a:lnSpc>
                <a:spcPct val="80000"/>
              </a:lnSpc>
              <a:spcBef>
                <a:spcPts val="800"/>
              </a:spcBef>
              <a:spcAft>
                <a:spcPts val="0"/>
              </a:spcAft>
              <a:buClr>
                <a:schemeClr val="hlink"/>
              </a:buClr>
              <a:buSzPts val="1400"/>
              <a:buFont typeface="Play"/>
              <a:buChar char="•"/>
            </a:pPr>
            <a:r>
              <a:rPr lang="pt-PT" sz="1400">
                <a:solidFill>
                  <a:schemeClr val="hlink"/>
                </a:solidFill>
                <a:latin typeface="Play"/>
                <a:ea typeface="Play"/>
                <a:cs typeface="Play"/>
                <a:sym typeface="Play"/>
              </a:rPr>
              <a:t>Apesar de este método desconsiderar as variáveis discount e new_pvp, decidimos mantê-las visto que são duas variáveis relevantes para o problema em questão </a:t>
            </a:r>
            <a:endParaRPr sz="1400">
              <a:solidFill>
                <a:srgbClr val="000000"/>
              </a:solidFill>
              <a:latin typeface="Play"/>
              <a:ea typeface="Play"/>
              <a:cs typeface="Play"/>
              <a:sym typeface="Play"/>
            </a:endParaRPr>
          </a:p>
          <a:p>
            <a:pPr indent="0" lvl="0" marL="0" rtl="0" algn="l">
              <a:lnSpc>
                <a:spcPct val="80000"/>
              </a:lnSpc>
              <a:spcBef>
                <a:spcPts val="800"/>
              </a:spcBef>
              <a:spcAft>
                <a:spcPts val="0"/>
              </a:spcAft>
              <a:buSzPts val="935"/>
              <a:buNone/>
            </a:pPr>
            <a:r>
              <a:t/>
            </a:r>
            <a:endParaRPr sz="1785"/>
          </a:p>
        </p:txBody>
      </p:sp>
      <p:pic>
        <p:nvPicPr>
          <p:cNvPr id="292" name="Google Shape;292;p46"/>
          <p:cNvPicPr preferRelativeResize="0"/>
          <p:nvPr/>
        </p:nvPicPr>
        <p:blipFill rotWithShape="1">
          <a:blip r:embed="rId3">
            <a:alphaModFix/>
          </a:blip>
          <a:srcRect b="0" l="0" r="0" t="0"/>
          <a:stretch/>
        </p:blipFill>
        <p:spPr>
          <a:xfrm>
            <a:off x="2290475" y="690825"/>
            <a:ext cx="4179100" cy="30429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3. Best predictive variables | </a:t>
            </a:r>
            <a:r>
              <a:rPr lang="pt-PT" sz="2400"/>
              <a:t>Feature</a:t>
            </a:r>
            <a:r>
              <a:rPr lang="pt-PT" sz="2400"/>
              <a:t> Selection Numéricas</a:t>
            </a:r>
            <a:endParaRPr sz="2400"/>
          </a:p>
        </p:txBody>
      </p:sp>
      <p:cxnSp>
        <p:nvCxnSpPr>
          <p:cNvPr id="298" name="Google Shape;298;p47"/>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299" name="Google Shape;299;p47"/>
          <p:cNvSpPr txBox="1"/>
          <p:nvPr/>
        </p:nvSpPr>
        <p:spPr>
          <a:xfrm>
            <a:off x="414005" y="1026319"/>
            <a:ext cx="7886700" cy="3884152"/>
          </a:xfrm>
          <a:prstGeom prst="rect">
            <a:avLst/>
          </a:prstGeom>
          <a:noFill/>
          <a:ln>
            <a:noFill/>
          </a:ln>
        </p:spPr>
        <p:txBody>
          <a:bodyPr anchorCtr="0" anchor="t" bIns="34275" lIns="68575" spcFirstLastPara="1" rIns="68575" wrap="square" tIns="34275">
            <a:normAutofit fontScale="25000" lnSpcReduction="20000"/>
          </a:bodyPr>
          <a:lstStyle/>
          <a:p>
            <a:pPr indent="0" lvl="0" marL="0" marR="0" rtl="0" algn="l">
              <a:lnSpc>
                <a:spcPct val="90000"/>
              </a:lnSpc>
              <a:spcBef>
                <a:spcPts val="0"/>
              </a:spcBef>
              <a:spcAft>
                <a:spcPts val="0"/>
              </a:spcAft>
              <a:buClr>
                <a:schemeClr val="dk1"/>
              </a:buClr>
              <a:buSzPts val="350"/>
              <a:buFont typeface="Arial"/>
              <a:buNone/>
            </a:pPr>
            <a:r>
              <a:rPr b="1" i="0" lang="pt-PT" sz="6200" u="none" cap="none" strike="noStrike">
                <a:solidFill>
                  <a:schemeClr val="dk1"/>
                </a:solidFill>
                <a:latin typeface="Play"/>
                <a:ea typeface="Play"/>
                <a:cs typeface="Play"/>
                <a:sym typeface="Play"/>
              </a:rPr>
              <a:t>Metodologia: </a:t>
            </a:r>
            <a:r>
              <a:rPr b="0" i="0" lang="pt-PT" sz="6200" u="none" cap="none" strike="noStrike">
                <a:solidFill>
                  <a:schemeClr val="dk1"/>
                </a:solidFill>
                <a:latin typeface="Play"/>
                <a:ea typeface="Play"/>
                <a:cs typeface="Play"/>
                <a:sym typeface="Play"/>
              </a:rPr>
              <a:t>Recursive Feature Elimination (RFE)</a:t>
            </a:r>
            <a:endParaRPr sz="5900"/>
          </a:p>
          <a:p>
            <a:pPr indent="0" lvl="0" marL="0" marR="0" rtl="0" algn="l">
              <a:lnSpc>
                <a:spcPct val="90000"/>
              </a:lnSpc>
              <a:spcBef>
                <a:spcPts val="800"/>
              </a:spcBef>
              <a:spcAft>
                <a:spcPts val="0"/>
              </a:spcAft>
              <a:buClr>
                <a:schemeClr val="dk1"/>
              </a:buClr>
              <a:buSzPts val="350"/>
              <a:buFont typeface="Arial"/>
              <a:buNone/>
            </a:pPr>
            <a:r>
              <a:t/>
            </a:r>
            <a:endParaRPr b="0" i="0" sz="62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lang="pt-PT" sz="6200">
                <a:solidFill>
                  <a:schemeClr val="dk1"/>
                </a:solidFill>
                <a:latin typeface="Play"/>
                <a:ea typeface="Play"/>
                <a:cs typeface="Play"/>
                <a:sym typeface="Play"/>
              </a:rPr>
              <a:t>Variáveis</a:t>
            </a:r>
            <a:r>
              <a:rPr b="1" i="0" lang="pt-PT" sz="6200" u="none" cap="none" strike="noStrike">
                <a:solidFill>
                  <a:schemeClr val="dk1"/>
                </a:solidFill>
                <a:latin typeface="Play"/>
                <a:ea typeface="Play"/>
                <a:cs typeface="Play"/>
                <a:sym typeface="Play"/>
              </a:rPr>
              <a:t> consideradas:</a:t>
            </a:r>
            <a:endParaRPr sz="5900"/>
          </a:p>
          <a:p>
            <a:pPr indent="0" lvl="0" marL="0" marR="0" rtl="0" algn="l">
              <a:lnSpc>
                <a:spcPct val="90000"/>
              </a:lnSpc>
              <a:spcBef>
                <a:spcPts val="800"/>
              </a:spcBef>
              <a:spcAft>
                <a:spcPts val="0"/>
              </a:spcAft>
              <a:buClr>
                <a:schemeClr val="dk1"/>
              </a:buClr>
              <a:buSzPts val="350"/>
              <a:buFont typeface="Arial"/>
              <a:buNone/>
            </a:pPr>
            <a:r>
              <a:t/>
            </a:r>
            <a:endParaRPr b="1" i="0" sz="62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i="0" lang="pt-PT" sz="6200" u="none" cap="none" strike="noStrike">
                <a:solidFill>
                  <a:schemeClr val="dk1"/>
                </a:solidFill>
                <a:latin typeface="Play"/>
                <a:ea typeface="Play"/>
                <a:cs typeface="Play"/>
                <a:sym typeface="Play"/>
              </a:rPr>
              <a:t>Objectivo: </a:t>
            </a:r>
            <a:endParaRPr sz="5900"/>
          </a:p>
          <a:p>
            <a:pPr indent="-187325" lvl="0" marL="177800" marR="0" rtl="0" algn="l">
              <a:lnSpc>
                <a:spcPct val="100000"/>
              </a:lnSpc>
              <a:spcBef>
                <a:spcPts val="0"/>
              </a:spcBef>
              <a:spcAft>
                <a:spcPts val="0"/>
              </a:spcAft>
              <a:buClr>
                <a:schemeClr val="dk1"/>
              </a:buClr>
              <a:buSzPct val="100000"/>
              <a:buFont typeface="Arial"/>
              <a:buChar char="•"/>
            </a:pPr>
            <a:r>
              <a:rPr b="0" i="0" lang="pt-PT" sz="6200" u="none" cap="none" strike="noStrike">
                <a:solidFill>
                  <a:schemeClr val="dk1"/>
                </a:solidFill>
                <a:latin typeface="Play"/>
                <a:ea typeface="Play"/>
                <a:cs typeface="Play"/>
                <a:sym typeface="Play"/>
              </a:rPr>
              <a:t>Selecionar as variáveis mais relevantes ao eliminar recursivamente as menos importantes com base no desempenho do modelo.</a:t>
            </a:r>
            <a:endParaRPr sz="5900"/>
          </a:p>
          <a:p>
            <a:pPr indent="-187325" lvl="0" marL="177800" marR="0" rtl="0" algn="l">
              <a:lnSpc>
                <a:spcPct val="100000"/>
              </a:lnSpc>
              <a:spcBef>
                <a:spcPts val="0"/>
              </a:spcBef>
              <a:spcAft>
                <a:spcPts val="0"/>
              </a:spcAft>
              <a:buClr>
                <a:schemeClr val="dk1"/>
              </a:buClr>
              <a:buSzPct val="100000"/>
              <a:buFont typeface="Arial"/>
              <a:buChar char="•"/>
            </a:pPr>
            <a:r>
              <a:rPr b="0" i="0" lang="pt-PT" sz="6200" u="none" cap="none" strike="noStrike">
                <a:solidFill>
                  <a:schemeClr val="dk1"/>
                </a:solidFill>
                <a:latin typeface="Play"/>
                <a:ea typeface="Play"/>
                <a:cs typeface="Play"/>
                <a:sym typeface="Play"/>
              </a:rPr>
              <a:t>Reduzir a complexidade do modelo, removendo variáveis redundantes ou irrelevantes.</a:t>
            </a:r>
            <a:endParaRPr sz="5900"/>
          </a:p>
          <a:p>
            <a:pPr indent="-187325" lvl="0" marL="177800" marR="0" rtl="0" algn="l">
              <a:lnSpc>
                <a:spcPct val="100000"/>
              </a:lnSpc>
              <a:spcBef>
                <a:spcPts val="0"/>
              </a:spcBef>
              <a:spcAft>
                <a:spcPts val="0"/>
              </a:spcAft>
              <a:buClr>
                <a:schemeClr val="dk1"/>
              </a:buClr>
              <a:buSzPct val="100000"/>
              <a:buFont typeface="Arial"/>
              <a:buChar char="•"/>
            </a:pPr>
            <a:r>
              <a:rPr b="0" i="0" lang="pt-PT" sz="6200" u="none" cap="none" strike="noStrike">
                <a:solidFill>
                  <a:schemeClr val="dk1"/>
                </a:solidFill>
                <a:latin typeface="Play"/>
                <a:ea typeface="Play"/>
                <a:cs typeface="Play"/>
                <a:sym typeface="Play"/>
              </a:rPr>
              <a:t>Melhorar a performance e a generalização do modelo, evitando overfitting.</a:t>
            </a:r>
            <a:endParaRPr sz="5900"/>
          </a:p>
          <a:p>
            <a:pPr indent="0" lvl="0" marL="0" marR="0" rtl="0" algn="l">
              <a:lnSpc>
                <a:spcPct val="100000"/>
              </a:lnSpc>
              <a:spcBef>
                <a:spcPts val="0"/>
              </a:spcBef>
              <a:spcAft>
                <a:spcPts val="0"/>
              </a:spcAft>
              <a:buClr>
                <a:schemeClr val="dk1"/>
              </a:buClr>
              <a:buSzPts val="350"/>
              <a:buFont typeface="Arial"/>
              <a:buNone/>
            </a:pPr>
            <a:r>
              <a:t/>
            </a:r>
            <a:endParaRPr b="1" i="0" sz="6200" u="none" cap="none" strike="noStrike">
              <a:solidFill>
                <a:schemeClr val="dk1"/>
              </a:solidFill>
              <a:latin typeface="Play"/>
              <a:ea typeface="Play"/>
              <a:cs typeface="Play"/>
              <a:sym typeface="Play"/>
            </a:endParaRPr>
          </a:p>
          <a:p>
            <a:pPr indent="0" lvl="0" marL="0" marR="0" rtl="0" algn="l">
              <a:lnSpc>
                <a:spcPct val="100000"/>
              </a:lnSpc>
              <a:spcBef>
                <a:spcPts val="0"/>
              </a:spcBef>
              <a:spcAft>
                <a:spcPts val="0"/>
              </a:spcAft>
              <a:buClr>
                <a:schemeClr val="dk1"/>
              </a:buClr>
              <a:buSzPts val="350"/>
              <a:buFont typeface="Arial"/>
              <a:buNone/>
            </a:pPr>
            <a:r>
              <a:rPr b="1" i="0" lang="pt-PT" sz="6200" u="none" cap="none" strike="noStrike">
                <a:solidFill>
                  <a:schemeClr val="dk1"/>
                </a:solidFill>
                <a:latin typeface="Play"/>
                <a:ea typeface="Play"/>
                <a:cs typeface="Play"/>
                <a:sym typeface="Play"/>
              </a:rPr>
              <a:t>Resultados: </a:t>
            </a:r>
            <a:endParaRPr sz="5900"/>
          </a:p>
          <a:p>
            <a:pPr indent="-187325" lvl="0" marL="177800" marR="0" rtl="0" algn="l">
              <a:lnSpc>
                <a:spcPct val="90000"/>
              </a:lnSpc>
              <a:spcBef>
                <a:spcPts val="800"/>
              </a:spcBef>
              <a:spcAft>
                <a:spcPts val="0"/>
              </a:spcAft>
              <a:buClr>
                <a:schemeClr val="dk1"/>
              </a:buClr>
              <a:buSzPct val="100000"/>
              <a:buFont typeface="Arial"/>
              <a:buChar char="•"/>
            </a:pPr>
            <a:r>
              <a:rPr b="0" i="0" lang="pt-PT" sz="6200" u="none" cap="none" strike="noStrike">
                <a:solidFill>
                  <a:schemeClr val="dk1"/>
                </a:solidFill>
                <a:latin typeface="Play"/>
                <a:ea typeface="Play"/>
                <a:cs typeface="Play"/>
                <a:sym typeface="Play"/>
              </a:rPr>
              <a:t>Desconsiderar a </a:t>
            </a:r>
            <a:r>
              <a:rPr lang="pt-PT" sz="6200">
                <a:solidFill>
                  <a:schemeClr val="dk1"/>
                </a:solidFill>
                <a:latin typeface="Play"/>
                <a:ea typeface="Play"/>
                <a:cs typeface="Play"/>
                <a:sym typeface="Play"/>
              </a:rPr>
              <a:t>variável</a:t>
            </a:r>
            <a:r>
              <a:rPr b="0" i="0" lang="pt-PT" sz="6200" u="none" cap="none" strike="noStrike">
                <a:solidFill>
                  <a:schemeClr val="dk1"/>
                </a:solidFill>
                <a:latin typeface="Play"/>
                <a:ea typeface="Play"/>
                <a:cs typeface="Play"/>
                <a:sym typeface="Play"/>
              </a:rPr>
              <a:t> margem_num e labelqty</a:t>
            </a:r>
            <a:endParaRPr b="0" i="0" sz="62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t/>
            </a:r>
            <a:endParaRPr b="0" i="0" sz="62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350"/>
              <a:buFont typeface="Arial"/>
              <a:buNone/>
            </a:pPr>
            <a:r>
              <a:rPr b="1" i="0" lang="pt-PT" sz="6200" u="none" cap="none" strike="noStrike">
                <a:solidFill>
                  <a:schemeClr val="dk1"/>
                </a:solidFill>
                <a:latin typeface="Play"/>
                <a:ea typeface="Play"/>
                <a:cs typeface="Play"/>
                <a:sym typeface="Play"/>
              </a:rPr>
              <a:t>Conclusões: </a:t>
            </a:r>
            <a:endParaRPr b="0" i="0" sz="6200" u="none" cap="none" strike="noStrike">
              <a:solidFill>
                <a:schemeClr val="dk1"/>
              </a:solidFill>
              <a:latin typeface="Play"/>
              <a:ea typeface="Play"/>
              <a:cs typeface="Play"/>
              <a:sym typeface="Play"/>
            </a:endParaRPr>
          </a:p>
          <a:p>
            <a:pPr indent="-187325" lvl="0" marL="177800" marR="0" rtl="0" algn="l">
              <a:lnSpc>
                <a:spcPct val="90000"/>
              </a:lnSpc>
              <a:spcBef>
                <a:spcPts val="800"/>
              </a:spcBef>
              <a:spcAft>
                <a:spcPts val="0"/>
              </a:spcAft>
              <a:buClr>
                <a:schemeClr val="dk1"/>
              </a:buClr>
              <a:buSzPct val="100000"/>
              <a:buFont typeface="Arial"/>
              <a:buChar char="•"/>
            </a:pPr>
            <a:r>
              <a:rPr b="0" i="0" lang="pt-PT" sz="6200" u="none" cap="none" strike="noStrike">
                <a:solidFill>
                  <a:schemeClr val="dk1"/>
                </a:solidFill>
                <a:latin typeface="Play"/>
                <a:ea typeface="Play"/>
                <a:cs typeface="Play"/>
                <a:sym typeface="Play"/>
              </a:rPr>
              <a:t>xxxx</a:t>
            </a:r>
            <a:endParaRPr b="0" i="0" sz="62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100000"/>
              <a:buFont typeface="Arial"/>
              <a:buNone/>
            </a:pPr>
            <a:r>
              <a:t/>
            </a:r>
            <a:endParaRPr b="0" i="0" sz="1400" u="none" cap="none" strike="noStrike">
              <a:solidFill>
                <a:srgbClr val="002060"/>
              </a:solidFill>
              <a:latin typeface="Play"/>
              <a:ea typeface="Play"/>
              <a:cs typeface="Play"/>
              <a:sym typeface="Play"/>
            </a:endParaRPr>
          </a:p>
          <a:p>
            <a:pPr indent="-88900" lvl="0" marL="177800" marR="0" rtl="0" algn="l">
              <a:lnSpc>
                <a:spcPct val="90000"/>
              </a:lnSpc>
              <a:spcBef>
                <a:spcPts val="800"/>
              </a:spcBef>
              <a:spcAft>
                <a:spcPts val="0"/>
              </a:spcAft>
              <a:buClr>
                <a:schemeClr val="dk1"/>
              </a:buClr>
              <a:buSzPct val="100000"/>
              <a:buFont typeface="Arial"/>
              <a:buNone/>
            </a:pPr>
            <a:r>
              <a:t/>
            </a:r>
            <a:endParaRPr b="0" i="0" sz="14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8"/>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3. Best predictive variables | </a:t>
            </a:r>
            <a:r>
              <a:rPr lang="pt-PT" sz="2400"/>
              <a:t>Feature</a:t>
            </a:r>
            <a:r>
              <a:rPr lang="pt-PT" sz="2400"/>
              <a:t> Selection Numéricas</a:t>
            </a:r>
            <a:endParaRPr sz="2400"/>
          </a:p>
        </p:txBody>
      </p:sp>
      <p:cxnSp>
        <p:nvCxnSpPr>
          <p:cNvPr id="305" name="Google Shape;305;p48"/>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306" name="Google Shape;306;p48"/>
          <p:cNvSpPr txBox="1"/>
          <p:nvPr/>
        </p:nvSpPr>
        <p:spPr>
          <a:xfrm>
            <a:off x="414005" y="1026319"/>
            <a:ext cx="7886700" cy="3884152"/>
          </a:xfrm>
          <a:prstGeom prst="rect">
            <a:avLst/>
          </a:prstGeom>
          <a:noFill/>
          <a:ln>
            <a:noFill/>
          </a:ln>
        </p:spPr>
        <p:txBody>
          <a:bodyPr anchorCtr="0" anchor="t" bIns="34275" lIns="68575" spcFirstLastPara="1" rIns="68575" wrap="square" tIns="34275">
            <a:normAutofit lnSpcReduction="10000"/>
          </a:bodyPr>
          <a:lstStyle/>
          <a:p>
            <a:pPr indent="0" lvl="0" marL="0" marR="0" rtl="0" algn="l">
              <a:lnSpc>
                <a:spcPct val="90000"/>
              </a:lnSpc>
              <a:spcBef>
                <a:spcPts val="0"/>
              </a:spcBef>
              <a:spcAft>
                <a:spcPts val="0"/>
              </a:spcAft>
              <a:buClr>
                <a:schemeClr val="dk1"/>
              </a:buClr>
              <a:buSzPts val="1400"/>
              <a:buFont typeface="Arial"/>
              <a:buNone/>
            </a:pPr>
            <a:r>
              <a:rPr b="1" i="0" lang="pt-PT" sz="1400" u="none" cap="none" strike="noStrike">
                <a:solidFill>
                  <a:schemeClr val="dk1"/>
                </a:solidFill>
                <a:latin typeface="Play"/>
                <a:ea typeface="Play"/>
                <a:cs typeface="Play"/>
                <a:sym typeface="Play"/>
              </a:rPr>
              <a:t>Metodologia: </a:t>
            </a:r>
            <a:r>
              <a:rPr b="0" i="0" lang="pt-PT" sz="1400" u="none" cap="none" strike="noStrike">
                <a:solidFill>
                  <a:schemeClr val="dk1"/>
                </a:solidFill>
                <a:latin typeface="Play"/>
                <a:ea typeface="Play"/>
                <a:cs typeface="Play"/>
                <a:sym typeface="Play"/>
              </a:rPr>
              <a:t>Lasso</a:t>
            </a:r>
            <a:endParaRPr sz="1100"/>
          </a:p>
          <a:p>
            <a:pPr indent="0" lvl="0" marL="0" marR="0" rtl="0" algn="l">
              <a:lnSpc>
                <a:spcPct val="90000"/>
              </a:lnSpc>
              <a:spcBef>
                <a:spcPts val="800"/>
              </a:spcBef>
              <a:spcAft>
                <a:spcPts val="0"/>
              </a:spcAft>
              <a:buClr>
                <a:schemeClr val="dk1"/>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1400"/>
              <a:buFont typeface="Arial"/>
              <a:buNone/>
            </a:pPr>
            <a:r>
              <a:rPr b="1" i="0" lang="pt-PT" sz="1400" u="none" cap="none" strike="noStrike">
                <a:solidFill>
                  <a:schemeClr val="dk1"/>
                </a:solidFill>
                <a:latin typeface="Play"/>
                <a:ea typeface="Play"/>
                <a:cs typeface="Play"/>
                <a:sym typeface="Play"/>
              </a:rPr>
              <a:t>Variaveis consideradas: </a:t>
            </a:r>
            <a:r>
              <a:rPr b="0" i="0" lang="pt-PT" sz="1400" u="none" cap="none" strike="noStrike">
                <a:solidFill>
                  <a:srgbClr val="0E2841"/>
                </a:solidFill>
                <a:latin typeface="Arial"/>
                <a:ea typeface="Arial"/>
                <a:cs typeface="Arial"/>
                <a:sym typeface="Arial"/>
              </a:rPr>
              <a:t>Selling_square_ft, labelling_day, oldpvp, weight (g)</a:t>
            </a:r>
            <a:r>
              <a:rPr b="0" i="0" lang="pt-PT" sz="1400" u="none" cap="none" strike="noStrike">
                <a:solidFill>
                  <a:schemeClr val="dk1"/>
                </a:solidFill>
                <a:latin typeface="Arial"/>
                <a:ea typeface="Arial"/>
                <a:cs typeface="Arial"/>
                <a:sym typeface="Arial"/>
              </a:rPr>
              <a:t>, </a:t>
            </a:r>
            <a:r>
              <a:rPr b="0" i="0" lang="pt-PT" sz="1400" u="none" cap="none" strike="noStrike">
                <a:solidFill>
                  <a:srgbClr val="0E2841"/>
                </a:solidFill>
                <a:latin typeface="Arial"/>
                <a:ea typeface="Arial"/>
                <a:cs typeface="Arial"/>
                <a:sym typeface="Arial"/>
              </a:rPr>
              <a:t>Margem_num</a:t>
            </a:r>
            <a:endParaRPr b="0" i="0" sz="14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rgbClr val="0E2841"/>
              </a:buClr>
              <a:buSzPts val="1400"/>
              <a:buFont typeface="Arial"/>
              <a:buNone/>
            </a:pPr>
            <a:r>
              <a:rPr b="0" i="0" lang="pt-PT" sz="1400" u="none" cap="none" strike="noStrike">
                <a:solidFill>
                  <a:srgbClr val="0E2841"/>
                </a:solidFill>
                <a:latin typeface="Arial"/>
                <a:ea typeface="Arial"/>
                <a:cs typeface="Arial"/>
                <a:sym typeface="Arial"/>
              </a:rPr>
              <a:t>perc_expiring_sku, labelqty</a:t>
            </a:r>
            <a:endParaRPr b="0" i="0" sz="1400" u="none" cap="none" strike="noStrike">
              <a:solidFill>
                <a:srgbClr val="0E284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400"/>
              <a:buFont typeface="Arial"/>
              <a:buNone/>
            </a:pPr>
            <a:r>
              <a:t/>
            </a:r>
            <a:endParaRPr b="1" i="0" sz="14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1400"/>
              <a:buFont typeface="Arial"/>
              <a:buNone/>
            </a:pPr>
            <a:r>
              <a:rPr b="1" i="0" lang="pt-PT" sz="1400" u="none" cap="none" strike="noStrike">
                <a:solidFill>
                  <a:schemeClr val="dk1"/>
                </a:solidFill>
                <a:latin typeface="Play"/>
                <a:ea typeface="Play"/>
                <a:cs typeface="Play"/>
                <a:sym typeface="Play"/>
              </a:rPr>
              <a:t>Objectivo:</a:t>
            </a:r>
            <a:r>
              <a:rPr b="0" i="0" lang="pt-PT" sz="1400" u="none" cap="none" strike="noStrike">
                <a:solidFill>
                  <a:schemeClr val="dk1"/>
                </a:solidFill>
                <a:latin typeface="Play"/>
                <a:ea typeface="Play"/>
                <a:cs typeface="Play"/>
                <a:sym typeface="Play"/>
              </a:rPr>
              <a:t> </a:t>
            </a:r>
            <a:endParaRPr sz="1100"/>
          </a:p>
          <a:p>
            <a:pPr indent="-177800" lvl="0" marL="177800" marR="0" rtl="0" algn="l">
              <a:lnSpc>
                <a:spcPct val="100000"/>
              </a:lnSpc>
              <a:spcBef>
                <a:spcPts val="0"/>
              </a:spcBef>
              <a:spcAft>
                <a:spcPts val="0"/>
              </a:spcAft>
              <a:buClr>
                <a:schemeClr val="dk1"/>
              </a:buClr>
              <a:buSzPts val="1400"/>
              <a:buFont typeface="Arial"/>
              <a:buChar char="•"/>
            </a:pPr>
            <a:r>
              <a:rPr b="0" i="0" lang="pt-PT" sz="1400" u="none" cap="none" strike="noStrike">
                <a:solidFill>
                  <a:schemeClr val="dk1"/>
                </a:solidFill>
                <a:latin typeface="Play"/>
                <a:ea typeface="Play"/>
                <a:cs typeface="Play"/>
                <a:sym typeface="Play"/>
              </a:rPr>
              <a:t>Selecionar variáveis automaticamente, forçando os coeficientes menos relevantes a zero (feature selection embutida).</a:t>
            </a:r>
            <a:endParaRPr sz="1100"/>
          </a:p>
          <a:p>
            <a:pPr indent="-177800" lvl="0" marL="177800" marR="0" rtl="0" algn="l">
              <a:lnSpc>
                <a:spcPct val="100000"/>
              </a:lnSpc>
              <a:spcBef>
                <a:spcPts val="0"/>
              </a:spcBef>
              <a:spcAft>
                <a:spcPts val="0"/>
              </a:spcAft>
              <a:buClr>
                <a:schemeClr val="dk1"/>
              </a:buClr>
              <a:buSzPts val="1400"/>
              <a:buFont typeface="Arial"/>
              <a:buChar char="•"/>
            </a:pPr>
            <a:r>
              <a:rPr b="0" i="0" lang="pt-PT" sz="1400" u="none" cap="none" strike="noStrike">
                <a:solidFill>
                  <a:schemeClr val="dk1"/>
                </a:solidFill>
                <a:latin typeface="Play"/>
                <a:ea typeface="Play"/>
                <a:cs typeface="Play"/>
                <a:sym typeface="Play"/>
              </a:rPr>
              <a:t>Reduzir o risco de overfitting, penalizando modelos muito complexos com muitos coeficientes.</a:t>
            </a:r>
            <a:endParaRPr sz="1100"/>
          </a:p>
          <a:p>
            <a:pPr indent="-177800" lvl="0" marL="177800" marR="0" rtl="0" algn="l">
              <a:lnSpc>
                <a:spcPct val="100000"/>
              </a:lnSpc>
              <a:spcBef>
                <a:spcPts val="0"/>
              </a:spcBef>
              <a:spcAft>
                <a:spcPts val="0"/>
              </a:spcAft>
              <a:buClr>
                <a:schemeClr val="dk1"/>
              </a:buClr>
              <a:buSzPts val="1400"/>
              <a:buFont typeface="Arial"/>
              <a:buChar char="•"/>
            </a:pPr>
            <a:r>
              <a:rPr b="0" i="0" lang="pt-PT" sz="1400" u="none" cap="none" strike="noStrike">
                <a:solidFill>
                  <a:schemeClr val="dk1"/>
                </a:solidFill>
                <a:latin typeface="Play"/>
                <a:ea typeface="Play"/>
                <a:cs typeface="Play"/>
                <a:sym typeface="Play"/>
              </a:rPr>
              <a:t>Melhorar a interpretabilidade do modelo, mantendo apenas as variáveis mais influentes.</a:t>
            </a:r>
            <a:endParaRPr sz="1100"/>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1400"/>
              <a:buFont typeface="Arial"/>
              <a:buNone/>
            </a:pPr>
            <a:r>
              <a:rPr b="1" i="0" lang="pt-PT" sz="1400" u="none" cap="none" strike="noStrike">
                <a:solidFill>
                  <a:schemeClr val="dk1"/>
                </a:solidFill>
                <a:latin typeface="Play"/>
                <a:ea typeface="Play"/>
                <a:cs typeface="Play"/>
                <a:sym typeface="Play"/>
              </a:rPr>
              <a:t>Resultados: </a:t>
            </a:r>
            <a:endParaRPr sz="1100"/>
          </a:p>
          <a:p>
            <a:pPr indent="-177800" lvl="0" marL="177800" marR="0" rtl="0" algn="l">
              <a:lnSpc>
                <a:spcPct val="90000"/>
              </a:lnSpc>
              <a:spcBef>
                <a:spcPts val="800"/>
              </a:spcBef>
              <a:spcAft>
                <a:spcPts val="0"/>
              </a:spcAft>
              <a:buClr>
                <a:schemeClr val="dk1"/>
              </a:buClr>
              <a:buSzPts val="1400"/>
              <a:buFont typeface="Arial"/>
              <a:buChar char="•"/>
            </a:pPr>
            <a:r>
              <a:rPr b="0" i="0" lang="pt-PT" sz="1400" u="none" cap="none" strike="noStrike">
                <a:solidFill>
                  <a:schemeClr val="dk1"/>
                </a:solidFill>
                <a:latin typeface="Play"/>
                <a:ea typeface="Play"/>
                <a:cs typeface="Play"/>
                <a:sym typeface="Play"/>
              </a:rPr>
              <a:t>Desconsiderar a variável labelqty.</a:t>
            </a:r>
            <a:endParaRPr sz="1100"/>
          </a:p>
          <a:p>
            <a:pPr indent="-88900" lvl="0" marL="177800" marR="0" rtl="0" algn="l">
              <a:lnSpc>
                <a:spcPct val="90000"/>
              </a:lnSpc>
              <a:spcBef>
                <a:spcPts val="800"/>
              </a:spcBef>
              <a:spcAft>
                <a:spcPts val="0"/>
              </a:spcAft>
              <a:buClr>
                <a:schemeClr val="dk1"/>
              </a:buClr>
              <a:buSzPts val="1400"/>
              <a:buFont typeface="Arial"/>
              <a:buNone/>
            </a:pPr>
            <a:r>
              <a:t/>
            </a:r>
            <a:endParaRPr b="0" i="0" sz="14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1400"/>
              <a:buFont typeface="Arial"/>
              <a:buNone/>
            </a:pPr>
            <a:r>
              <a:rPr b="1" i="0" lang="pt-PT" sz="1400" u="none" cap="none" strike="noStrike">
                <a:solidFill>
                  <a:schemeClr val="dk1"/>
                </a:solidFill>
                <a:latin typeface="Play"/>
                <a:ea typeface="Play"/>
                <a:cs typeface="Play"/>
                <a:sym typeface="Play"/>
              </a:rPr>
              <a:t>Conclusões: </a:t>
            </a:r>
            <a:endParaRPr b="0" i="0" sz="1400" u="none" cap="none" strike="noStrike">
              <a:solidFill>
                <a:schemeClr val="dk1"/>
              </a:solidFill>
              <a:latin typeface="Play"/>
              <a:ea typeface="Play"/>
              <a:cs typeface="Play"/>
              <a:sym typeface="Play"/>
            </a:endParaRPr>
          </a:p>
          <a:p>
            <a:pPr indent="-177800" lvl="0" marL="177800" marR="0" rtl="0" algn="l">
              <a:lnSpc>
                <a:spcPct val="90000"/>
              </a:lnSpc>
              <a:spcBef>
                <a:spcPts val="800"/>
              </a:spcBef>
              <a:spcAft>
                <a:spcPts val="0"/>
              </a:spcAft>
              <a:buClr>
                <a:schemeClr val="dk1"/>
              </a:buClr>
              <a:buSzPts val="1400"/>
              <a:buFont typeface="Arial"/>
              <a:buChar char="•"/>
            </a:pPr>
            <a:r>
              <a:rPr b="0" i="0" lang="pt-PT" sz="1400" u="none" cap="none" strike="noStrike">
                <a:solidFill>
                  <a:schemeClr val="dk1"/>
                </a:solidFill>
                <a:latin typeface="Play"/>
                <a:ea typeface="Play"/>
                <a:cs typeface="Play"/>
                <a:sym typeface="Play"/>
              </a:rPr>
              <a:t>xxxx</a:t>
            </a:r>
            <a:endParaRPr b="0" i="0" sz="14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1400"/>
              <a:buFont typeface="Arial"/>
              <a:buNone/>
            </a:pPr>
            <a:r>
              <a:t/>
            </a:r>
            <a:endParaRPr b="0" i="0" sz="1400" u="none" cap="none" strike="noStrike">
              <a:solidFill>
                <a:srgbClr val="002060"/>
              </a:solidFill>
              <a:latin typeface="Play"/>
              <a:ea typeface="Play"/>
              <a:cs typeface="Play"/>
              <a:sym typeface="Play"/>
            </a:endParaRPr>
          </a:p>
          <a:p>
            <a:pPr indent="-88900" lvl="0" marL="177800" marR="0" rtl="0" algn="l">
              <a:lnSpc>
                <a:spcPct val="90000"/>
              </a:lnSpc>
              <a:spcBef>
                <a:spcPts val="800"/>
              </a:spcBef>
              <a:spcAft>
                <a:spcPts val="0"/>
              </a:spcAft>
              <a:buClr>
                <a:schemeClr val="dk1"/>
              </a:buClr>
              <a:buSzPts val="1400"/>
              <a:buFont typeface="Arial"/>
              <a:buNone/>
            </a:pPr>
            <a:r>
              <a:t/>
            </a:r>
            <a:endParaRPr b="0" i="0" sz="14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ts val="1200"/>
              <a:buFont typeface="Arial"/>
              <a:buNone/>
            </a:pPr>
            <a:r>
              <a:t/>
            </a:r>
            <a:endParaRPr b="0" i="0" sz="1200" u="none" cap="none" strike="noStrike">
              <a:solidFill>
                <a:srgbClr val="002060"/>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rgbClr val="1F1F1F"/>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200"/>
              <a:buFont typeface="Arial"/>
              <a:buNone/>
            </a:pPr>
            <a:r>
              <a:t/>
            </a:r>
            <a:endParaRPr b="0"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ctrTitle"/>
          </p:nvPr>
        </p:nvSpPr>
        <p:spPr>
          <a:xfrm>
            <a:off x="1143000" y="109910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Play"/>
              <a:buNone/>
            </a:pPr>
            <a:r>
              <a:rPr b="1" lang="pt-PT" sz="3300"/>
              <a:t>Anexo III</a:t>
            </a:r>
            <a:br>
              <a:rPr b="1" lang="pt-PT" sz="3300"/>
            </a:br>
            <a:br>
              <a:rPr lang="pt-PT" sz="2700"/>
            </a:br>
            <a:r>
              <a:rPr lang="pt-PT" sz="2700"/>
              <a:t>Detalhe da Modelação e Otimização dos modelos</a:t>
            </a:r>
            <a:endParaRPr sz="2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0"/>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Modelação</a:t>
            </a:r>
            <a:endParaRPr sz="2400"/>
          </a:p>
        </p:txBody>
      </p:sp>
      <p:cxnSp>
        <p:nvCxnSpPr>
          <p:cNvPr id="317" name="Google Shape;317;p50"/>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318" name="Google Shape;318;p50"/>
          <p:cNvSpPr txBox="1"/>
          <p:nvPr/>
        </p:nvSpPr>
        <p:spPr>
          <a:xfrm>
            <a:off x="400670" y="1017425"/>
            <a:ext cx="7641000" cy="3884100"/>
          </a:xfrm>
          <a:prstGeom prst="rect">
            <a:avLst/>
          </a:prstGeom>
          <a:noFill/>
          <a:ln>
            <a:noFill/>
          </a:ln>
        </p:spPr>
        <p:txBody>
          <a:bodyPr anchorCtr="0" anchor="t" bIns="34275" lIns="68575" spcFirstLastPara="1" rIns="68575" wrap="square" tIns="34275">
            <a:normAutofit fontScale="70000" lnSpcReduction="20000"/>
          </a:bodyPr>
          <a:lstStyle/>
          <a:p>
            <a:pPr indent="-189230" lvl="0" marL="177800" marR="0" rtl="0" algn="l">
              <a:lnSpc>
                <a:spcPct val="90000"/>
              </a:lnSpc>
              <a:spcBef>
                <a:spcPts val="0"/>
              </a:spcBef>
              <a:spcAft>
                <a:spcPts val="0"/>
              </a:spcAft>
              <a:buClr>
                <a:srgbClr val="1F1F1F"/>
              </a:buClr>
              <a:buSzPct val="100000"/>
              <a:buFont typeface="Arial"/>
              <a:buChar char="•"/>
            </a:pPr>
            <a:r>
              <a:rPr b="1" lang="pt-PT" sz="1971">
                <a:solidFill>
                  <a:srgbClr val="1F1F1F"/>
                </a:solidFill>
                <a:latin typeface="Roboto"/>
                <a:ea typeface="Roboto"/>
                <a:cs typeface="Roboto"/>
                <a:sym typeface="Roboto"/>
              </a:rPr>
              <a:t>Modelos Utilizados</a:t>
            </a:r>
            <a:r>
              <a:rPr b="1" i="0" lang="pt-PT" sz="1971" u="none" cap="none" strike="noStrike">
                <a:solidFill>
                  <a:srgbClr val="1F1F1F"/>
                </a:solidFill>
                <a:latin typeface="Roboto"/>
                <a:ea typeface="Roboto"/>
                <a:cs typeface="Roboto"/>
                <a:sym typeface="Roboto"/>
              </a:rPr>
              <a:t>:</a:t>
            </a:r>
            <a:endParaRPr b="1" i="0" sz="1971" u="none" cap="none" strike="noStrike">
              <a:solidFill>
                <a:srgbClr val="1F1F1F"/>
              </a:solidFill>
              <a:latin typeface="Roboto"/>
              <a:ea typeface="Roboto"/>
              <a:cs typeface="Roboto"/>
              <a:sym typeface="Roboto"/>
            </a:endParaRPr>
          </a:p>
          <a:p>
            <a:pPr indent="0" lvl="0" marL="457200" marR="0" rtl="0" algn="l">
              <a:lnSpc>
                <a:spcPct val="90000"/>
              </a:lnSpc>
              <a:spcBef>
                <a:spcPts val="0"/>
              </a:spcBef>
              <a:spcAft>
                <a:spcPts val="0"/>
              </a:spcAft>
              <a:buNone/>
            </a:pPr>
            <a:r>
              <a:t/>
            </a:r>
            <a:endParaRPr b="1">
              <a:solidFill>
                <a:srgbClr val="1F1F1F"/>
              </a:solidFill>
              <a:latin typeface="Roboto"/>
              <a:ea typeface="Roboto"/>
              <a:cs typeface="Roboto"/>
              <a:sym typeface="Roboto"/>
            </a:endParaRPr>
          </a:p>
          <a:p>
            <a:pPr indent="0" lvl="0" marL="457200" marR="0" rtl="0" algn="l">
              <a:lnSpc>
                <a:spcPct val="90000"/>
              </a:lnSpc>
              <a:spcBef>
                <a:spcPts val="0"/>
              </a:spcBef>
              <a:spcAft>
                <a:spcPts val="0"/>
              </a:spcAft>
              <a:buNone/>
            </a:pPr>
            <a:r>
              <a:t/>
            </a:r>
            <a:endParaRPr b="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rgbClr val="1F1F1F"/>
              </a:buClr>
              <a:buSzPct val="71775"/>
              <a:buFont typeface="Arial"/>
              <a:buNone/>
            </a:pPr>
            <a:r>
              <a:rPr b="1" lang="pt-PT" sz="1671">
                <a:solidFill>
                  <a:srgbClr val="1F1F1F"/>
                </a:solidFill>
                <a:latin typeface="Roboto"/>
                <a:ea typeface="Roboto"/>
                <a:cs typeface="Roboto"/>
                <a:sym typeface="Roboto"/>
              </a:rPr>
              <a:t>Logistic Regression: </a:t>
            </a:r>
            <a:r>
              <a:rPr lang="pt-PT" sz="1671">
                <a:solidFill>
                  <a:srgbClr val="1F1F1F"/>
                </a:solidFill>
                <a:latin typeface="Roboto"/>
                <a:ea typeface="Roboto"/>
                <a:cs typeface="Roboto"/>
                <a:sym typeface="Roboto"/>
              </a:rPr>
              <a:t>algoritmo utilizado para problemas de classificação. Consiste em combinação linear, semelhante à regressão linear mas sendo depois combinada com uma conversão para uma função </a:t>
            </a:r>
            <a:r>
              <a:rPr lang="pt-PT" sz="1671">
                <a:solidFill>
                  <a:srgbClr val="1F1F1F"/>
                </a:solidFill>
                <a:latin typeface="Roboto"/>
                <a:ea typeface="Roboto"/>
                <a:cs typeface="Roboto"/>
                <a:sym typeface="Roboto"/>
              </a:rPr>
              <a:t>sigmóide. No fundo, iremos querer ver quais são os melhores pesos a atribuir (ordenada na origem e declive da reta) e depois transformar numa curva em que o que estiver acima de determinado valor (geralmente 0.5) é classificado como sim e abaixo como não. Dá-nos a probabilidade de uma observação pertencer a uma certa classe.</a:t>
            </a:r>
            <a:endParaRPr sz="167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rgbClr val="1F1F1F"/>
              </a:buClr>
              <a:buSzPct val="71775"/>
              <a:buFont typeface="Arial"/>
              <a:buNone/>
            </a:pPr>
            <a:r>
              <a:t/>
            </a:r>
            <a:endParaRPr sz="167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rgbClr val="1F1F1F"/>
              </a:buClr>
              <a:buSzPct val="71775"/>
              <a:buFont typeface="Arial"/>
              <a:buNone/>
            </a:pPr>
            <a:r>
              <a:t/>
            </a:r>
            <a:endParaRPr sz="1671">
              <a:solidFill>
                <a:srgbClr val="1F1F1F"/>
              </a:solidFill>
              <a:latin typeface="Roboto"/>
              <a:ea typeface="Roboto"/>
              <a:cs typeface="Roboto"/>
              <a:sym typeface="Roboto"/>
            </a:endParaRPr>
          </a:p>
          <a:p>
            <a:pPr indent="0" lvl="0" marL="0" rtl="0" algn="l">
              <a:lnSpc>
                <a:spcPct val="90000"/>
              </a:lnSpc>
              <a:spcBef>
                <a:spcPts val="800"/>
              </a:spcBef>
              <a:spcAft>
                <a:spcPts val="0"/>
              </a:spcAft>
              <a:buClr>
                <a:srgbClr val="1F1F1F"/>
              </a:buClr>
              <a:buSzPct val="71775"/>
              <a:buFont typeface="Arial"/>
              <a:buNone/>
            </a:pPr>
            <a:r>
              <a:rPr b="1" lang="pt-PT" sz="1671">
                <a:solidFill>
                  <a:srgbClr val="1F1F1F"/>
                </a:solidFill>
                <a:latin typeface="Roboto"/>
                <a:ea typeface="Roboto"/>
                <a:cs typeface="Roboto"/>
                <a:sym typeface="Roboto"/>
              </a:rPr>
              <a:t>KNN</a:t>
            </a:r>
            <a:r>
              <a:rPr b="1" lang="pt-PT" sz="1671">
                <a:solidFill>
                  <a:srgbClr val="1F1F1F"/>
                </a:solidFill>
                <a:latin typeface="Roboto"/>
                <a:ea typeface="Roboto"/>
                <a:cs typeface="Roboto"/>
                <a:sym typeface="Roboto"/>
              </a:rPr>
              <a:t>: </a:t>
            </a:r>
            <a:r>
              <a:rPr lang="pt-PT" sz="1671">
                <a:solidFill>
                  <a:srgbClr val="1F1F1F"/>
                </a:solidFill>
                <a:latin typeface="Roboto"/>
                <a:ea typeface="Roboto"/>
                <a:cs typeface="Roboto"/>
                <a:sym typeface="Roboto"/>
              </a:rPr>
              <a:t>K-Nearest Neighbors - funciona com a premissa de ver pontos de dados semelhantes que estão próximos uns dos outros sendo que temos de escolher depois quantos “vizinhos” queremos e de que forma queremos calcular a distância, escolhendo depois a classe a que uma observação pertence (em problemas de classificação) através da moda da classe dos vizinhos.</a:t>
            </a:r>
            <a:endParaRPr sz="1671">
              <a:solidFill>
                <a:srgbClr val="1F1F1F"/>
              </a:solidFill>
              <a:latin typeface="Roboto"/>
              <a:ea typeface="Roboto"/>
              <a:cs typeface="Roboto"/>
              <a:sym typeface="Roboto"/>
            </a:endParaRPr>
          </a:p>
          <a:p>
            <a:pPr indent="0" lvl="0" marL="0" rtl="0" algn="l">
              <a:lnSpc>
                <a:spcPct val="90000"/>
              </a:lnSpc>
              <a:spcBef>
                <a:spcPts val="800"/>
              </a:spcBef>
              <a:spcAft>
                <a:spcPts val="0"/>
              </a:spcAft>
              <a:buClr>
                <a:srgbClr val="1F1F1F"/>
              </a:buClr>
              <a:buSzPct val="71775"/>
              <a:buFont typeface="Arial"/>
              <a:buNone/>
            </a:pPr>
            <a:r>
              <a:t/>
            </a:r>
            <a:endParaRPr sz="1671">
              <a:solidFill>
                <a:srgbClr val="1F1F1F"/>
              </a:solidFill>
              <a:latin typeface="Roboto"/>
              <a:ea typeface="Roboto"/>
              <a:cs typeface="Roboto"/>
              <a:sym typeface="Roboto"/>
            </a:endParaRPr>
          </a:p>
          <a:p>
            <a:pPr indent="0" lvl="0" marL="0" rtl="0" algn="l">
              <a:lnSpc>
                <a:spcPct val="90000"/>
              </a:lnSpc>
              <a:spcBef>
                <a:spcPts val="800"/>
              </a:spcBef>
              <a:spcAft>
                <a:spcPts val="0"/>
              </a:spcAft>
              <a:buClr>
                <a:srgbClr val="1F1F1F"/>
              </a:buClr>
              <a:buSzPct val="71775"/>
              <a:buFont typeface="Arial"/>
              <a:buNone/>
            </a:pPr>
            <a:r>
              <a:t/>
            </a:r>
            <a:endParaRPr sz="167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71775"/>
              <a:buFont typeface="Arial"/>
              <a:buNone/>
            </a:pPr>
            <a:r>
              <a:rPr b="1" lang="pt-PT" sz="1671">
                <a:solidFill>
                  <a:srgbClr val="1F1F1F"/>
                </a:solidFill>
                <a:latin typeface="Roboto"/>
                <a:ea typeface="Roboto"/>
                <a:cs typeface="Roboto"/>
                <a:sym typeface="Roboto"/>
              </a:rPr>
              <a:t>Decision Tree: </a:t>
            </a:r>
            <a:r>
              <a:rPr lang="pt-PT" sz="1671">
                <a:solidFill>
                  <a:srgbClr val="1F1F1F"/>
                </a:solidFill>
                <a:latin typeface="Roboto"/>
                <a:ea typeface="Roboto"/>
                <a:cs typeface="Roboto"/>
                <a:sym typeface="Roboto"/>
              </a:rPr>
              <a:t>Árvore de Decisão: divide os dados em subconjuntos com base nos valores dos atributos, criando uma estrutura em forma de árvore que pode ser usada para classificar ou prever valores para novas instâncias. Começa com um só nó com todos os dados e vai vendo qual o melhor atributo para dividir em novos ramos e vai por aí fora até obtermos x número de folhas através das quais classificaremos onde se enquadrarão as nossas novas observações.</a:t>
            </a:r>
            <a:endParaRPr i="0" sz="1671"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1"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199361" y="233030"/>
            <a:ext cx="8316000" cy="555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Otimização</a:t>
            </a:r>
            <a:endParaRPr/>
          </a:p>
        </p:txBody>
      </p:sp>
      <p:cxnSp>
        <p:nvCxnSpPr>
          <p:cNvPr id="324" name="Google Shape;324;p51"/>
          <p:cNvCxnSpPr/>
          <p:nvPr/>
        </p:nvCxnSpPr>
        <p:spPr>
          <a:xfrm>
            <a:off x="255182" y="788525"/>
            <a:ext cx="8516700" cy="0"/>
          </a:xfrm>
          <a:prstGeom prst="straightConnector1">
            <a:avLst/>
          </a:prstGeom>
          <a:noFill/>
          <a:ln cap="flat" cmpd="sng" w="28575">
            <a:solidFill>
              <a:srgbClr val="002060"/>
            </a:solidFill>
            <a:prstDash val="solid"/>
            <a:miter lim="800000"/>
            <a:headEnd len="sm" w="sm" type="none"/>
            <a:tailEnd len="sm" w="sm" type="none"/>
          </a:ln>
        </p:spPr>
      </p:cxnSp>
      <p:sp>
        <p:nvSpPr>
          <p:cNvPr id="325" name="Google Shape;325;p51"/>
          <p:cNvSpPr txBox="1"/>
          <p:nvPr/>
        </p:nvSpPr>
        <p:spPr>
          <a:xfrm>
            <a:off x="400670" y="1017425"/>
            <a:ext cx="7641000" cy="3884100"/>
          </a:xfrm>
          <a:prstGeom prst="rect">
            <a:avLst/>
          </a:prstGeom>
          <a:noFill/>
          <a:ln>
            <a:noFill/>
          </a:ln>
        </p:spPr>
        <p:txBody>
          <a:bodyPr anchorCtr="0" anchor="t" bIns="34275" lIns="68575" spcFirstLastPara="1" rIns="68575" wrap="square" tIns="34275">
            <a:normAutofit fontScale="70000" lnSpcReduction="10000"/>
          </a:bodyPr>
          <a:lstStyle/>
          <a:p>
            <a:pPr indent="-189230" lvl="0" marL="177800" marR="0" rtl="0" algn="l">
              <a:lnSpc>
                <a:spcPct val="90000"/>
              </a:lnSpc>
              <a:spcBef>
                <a:spcPts val="0"/>
              </a:spcBef>
              <a:spcAft>
                <a:spcPts val="0"/>
              </a:spcAft>
              <a:buClr>
                <a:srgbClr val="1F1F1F"/>
              </a:buClr>
              <a:buSzPct val="100000"/>
              <a:buFont typeface="Arial"/>
              <a:buChar char="•"/>
            </a:pPr>
            <a:r>
              <a:rPr b="1" lang="pt-PT" sz="1971">
                <a:solidFill>
                  <a:srgbClr val="1F1F1F"/>
                </a:solidFill>
                <a:latin typeface="Roboto"/>
                <a:ea typeface="Roboto"/>
                <a:cs typeface="Roboto"/>
                <a:sym typeface="Roboto"/>
              </a:rPr>
              <a:t>Otimização dos Modelos</a:t>
            </a:r>
            <a:r>
              <a:rPr b="1" i="0" lang="pt-PT" sz="1971" u="none" cap="none" strike="noStrike">
                <a:solidFill>
                  <a:srgbClr val="1F1F1F"/>
                </a:solidFill>
                <a:latin typeface="Roboto"/>
                <a:ea typeface="Roboto"/>
                <a:cs typeface="Roboto"/>
                <a:sym typeface="Roboto"/>
              </a:rPr>
              <a:t>:</a:t>
            </a:r>
            <a:endParaRPr b="1" i="0" sz="1971" u="none" cap="none" strike="noStrike">
              <a:solidFill>
                <a:srgbClr val="1F1F1F"/>
              </a:solidFill>
              <a:latin typeface="Roboto"/>
              <a:ea typeface="Roboto"/>
              <a:cs typeface="Roboto"/>
              <a:sym typeface="Roboto"/>
            </a:endParaRPr>
          </a:p>
          <a:p>
            <a:pPr indent="0" lvl="0" marL="457200" marR="0" rtl="0" algn="l">
              <a:lnSpc>
                <a:spcPct val="90000"/>
              </a:lnSpc>
              <a:spcBef>
                <a:spcPts val="0"/>
              </a:spcBef>
              <a:spcAft>
                <a:spcPts val="0"/>
              </a:spcAft>
              <a:buNone/>
            </a:pPr>
            <a:r>
              <a:t/>
            </a:r>
            <a:endParaRPr b="1">
              <a:solidFill>
                <a:srgbClr val="1F1F1F"/>
              </a:solidFill>
              <a:latin typeface="Roboto"/>
              <a:ea typeface="Roboto"/>
              <a:cs typeface="Roboto"/>
              <a:sym typeface="Roboto"/>
            </a:endParaRPr>
          </a:p>
          <a:p>
            <a:pPr indent="0" lvl="0" marL="457200" marR="0" rtl="0" algn="l">
              <a:lnSpc>
                <a:spcPct val="90000"/>
              </a:lnSpc>
              <a:spcBef>
                <a:spcPts val="0"/>
              </a:spcBef>
              <a:spcAft>
                <a:spcPts val="0"/>
              </a:spcAft>
              <a:buNone/>
            </a:pPr>
            <a:r>
              <a:t/>
            </a:r>
            <a:endParaRPr b="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rgbClr val="1F1F1F"/>
              </a:buClr>
              <a:buSzPct val="71775"/>
              <a:buFont typeface="Arial"/>
              <a:buNone/>
            </a:pPr>
            <a:r>
              <a:rPr b="1" lang="pt-PT" sz="1671">
                <a:solidFill>
                  <a:srgbClr val="1F1F1F"/>
                </a:solidFill>
                <a:latin typeface="Roboto"/>
                <a:ea typeface="Roboto"/>
                <a:cs typeface="Roboto"/>
                <a:sym typeface="Roboto"/>
              </a:rPr>
              <a:t>Logistic Regression: </a:t>
            </a:r>
            <a:r>
              <a:rPr lang="pt-PT" sz="1671">
                <a:solidFill>
                  <a:srgbClr val="1F1F1F"/>
                </a:solidFill>
                <a:latin typeface="Roboto"/>
                <a:ea typeface="Roboto"/>
                <a:cs typeface="Roboto"/>
                <a:sym typeface="Roboto"/>
              </a:rPr>
              <a:t>para este, utilizámos duas formas. O RandomizedSearchCV e o GridSearchCV. No fundo, fazem o mesmo, no entanto, demos prevalência aos resultados do Grid Search uma vez que este faz uma busca exaustiva (experimenta todas as combinações possíveis e vê qual nos dá um melhor resultado). Os 4 parâmetros que procurámos ajustar foram o </a:t>
            </a:r>
            <a:r>
              <a:rPr i="1" lang="pt-PT" sz="1671">
                <a:solidFill>
                  <a:srgbClr val="1F1F1F"/>
                </a:solidFill>
                <a:latin typeface="Roboto"/>
                <a:ea typeface="Roboto"/>
                <a:cs typeface="Roboto"/>
                <a:sym typeface="Roboto"/>
              </a:rPr>
              <a:t>C</a:t>
            </a:r>
            <a:r>
              <a:rPr lang="pt-PT" sz="1671">
                <a:solidFill>
                  <a:srgbClr val="1F1F1F"/>
                </a:solidFill>
                <a:latin typeface="Roboto"/>
                <a:ea typeface="Roboto"/>
                <a:cs typeface="Roboto"/>
                <a:sym typeface="Roboto"/>
              </a:rPr>
              <a:t> (força da regularização), a </a:t>
            </a:r>
            <a:r>
              <a:rPr i="1" lang="pt-PT" sz="1671">
                <a:solidFill>
                  <a:srgbClr val="1F1F1F"/>
                </a:solidFill>
                <a:latin typeface="Roboto"/>
                <a:ea typeface="Roboto"/>
                <a:cs typeface="Roboto"/>
                <a:sym typeface="Roboto"/>
              </a:rPr>
              <a:t>penalty</a:t>
            </a:r>
            <a:r>
              <a:rPr lang="pt-PT" sz="1671">
                <a:solidFill>
                  <a:srgbClr val="1F1F1F"/>
                </a:solidFill>
                <a:latin typeface="Roboto"/>
                <a:ea typeface="Roboto"/>
                <a:cs typeface="Roboto"/>
                <a:sym typeface="Roboto"/>
              </a:rPr>
              <a:t> (tipo de regularização), o </a:t>
            </a:r>
            <a:r>
              <a:rPr i="1" lang="pt-PT" sz="1671">
                <a:solidFill>
                  <a:srgbClr val="1F1F1F"/>
                </a:solidFill>
                <a:latin typeface="Roboto"/>
                <a:ea typeface="Roboto"/>
                <a:cs typeface="Roboto"/>
                <a:sym typeface="Roboto"/>
              </a:rPr>
              <a:t>solver</a:t>
            </a:r>
            <a:r>
              <a:rPr lang="pt-PT" sz="1671">
                <a:solidFill>
                  <a:srgbClr val="1F1F1F"/>
                </a:solidFill>
                <a:latin typeface="Roboto"/>
                <a:ea typeface="Roboto"/>
                <a:cs typeface="Roboto"/>
                <a:sym typeface="Roboto"/>
              </a:rPr>
              <a:t> (algoritmo de otimização a usar) e o </a:t>
            </a:r>
            <a:r>
              <a:rPr i="1" lang="pt-PT" sz="1671">
                <a:solidFill>
                  <a:srgbClr val="1F1F1F"/>
                </a:solidFill>
                <a:latin typeface="Roboto"/>
                <a:ea typeface="Roboto"/>
                <a:cs typeface="Roboto"/>
                <a:sym typeface="Roboto"/>
              </a:rPr>
              <a:t>max-iter</a:t>
            </a:r>
            <a:r>
              <a:rPr lang="pt-PT" sz="1671">
                <a:solidFill>
                  <a:srgbClr val="1F1F1F"/>
                </a:solidFill>
                <a:latin typeface="Roboto"/>
                <a:ea typeface="Roboto"/>
                <a:cs typeface="Roboto"/>
                <a:sym typeface="Roboto"/>
              </a:rPr>
              <a:t> (nº máximo de iterações que pretendemos).</a:t>
            </a:r>
            <a:endParaRPr sz="167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rgbClr val="1F1F1F"/>
              </a:buClr>
              <a:buSzPct val="71775"/>
              <a:buFont typeface="Arial"/>
              <a:buNone/>
            </a:pPr>
            <a:r>
              <a:rPr lang="pt-PT" sz="1671" u="sng">
                <a:solidFill>
                  <a:srgbClr val="1F1F1F"/>
                </a:solidFill>
                <a:latin typeface="Roboto"/>
                <a:ea typeface="Roboto"/>
                <a:cs typeface="Roboto"/>
                <a:sym typeface="Roboto"/>
              </a:rPr>
              <a:t>Best Hyperparameters for Logistic Regression:  {'solver': 'saga', 'penalty': 'l1', 'max_iter': 300, 'C': 0.001}</a:t>
            </a:r>
            <a:endParaRPr sz="1671" u="sng">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rgbClr val="1F1F1F"/>
              </a:buClr>
              <a:buSzPct val="71775"/>
              <a:buFont typeface="Arial"/>
              <a:buNone/>
            </a:pPr>
            <a:r>
              <a:t/>
            </a:r>
            <a:endParaRPr sz="1671">
              <a:solidFill>
                <a:srgbClr val="1F1F1F"/>
              </a:solidFill>
              <a:latin typeface="Roboto"/>
              <a:ea typeface="Roboto"/>
              <a:cs typeface="Roboto"/>
              <a:sym typeface="Roboto"/>
            </a:endParaRPr>
          </a:p>
          <a:p>
            <a:pPr indent="0" lvl="0" marL="0" rtl="0" algn="l">
              <a:lnSpc>
                <a:spcPct val="90000"/>
              </a:lnSpc>
              <a:spcBef>
                <a:spcPts val="800"/>
              </a:spcBef>
              <a:spcAft>
                <a:spcPts val="0"/>
              </a:spcAft>
              <a:buClr>
                <a:srgbClr val="1F1F1F"/>
              </a:buClr>
              <a:buSzPct val="71775"/>
              <a:buFont typeface="Arial"/>
              <a:buNone/>
            </a:pPr>
            <a:r>
              <a:rPr b="1" lang="pt-PT" sz="1671">
                <a:solidFill>
                  <a:srgbClr val="1F1F1F"/>
                </a:solidFill>
                <a:latin typeface="Roboto"/>
                <a:ea typeface="Roboto"/>
                <a:cs typeface="Roboto"/>
                <a:sym typeface="Roboto"/>
              </a:rPr>
              <a:t>KNN: </a:t>
            </a:r>
            <a:r>
              <a:rPr lang="pt-PT" sz="1671">
                <a:solidFill>
                  <a:srgbClr val="1F1F1F"/>
                </a:solidFill>
                <a:latin typeface="Roboto"/>
                <a:ea typeface="Roboto"/>
                <a:cs typeface="Roboto"/>
                <a:sym typeface="Roboto"/>
              </a:rPr>
              <a:t>No nosso caso, passou essencialmente pela escolha do número de vizinhos (k) que queríamos. O melhor acabou por ser apenas 1 vizinho.</a:t>
            </a:r>
            <a:endParaRPr sz="1671">
              <a:solidFill>
                <a:srgbClr val="1F1F1F"/>
              </a:solidFill>
              <a:latin typeface="Roboto"/>
              <a:ea typeface="Roboto"/>
              <a:cs typeface="Roboto"/>
              <a:sym typeface="Roboto"/>
            </a:endParaRPr>
          </a:p>
          <a:p>
            <a:pPr indent="0" lvl="0" marL="0" rtl="0" algn="l">
              <a:lnSpc>
                <a:spcPct val="90000"/>
              </a:lnSpc>
              <a:spcBef>
                <a:spcPts val="800"/>
              </a:spcBef>
              <a:spcAft>
                <a:spcPts val="0"/>
              </a:spcAft>
              <a:buClr>
                <a:srgbClr val="1F1F1F"/>
              </a:buClr>
              <a:buSzPct val="71775"/>
              <a:buFont typeface="Arial"/>
              <a:buNone/>
            </a:pPr>
            <a:r>
              <a:t/>
            </a:r>
            <a:endParaRPr sz="167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71775"/>
              <a:buFont typeface="Arial"/>
              <a:buNone/>
            </a:pPr>
            <a:r>
              <a:rPr b="1" lang="pt-PT" sz="1671">
                <a:solidFill>
                  <a:srgbClr val="1F1F1F"/>
                </a:solidFill>
                <a:latin typeface="Roboto"/>
                <a:ea typeface="Roboto"/>
                <a:cs typeface="Roboto"/>
                <a:sym typeface="Roboto"/>
              </a:rPr>
              <a:t>Decision Tree: </a:t>
            </a:r>
            <a:r>
              <a:rPr lang="pt-PT" sz="1671">
                <a:solidFill>
                  <a:srgbClr val="1F1F1F"/>
                </a:solidFill>
                <a:latin typeface="Roboto"/>
                <a:ea typeface="Roboto"/>
                <a:cs typeface="Roboto"/>
                <a:sym typeface="Roboto"/>
              </a:rPr>
              <a:t>Utilizámos também o RandomizedSearchCV e o GridSearchCV, dando uma vez mais prevalência aos valores do Grid Search.</a:t>
            </a:r>
            <a:endParaRPr sz="167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71775"/>
              <a:buFont typeface="Arial"/>
              <a:buNone/>
            </a:pPr>
            <a:r>
              <a:rPr lang="pt-PT" sz="1671">
                <a:solidFill>
                  <a:srgbClr val="1F1F1F"/>
                </a:solidFill>
                <a:latin typeface="Roboto"/>
                <a:ea typeface="Roboto"/>
                <a:cs typeface="Roboto"/>
                <a:sym typeface="Roboto"/>
              </a:rPr>
              <a:t>Os 3 hiperparâmetros que procurámos otimizar foram o </a:t>
            </a:r>
            <a:r>
              <a:rPr i="1" lang="pt-PT" sz="1671">
                <a:solidFill>
                  <a:srgbClr val="1F1F1F"/>
                </a:solidFill>
                <a:latin typeface="Roboto"/>
                <a:ea typeface="Roboto"/>
                <a:cs typeface="Roboto"/>
                <a:sym typeface="Roboto"/>
              </a:rPr>
              <a:t>criterion</a:t>
            </a:r>
            <a:r>
              <a:rPr lang="pt-PT" sz="1671">
                <a:solidFill>
                  <a:srgbClr val="1F1F1F"/>
                </a:solidFill>
                <a:latin typeface="Roboto"/>
                <a:ea typeface="Roboto"/>
                <a:cs typeface="Roboto"/>
                <a:sym typeface="Roboto"/>
              </a:rPr>
              <a:t> (função para medir a qualidade de uma divisão, ou seja, ver qual é a variável que vamos usar para dividir a árvore), a </a:t>
            </a:r>
            <a:r>
              <a:rPr i="1" lang="pt-PT" sz="1671">
                <a:solidFill>
                  <a:srgbClr val="1F1F1F"/>
                </a:solidFill>
                <a:latin typeface="Roboto"/>
                <a:ea typeface="Roboto"/>
                <a:cs typeface="Roboto"/>
                <a:sym typeface="Roboto"/>
              </a:rPr>
              <a:t>max_depth</a:t>
            </a:r>
            <a:r>
              <a:rPr lang="pt-PT" sz="1671">
                <a:solidFill>
                  <a:srgbClr val="1F1F1F"/>
                </a:solidFill>
                <a:latin typeface="Roboto"/>
                <a:ea typeface="Roboto"/>
                <a:cs typeface="Roboto"/>
                <a:sym typeface="Roboto"/>
              </a:rPr>
              <a:t> (qual a profundidade máxima da árvore) e o </a:t>
            </a:r>
            <a:r>
              <a:rPr i="1" lang="pt-PT" sz="1671">
                <a:solidFill>
                  <a:srgbClr val="1F1F1F"/>
                </a:solidFill>
                <a:latin typeface="Roboto"/>
                <a:ea typeface="Roboto"/>
                <a:cs typeface="Roboto"/>
                <a:sym typeface="Roboto"/>
              </a:rPr>
              <a:t>min_samples_split</a:t>
            </a:r>
            <a:r>
              <a:rPr lang="pt-PT" sz="1671">
                <a:solidFill>
                  <a:srgbClr val="1F1F1F"/>
                </a:solidFill>
                <a:latin typeface="Roboto"/>
                <a:ea typeface="Roboto"/>
                <a:cs typeface="Roboto"/>
                <a:sym typeface="Roboto"/>
              </a:rPr>
              <a:t> (que é o nº mínimo de observações que queremos que esteja em cada folha final).</a:t>
            </a:r>
            <a:endParaRPr sz="1671">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71775"/>
              <a:buFont typeface="Arial"/>
              <a:buNone/>
            </a:pPr>
            <a:r>
              <a:rPr lang="pt-PT" sz="1671" u="sng">
                <a:solidFill>
                  <a:srgbClr val="1F1F1F"/>
                </a:solidFill>
                <a:latin typeface="Roboto"/>
                <a:ea typeface="Roboto"/>
                <a:cs typeface="Roboto"/>
                <a:sym typeface="Roboto"/>
              </a:rPr>
              <a:t>Best Hyperparameters:  {'criterion': 'gini', 'max_depth': 3, 'min_samples_split': 2}</a:t>
            </a:r>
            <a:endParaRPr b="1"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199361" y="233030"/>
            <a:ext cx="8316000" cy="555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Escolha do melhor modelo</a:t>
            </a:r>
            <a:endParaRPr/>
          </a:p>
        </p:txBody>
      </p:sp>
      <p:cxnSp>
        <p:nvCxnSpPr>
          <p:cNvPr id="331" name="Google Shape;331;p52"/>
          <p:cNvCxnSpPr/>
          <p:nvPr/>
        </p:nvCxnSpPr>
        <p:spPr>
          <a:xfrm>
            <a:off x="255182" y="788525"/>
            <a:ext cx="8516700" cy="0"/>
          </a:xfrm>
          <a:prstGeom prst="straightConnector1">
            <a:avLst/>
          </a:prstGeom>
          <a:noFill/>
          <a:ln cap="flat" cmpd="sng" w="28575">
            <a:solidFill>
              <a:srgbClr val="002060"/>
            </a:solidFill>
            <a:prstDash val="solid"/>
            <a:miter lim="800000"/>
            <a:headEnd len="sm" w="sm" type="none"/>
            <a:tailEnd len="sm" w="sm" type="none"/>
          </a:ln>
        </p:spPr>
      </p:cxnSp>
      <p:sp>
        <p:nvSpPr>
          <p:cNvPr id="332" name="Google Shape;332;p52"/>
          <p:cNvSpPr txBox="1"/>
          <p:nvPr/>
        </p:nvSpPr>
        <p:spPr>
          <a:xfrm>
            <a:off x="400670" y="1017425"/>
            <a:ext cx="7641000" cy="3884100"/>
          </a:xfrm>
          <a:prstGeom prst="rect">
            <a:avLst/>
          </a:prstGeom>
          <a:noFill/>
          <a:ln>
            <a:noFill/>
          </a:ln>
        </p:spPr>
        <p:txBody>
          <a:bodyPr anchorCtr="0" anchor="t" bIns="34275" lIns="68575" spcFirstLastPara="1" rIns="68575" wrap="square" tIns="34275">
            <a:normAutofit/>
          </a:bodyPr>
          <a:lstStyle/>
          <a:p>
            <a:pPr indent="-207735" lvl="0" marL="177800" marR="0" rtl="0" algn="l">
              <a:lnSpc>
                <a:spcPct val="90000"/>
              </a:lnSpc>
              <a:spcBef>
                <a:spcPts val="0"/>
              </a:spcBef>
              <a:spcAft>
                <a:spcPts val="0"/>
              </a:spcAft>
              <a:buClr>
                <a:srgbClr val="1F1F1F"/>
              </a:buClr>
              <a:buSzPts val="1671"/>
              <a:buFont typeface="Arial"/>
              <a:buChar char="•"/>
            </a:pPr>
            <a:r>
              <a:rPr b="1" lang="pt-PT" sz="1671">
                <a:solidFill>
                  <a:srgbClr val="1F1F1F"/>
                </a:solidFill>
                <a:latin typeface="Roboto"/>
                <a:ea typeface="Roboto"/>
                <a:cs typeface="Roboto"/>
                <a:sym typeface="Roboto"/>
              </a:rPr>
              <a:t>Escolha</a:t>
            </a:r>
            <a:r>
              <a:rPr b="1" lang="pt-PT" sz="1671">
                <a:solidFill>
                  <a:srgbClr val="1F1F1F"/>
                </a:solidFill>
                <a:latin typeface="Roboto"/>
                <a:ea typeface="Roboto"/>
                <a:cs typeface="Roboto"/>
                <a:sym typeface="Roboto"/>
              </a:rPr>
              <a:t> dos Modelos Otimizados</a:t>
            </a:r>
            <a:r>
              <a:rPr b="1" i="0" lang="pt-PT" sz="1671" u="none" cap="none" strike="noStrike">
                <a:solidFill>
                  <a:srgbClr val="1F1F1F"/>
                </a:solidFill>
                <a:latin typeface="Roboto"/>
                <a:ea typeface="Roboto"/>
                <a:cs typeface="Roboto"/>
                <a:sym typeface="Roboto"/>
              </a:rPr>
              <a:t>:</a:t>
            </a:r>
            <a:endParaRPr b="1" i="0" sz="1671" u="none" cap="none" strike="noStrike">
              <a:solidFill>
                <a:srgbClr val="1F1F1F"/>
              </a:solidFill>
              <a:latin typeface="Roboto"/>
              <a:ea typeface="Roboto"/>
              <a:cs typeface="Roboto"/>
              <a:sym typeface="Roboto"/>
            </a:endParaRPr>
          </a:p>
          <a:p>
            <a:pPr indent="0" lvl="0" marL="457200" marR="0" rtl="0" algn="l">
              <a:lnSpc>
                <a:spcPct val="90000"/>
              </a:lnSpc>
              <a:spcBef>
                <a:spcPts val="0"/>
              </a:spcBef>
              <a:spcAft>
                <a:spcPts val="0"/>
              </a:spcAft>
              <a:buNone/>
            </a:pPr>
            <a:r>
              <a:t/>
            </a:r>
            <a:endParaRPr b="1" sz="1100">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No final, descartamos a Decision Tree uma vez que era a que nos estava a dar os piores resultados e voltamos a correr os modelos com os parâmetros obtidos na otimização. Para isso, pegamos nos 90% dos dados que colocamos para treino e dividimos em 80% para treino e 20% para validação. </a:t>
            </a:r>
            <a:endParaRPr sz="1100">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Voltamos a rodar o código para os modelos do KNN e LR e obtivemos a confirmação de que o KNN seria o melhor. Fizemos também uma ROC Curve para visualizar também isto e confirmar (é o melhor modelo o que tiver uma maior área por baixo da curva):</a:t>
            </a:r>
            <a:endParaRPr sz="1100">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333" name="Google Shape;333;p52"/>
          <p:cNvPicPr preferRelativeResize="0"/>
          <p:nvPr/>
        </p:nvPicPr>
        <p:blipFill>
          <a:blip r:embed="rId3">
            <a:alphaModFix/>
          </a:blip>
          <a:stretch>
            <a:fillRect/>
          </a:stretch>
        </p:blipFill>
        <p:spPr>
          <a:xfrm>
            <a:off x="2425344" y="2451825"/>
            <a:ext cx="3164599" cy="23796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199361" y="233030"/>
            <a:ext cx="8316000" cy="555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lang="pt-PT" sz="2400"/>
              <a:t>Resultado</a:t>
            </a:r>
            <a:endParaRPr/>
          </a:p>
        </p:txBody>
      </p:sp>
      <p:cxnSp>
        <p:nvCxnSpPr>
          <p:cNvPr id="339" name="Google Shape;339;p53"/>
          <p:cNvCxnSpPr/>
          <p:nvPr/>
        </p:nvCxnSpPr>
        <p:spPr>
          <a:xfrm>
            <a:off x="255182" y="788525"/>
            <a:ext cx="8516700" cy="0"/>
          </a:xfrm>
          <a:prstGeom prst="straightConnector1">
            <a:avLst/>
          </a:prstGeom>
          <a:noFill/>
          <a:ln cap="flat" cmpd="sng" w="28575">
            <a:solidFill>
              <a:srgbClr val="002060"/>
            </a:solidFill>
            <a:prstDash val="solid"/>
            <a:miter lim="800000"/>
            <a:headEnd len="sm" w="sm" type="none"/>
            <a:tailEnd len="sm" w="sm" type="none"/>
          </a:ln>
        </p:spPr>
      </p:cxnSp>
      <p:sp>
        <p:nvSpPr>
          <p:cNvPr id="340" name="Google Shape;340;p53"/>
          <p:cNvSpPr txBox="1"/>
          <p:nvPr/>
        </p:nvSpPr>
        <p:spPr>
          <a:xfrm>
            <a:off x="400670" y="1017425"/>
            <a:ext cx="7641000" cy="3884100"/>
          </a:xfrm>
          <a:prstGeom prst="rect">
            <a:avLst/>
          </a:prstGeom>
          <a:noFill/>
          <a:ln>
            <a:noFill/>
          </a:ln>
        </p:spPr>
        <p:txBody>
          <a:bodyPr anchorCtr="0" anchor="t" bIns="34275" lIns="68575" spcFirstLastPara="1" rIns="68575" wrap="square" tIns="34275">
            <a:normAutofit/>
          </a:bodyPr>
          <a:lstStyle/>
          <a:p>
            <a:pPr indent="-207735" lvl="0" marL="177800" marR="0" rtl="0" algn="l">
              <a:lnSpc>
                <a:spcPct val="90000"/>
              </a:lnSpc>
              <a:spcBef>
                <a:spcPts val="0"/>
              </a:spcBef>
              <a:spcAft>
                <a:spcPts val="0"/>
              </a:spcAft>
              <a:buClr>
                <a:srgbClr val="1F1F1F"/>
              </a:buClr>
              <a:buSzPts val="1671"/>
              <a:buFont typeface="Arial"/>
              <a:buChar char="•"/>
            </a:pPr>
            <a:r>
              <a:rPr b="1" lang="pt-PT" sz="1671">
                <a:solidFill>
                  <a:srgbClr val="1F1F1F"/>
                </a:solidFill>
                <a:latin typeface="Roboto"/>
                <a:ea typeface="Roboto"/>
                <a:cs typeface="Roboto"/>
                <a:sym typeface="Roboto"/>
              </a:rPr>
              <a:t>Aplicação do melhor modelo aos 10% de teste:</a:t>
            </a:r>
            <a:endParaRPr b="1" i="0" sz="1671" u="none" cap="none" strike="noStrike">
              <a:solidFill>
                <a:srgbClr val="1F1F1F"/>
              </a:solidFill>
              <a:latin typeface="Roboto"/>
              <a:ea typeface="Roboto"/>
              <a:cs typeface="Roboto"/>
              <a:sym typeface="Roboto"/>
            </a:endParaRPr>
          </a:p>
          <a:p>
            <a:pPr indent="0" lvl="0" marL="457200" marR="0" rtl="0" algn="l">
              <a:lnSpc>
                <a:spcPct val="90000"/>
              </a:lnSpc>
              <a:spcBef>
                <a:spcPts val="0"/>
              </a:spcBef>
              <a:spcAft>
                <a:spcPts val="0"/>
              </a:spcAft>
              <a:buNone/>
            </a:pPr>
            <a:r>
              <a:t/>
            </a:r>
            <a:endParaRPr b="1" sz="1100">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No final, pegamos então no nosso melhor modelo do KNN e aplicámos aos 10% que tínhamos deixado de parte no início para teste.</a:t>
            </a:r>
            <a:endParaRPr sz="1100">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200"/>
              <a:buFont typeface="Arial"/>
              <a:buNone/>
            </a:pPr>
            <a:r>
              <a:t/>
            </a:r>
            <a:endParaRPr sz="1100">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200"/>
              <a:buFont typeface="Arial"/>
              <a:buNone/>
            </a:pPr>
            <a:r>
              <a:rPr lang="pt-PT" sz="1100">
                <a:solidFill>
                  <a:srgbClr val="1F1F1F"/>
                </a:solidFill>
                <a:latin typeface="Roboto"/>
                <a:ea typeface="Roboto"/>
                <a:cs typeface="Roboto"/>
                <a:sym typeface="Roboto"/>
              </a:rPr>
              <a:t>Neste caso não houve necessidade de alterar o threshold uma vez que só estamos a lidar com um vizinho. Isto faz com que sempre que for maior que 0, vá ser um Sim uma vez que a previsão de probabilidades contêm apenas 0’s e 1’s. </a:t>
            </a:r>
            <a:endParaRPr sz="1100">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800"/>
              <a:buFont typeface="Arial"/>
              <a:buNone/>
            </a:pPr>
            <a:r>
              <a:t/>
            </a:r>
            <a:endParaRPr sz="1800">
              <a:solidFill>
                <a:schemeClr val="dk1"/>
              </a:solidFill>
            </a:endParaRPr>
          </a:p>
          <a:p>
            <a:pPr indent="0" lvl="0" marL="0" marR="0" rtl="0" algn="l">
              <a:lnSpc>
                <a:spcPct val="90000"/>
              </a:lnSpc>
              <a:spcBef>
                <a:spcPts val="800"/>
              </a:spcBef>
              <a:spcAft>
                <a:spcPts val="0"/>
              </a:spcAft>
              <a:buClr>
                <a:schemeClr val="dk1"/>
              </a:buClr>
              <a:buSzPts val="1800"/>
              <a:buFont typeface="Arial"/>
              <a:buNone/>
            </a:pPr>
            <a:r>
              <a:rPr lang="pt-PT" sz="1600">
                <a:solidFill>
                  <a:schemeClr val="dk1"/>
                </a:solidFill>
              </a:rPr>
              <a:t>Obtivemos assim um F1-Score final de:</a:t>
            </a:r>
            <a:endParaRPr sz="1600">
              <a:solidFill>
                <a:schemeClr val="dk1"/>
              </a:solidFill>
            </a:endParaRPr>
          </a:p>
          <a:p>
            <a:pPr indent="0" lvl="0" marL="0" marR="0" rtl="0" algn="l">
              <a:lnSpc>
                <a:spcPct val="90000"/>
              </a:lnSpc>
              <a:spcBef>
                <a:spcPts val="800"/>
              </a:spcBef>
              <a:spcAft>
                <a:spcPts val="0"/>
              </a:spcAft>
              <a:buClr>
                <a:schemeClr val="dk1"/>
              </a:buClr>
              <a:buSzPts val="1800"/>
              <a:buFont typeface="Arial"/>
              <a:buNone/>
            </a:pPr>
            <a:r>
              <a:rPr lang="pt-PT" sz="1600" u="sng">
                <a:solidFill>
                  <a:schemeClr val="dk1"/>
                </a:solidFill>
              </a:rPr>
              <a:t>0.72522</a:t>
            </a:r>
            <a:endParaRPr sz="1600" u="sng">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1. Enquadramento</a:t>
            </a:r>
            <a:endParaRPr b="1" sz="2400"/>
          </a:p>
        </p:txBody>
      </p:sp>
      <p:cxnSp>
        <p:nvCxnSpPr>
          <p:cNvPr id="146" name="Google Shape;146;p27"/>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147" name="Google Shape;147;p27"/>
          <p:cNvSpPr txBox="1"/>
          <p:nvPr>
            <p:ph idx="1" type="body"/>
          </p:nvPr>
        </p:nvSpPr>
        <p:spPr>
          <a:xfrm>
            <a:off x="414005" y="1074677"/>
            <a:ext cx="7886700" cy="3564149"/>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b="1" lang="pt-PT" sz="1500"/>
              <a:t>Problema</a:t>
            </a:r>
            <a:r>
              <a:rPr lang="pt-PT" sz="1500"/>
              <a:t>: Prever se um produto com um </a:t>
            </a:r>
            <a:r>
              <a:rPr i="1" lang="pt-PT" sz="1500"/>
              <a:t>pink label </a:t>
            </a:r>
            <a:r>
              <a:rPr i="1" lang="pt-PT" sz="1500"/>
              <a:t>atribuída</a:t>
            </a:r>
            <a:r>
              <a:rPr i="1" lang="pt-PT" sz="1500"/>
              <a:t> </a:t>
            </a:r>
            <a:r>
              <a:rPr lang="pt-PT" sz="1500"/>
              <a:t>será ou não vendido (problema de classificação)</a:t>
            </a:r>
            <a:endParaRPr/>
          </a:p>
          <a:p>
            <a:pPr indent="0" lvl="0" marL="0" rtl="0" algn="l">
              <a:lnSpc>
                <a:spcPct val="90000"/>
              </a:lnSpc>
              <a:spcBef>
                <a:spcPts val="800"/>
              </a:spcBef>
              <a:spcAft>
                <a:spcPts val="0"/>
              </a:spcAft>
              <a:buClr>
                <a:schemeClr val="dk1"/>
              </a:buClr>
              <a:buSzPts val="1500"/>
              <a:buNone/>
            </a:pPr>
            <a:r>
              <a:t/>
            </a:r>
            <a:endParaRPr sz="1500"/>
          </a:p>
          <a:p>
            <a:pPr indent="0" lvl="0" marL="0" rtl="0" algn="l">
              <a:lnSpc>
                <a:spcPct val="90000"/>
              </a:lnSpc>
              <a:spcBef>
                <a:spcPts val="800"/>
              </a:spcBef>
              <a:spcAft>
                <a:spcPts val="0"/>
              </a:spcAft>
              <a:buClr>
                <a:schemeClr val="dk1"/>
              </a:buClr>
              <a:buSzPts val="1500"/>
              <a:buNone/>
            </a:pPr>
            <a:r>
              <a:rPr b="1" lang="pt-PT" sz="1500"/>
              <a:t>Objectivo</a:t>
            </a:r>
            <a:r>
              <a:rPr lang="pt-PT" sz="1500"/>
              <a:t>: Evitar o </a:t>
            </a:r>
            <a:r>
              <a:rPr lang="pt-PT" sz="1500"/>
              <a:t>desperdício</a:t>
            </a:r>
            <a:r>
              <a:rPr lang="pt-PT" sz="1500"/>
              <a:t> alimentar e otimizar os lucros em produtos </a:t>
            </a:r>
            <a:r>
              <a:rPr lang="pt-PT" sz="1500"/>
              <a:t>perecíveis</a:t>
            </a:r>
            <a:r>
              <a:rPr lang="pt-PT" sz="1500"/>
              <a:t> </a:t>
            </a:r>
            <a:endParaRPr/>
          </a:p>
          <a:p>
            <a:pPr indent="0" lvl="0" marL="0" rtl="0" algn="l">
              <a:lnSpc>
                <a:spcPct val="90000"/>
              </a:lnSpc>
              <a:spcBef>
                <a:spcPts val="800"/>
              </a:spcBef>
              <a:spcAft>
                <a:spcPts val="0"/>
              </a:spcAft>
              <a:buClr>
                <a:schemeClr val="dk1"/>
              </a:buClr>
              <a:buSzPts val="1500"/>
              <a:buNone/>
            </a:pPr>
            <a:r>
              <a:t/>
            </a:r>
            <a:endParaRPr sz="1500"/>
          </a:p>
          <a:p>
            <a:pPr indent="0" lvl="0" marL="0" rtl="0" algn="l">
              <a:lnSpc>
                <a:spcPct val="90000"/>
              </a:lnSpc>
              <a:spcBef>
                <a:spcPts val="800"/>
              </a:spcBef>
              <a:spcAft>
                <a:spcPts val="0"/>
              </a:spcAft>
              <a:buClr>
                <a:schemeClr val="dk1"/>
              </a:buClr>
              <a:buSzPts val="1500"/>
              <a:buNone/>
            </a:pPr>
            <a:r>
              <a:rPr b="1" lang="pt-PT" sz="1500"/>
              <a:t>Dados disponíveis:</a:t>
            </a:r>
            <a:endParaRPr/>
          </a:p>
          <a:p>
            <a:pPr indent="-171450" lvl="0" marL="177800" rtl="0" algn="l">
              <a:lnSpc>
                <a:spcPct val="90000"/>
              </a:lnSpc>
              <a:spcBef>
                <a:spcPts val="800"/>
              </a:spcBef>
              <a:spcAft>
                <a:spcPts val="0"/>
              </a:spcAft>
              <a:buClr>
                <a:schemeClr val="dk1"/>
              </a:buClr>
              <a:buSzPts val="1500"/>
              <a:buChar char="•"/>
            </a:pPr>
            <a:r>
              <a:rPr lang="pt-PT" sz="1500"/>
              <a:t>2 datasets iniciais (listagem dos produtos nos quais foi colocada a pink label – 150 054 linhas e 18 colunas -  e listagem das lojas e das </a:t>
            </a:r>
            <a:r>
              <a:rPr lang="pt-PT" sz="1500"/>
              <a:t>suas</a:t>
            </a:r>
            <a:r>
              <a:rPr lang="pt-PT" sz="1500"/>
              <a:t> </a:t>
            </a:r>
            <a:r>
              <a:rPr lang="pt-PT" sz="1500"/>
              <a:t>características</a:t>
            </a:r>
            <a:r>
              <a:rPr lang="pt-PT" sz="1500"/>
              <a:t>);</a:t>
            </a:r>
            <a:endParaRPr/>
          </a:p>
          <a:p>
            <a:pPr indent="-171450" lvl="0" marL="177800" rtl="0" algn="l">
              <a:lnSpc>
                <a:spcPct val="90000"/>
              </a:lnSpc>
              <a:spcBef>
                <a:spcPts val="800"/>
              </a:spcBef>
              <a:spcAft>
                <a:spcPts val="0"/>
              </a:spcAft>
              <a:buClr>
                <a:schemeClr val="dk1"/>
              </a:buClr>
              <a:buSzPts val="1500"/>
              <a:buChar char="•"/>
            </a:pPr>
            <a:r>
              <a:rPr lang="pt-PT" sz="1500"/>
              <a:t>Considerámos uma junção das duas tabelas através da coluna idstore.</a:t>
            </a:r>
            <a:endParaRPr/>
          </a:p>
          <a:p>
            <a:pPr indent="0" lvl="0" marL="0" rtl="0" algn="l">
              <a:lnSpc>
                <a:spcPct val="90000"/>
              </a:lnSpc>
              <a:spcBef>
                <a:spcPts val="800"/>
              </a:spcBef>
              <a:spcAft>
                <a:spcPts val="0"/>
              </a:spcAft>
              <a:buClr>
                <a:schemeClr val="dk1"/>
              </a:buClr>
              <a:buSzPts val="1500"/>
              <a:buNone/>
            </a:pPr>
            <a:r>
              <a:t/>
            </a:r>
            <a:endParaRPr sz="1500"/>
          </a:p>
          <a:p>
            <a:pPr indent="-76200" lvl="0" marL="177800" rtl="0" algn="l">
              <a:lnSpc>
                <a:spcPct val="90000"/>
              </a:lnSpc>
              <a:spcBef>
                <a:spcPts val="800"/>
              </a:spcBef>
              <a:spcAft>
                <a:spcPts val="0"/>
              </a:spcAft>
              <a:buClr>
                <a:schemeClr val="dk1"/>
              </a:buClr>
              <a:buSzPts val="1500"/>
              <a:buNone/>
            </a:pPr>
            <a:r>
              <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ctrTitle"/>
          </p:nvPr>
        </p:nvSpPr>
        <p:spPr>
          <a:xfrm>
            <a:off x="1143000" y="1099103"/>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Play"/>
              <a:buNone/>
            </a:pPr>
            <a:r>
              <a:rPr b="1" lang="pt-PT" sz="3300"/>
              <a:t>Anexo III</a:t>
            </a:r>
            <a:br>
              <a:rPr b="1" lang="pt-PT" sz="3300"/>
            </a:br>
            <a:br>
              <a:rPr lang="pt-PT" sz="2700"/>
            </a:br>
            <a:r>
              <a:rPr lang="pt-PT" sz="2700"/>
              <a:t>Outros elementos relevantes</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2. Preparação dos dados | Resumo</a:t>
            </a:r>
            <a:endParaRPr b="1" sz="2400"/>
          </a:p>
        </p:txBody>
      </p:sp>
      <p:cxnSp>
        <p:nvCxnSpPr>
          <p:cNvPr id="154" name="Google Shape;154;p28"/>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155" name="Google Shape;155;p28"/>
          <p:cNvSpPr txBox="1"/>
          <p:nvPr>
            <p:ph idx="1" type="body"/>
          </p:nvPr>
        </p:nvSpPr>
        <p:spPr>
          <a:xfrm>
            <a:off x="414005" y="1026319"/>
            <a:ext cx="7886700" cy="3884152"/>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Clr>
                <a:schemeClr val="dk1"/>
              </a:buClr>
              <a:buSzPts val="350"/>
              <a:buNone/>
            </a:pPr>
            <a:r>
              <a:rPr b="1" lang="pt-PT" sz="5900">
                <a:latin typeface="Play"/>
                <a:ea typeface="Play"/>
                <a:cs typeface="Play"/>
                <a:sym typeface="Play"/>
              </a:rPr>
              <a:t>Melhorias na recolha de informação:</a:t>
            </a:r>
            <a:endParaRPr sz="5600"/>
          </a:p>
          <a:p>
            <a:pPr indent="-177800" lvl="0" marL="177800" rtl="0" algn="l">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marcas</a:t>
            </a:r>
            <a:endParaRPr sz="5900">
              <a:latin typeface="Play"/>
              <a:ea typeface="Play"/>
              <a:cs typeface="Play"/>
              <a:sym typeface="Play"/>
            </a:endParaRPr>
          </a:p>
          <a:p>
            <a:pPr indent="-177800" lvl="0" marL="177800" rtl="0" algn="l">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 das datas</a:t>
            </a:r>
            <a:endParaRPr sz="5900">
              <a:latin typeface="Play"/>
              <a:ea typeface="Play"/>
              <a:cs typeface="Play"/>
              <a:sym typeface="Play"/>
            </a:endParaRPr>
          </a:p>
          <a:p>
            <a:pPr indent="-177800" lvl="0" marL="177800" rtl="0" algn="l">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Coluna individual para o discount</a:t>
            </a:r>
            <a:endParaRPr sz="5900">
              <a:latin typeface="Play"/>
              <a:ea typeface="Play"/>
              <a:cs typeface="Play"/>
              <a:sym typeface="Play"/>
            </a:endParaRPr>
          </a:p>
          <a:p>
            <a:pPr indent="-177800" lvl="0" marL="177800" rtl="0" algn="l">
              <a:lnSpc>
                <a:spcPct val="90000"/>
              </a:lnSpc>
              <a:spcBef>
                <a:spcPts val="800"/>
              </a:spcBef>
              <a:spcAft>
                <a:spcPts val="0"/>
              </a:spcAft>
              <a:buClr>
                <a:schemeClr val="dk1"/>
              </a:buClr>
              <a:buSzPct val="94915"/>
              <a:buFont typeface="Play"/>
              <a:buChar char="-"/>
            </a:pPr>
            <a:r>
              <a:rPr lang="pt-PT" sz="5900">
                <a:latin typeface="Play"/>
                <a:ea typeface="Play"/>
                <a:cs typeface="Play"/>
                <a:sym typeface="Play"/>
              </a:rPr>
              <a:t>Uniformização</a:t>
            </a:r>
            <a:r>
              <a:rPr lang="pt-PT" sz="5900">
                <a:latin typeface="Play"/>
                <a:ea typeface="Play"/>
                <a:cs typeface="Play"/>
                <a:sym typeface="Play"/>
              </a:rPr>
              <a:t> das variáveis numéricas</a:t>
            </a:r>
            <a:endParaRPr sz="5600">
              <a:latin typeface="Play"/>
              <a:ea typeface="Play"/>
              <a:cs typeface="Play"/>
              <a:sym typeface="Play"/>
            </a:endParaRPr>
          </a:p>
          <a:p>
            <a:pPr indent="-88900" lvl="0" marL="177800" rtl="0" algn="l">
              <a:lnSpc>
                <a:spcPct val="90000"/>
              </a:lnSpc>
              <a:spcBef>
                <a:spcPts val="800"/>
              </a:spcBef>
              <a:spcAft>
                <a:spcPts val="0"/>
              </a:spcAft>
              <a:buClr>
                <a:schemeClr val="dk1"/>
              </a:buClr>
              <a:buSzPts val="350"/>
              <a:buFont typeface="Arial"/>
              <a:buNone/>
            </a:pPr>
            <a:r>
              <a:t/>
            </a:r>
            <a:endParaRPr sz="5600">
              <a:solidFill>
                <a:srgbClr val="002060"/>
              </a:solidFill>
              <a:latin typeface="Play"/>
              <a:ea typeface="Play"/>
              <a:cs typeface="Play"/>
              <a:sym typeface="Play"/>
            </a:endParaRPr>
          </a:p>
          <a:p>
            <a:pPr indent="0" lvl="0" marL="0" rtl="0" algn="l">
              <a:lnSpc>
                <a:spcPct val="90000"/>
              </a:lnSpc>
              <a:spcBef>
                <a:spcPts val="800"/>
              </a:spcBef>
              <a:spcAft>
                <a:spcPts val="0"/>
              </a:spcAft>
              <a:buClr>
                <a:srgbClr val="002060"/>
              </a:buClr>
              <a:buSzPts val="350"/>
              <a:buNone/>
            </a:pPr>
            <a:r>
              <a:rPr b="1" lang="pt-PT" sz="5900">
                <a:latin typeface="Play"/>
                <a:ea typeface="Play"/>
                <a:cs typeface="Play"/>
                <a:sym typeface="Play"/>
              </a:rPr>
              <a:t>Variáveis relevantes/obrigatórias com valores em falta:</a:t>
            </a:r>
            <a:endParaRPr sz="5600"/>
          </a:p>
          <a:p>
            <a:pPr indent="-177800" lvl="0" marL="177800" marR="0" rtl="0" algn="l">
              <a:lnSpc>
                <a:spcPct val="90000"/>
              </a:lnSpc>
              <a:spcBef>
                <a:spcPts val="800"/>
              </a:spcBef>
              <a:spcAft>
                <a:spcPts val="0"/>
              </a:spcAft>
              <a:buSzPct val="94915"/>
              <a:buFont typeface="Play"/>
              <a:buChar char="-"/>
            </a:pPr>
            <a:r>
              <a:rPr lang="pt-PT" sz="5900">
                <a:latin typeface="Play"/>
                <a:ea typeface="Play"/>
                <a:cs typeface="Play"/>
                <a:sym typeface="Play"/>
              </a:rPr>
              <a:t>Valor inicial do produto</a:t>
            </a:r>
            <a:endParaRPr sz="5900">
              <a:latin typeface="Play"/>
              <a:ea typeface="Play"/>
              <a:cs typeface="Play"/>
              <a:sym typeface="Play"/>
            </a:endParaRPr>
          </a:p>
          <a:p>
            <a:pPr indent="-177800" lvl="0" marL="177800" marR="0" rtl="0" algn="l">
              <a:lnSpc>
                <a:spcPct val="90000"/>
              </a:lnSpc>
              <a:spcBef>
                <a:spcPts val="800"/>
              </a:spcBef>
              <a:spcAft>
                <a:spcPts val="0"/>
              </a:spcAft>
              <a:buSzPct val="94915"/>
              <a:buFont typeface="Play"/>
              <a:buChar char="-"/>
            </a:pPr>
            <a:r>
              <a:rPr lang="pt-PT" sz="5900">
                <a:latin typeface="Play"/>
                <a:ea typeface="Play"/>
                <a:cs typeface="Play"/>
                <a:sym typeface="Play"/>
              </a:rPr>
              <a:t>Valor do produto após desconto</a:t>
            </a:r>
            <a:endParaRPr sz="5900">
              <a:latin typeface="Play"/>
              <a:ea typeface="Play"/>
              <a:cs typeface="Play"/>
              <a:sym typeface="Play"/>
            </a:endParaRPr>
          </a:p>
          <a:p>
            <a:pPr indent="-177800" lvl="0" marL="177800" marR="0" rtl="0" algn="l">
              <a:lnSpc>
                <a:spcPct val="90000"/>
              </a:lnSpc>
              <a:spcBef>
                <a:spcPts val="800"/>
              </a:spcBef>
              <a:spcAft>
                <a:spcPts val="0"/>
              </a:spcAft>
              <a:buSzPct val="94915"/>
              <a:buFont typeface="Play"/>
              <a:buChar char="-"/>
            </a:pPr>
            <a:r>
              <a:rPr lang="pt-PT" sz="5900">
                <a:latin typeface="Play"/>
                <a:ea typeface="Play"/>
                <a:cs typeface="Play"/>
                <a:sym typeface="Play"/>
              </a:rPr>
              <a:t>Valor do desconto</a:t>
            </a:r>
            <a:endParaRPr sz="5900">
              <a:latin typeface="Play"/>
              <a:ea typeface="Play"/>
              <a:cs typeface="Play"/>
              <a:sym typeface="Play"/>
            </a:endParaRPr>
          </a:p>
          <a:p>
            <a:pPr indent="-177800" lvl="0" marL="177800" marR="0" rtl="0" algn="l">
              <a:lnSpc>
                <a:spcPct val="90000"/>
              </a:lnSpc>
              <a:spcBef>
                <a:spcPts val="800"/>
              </a:spcBef>
              <a:spcAft>
                <a:spcPts val="0"/>
              </a:spcAft>
              <a:buSzPct val="94915"/>
              <a:buFont typeface="Play"/>
              <a:buChar char="-"/>
            </a:pPr>
            <a:r>
              <a:rPr lang="pt-PT" sz="5900">
                <a:latin typeface="Play"/>
                <a:ea typeface="Play"/>
                <a:cs typeface="Play"/>
                <a:sym typeface="Play"/>
              </a:rPr>
              <a:t>Data da venda do produto</a:t>
            </a:r>
            <a:endParaRPr sz="5600">
              <a:solidFill>
                <a:srgbClr val="002060"/>
              </a:solidFill>
              <a:latin typeface="Play"/>
              <a:ea typeface="Play"/>
              <a:cs typeface="Play"/>
              <a:sym typeface="Play"/>
            </a:endParaRPr>
          </a:p>
          <a:p>
            <a:pPr indent="-88900" lvl="0" marL="177800" rtl="0" algn="l">
              <a:lnSpc>
                <a:spcPct val="90000"/>
              </a:lnSpc>
              <a:spcBef>
                <a:spcPts val="800"/>
              </a:spcBef>
              <a:spcAft>
                <a:spcPts val="0"/>
              </a:spcAft>
              <a:buClr>
                <a:schemeClr val="dk1"/>
              </a:buClr>
              <a:buSzPts val="350"/>
              <a:buFont typeface="Arial"/>
              <a:buNone/>
            </a:pPr>
            <a:r>
              <a:t/>
            </a:r>
            <a:endParaRPr sz="5600">
              <a:solidFill>
                <a:srgbClr val="002060"/>
              </a:solidFill>
              <a:latin typeface="Play"/>
              <a:ea typeface="Play"/>
              <a:cs typeface="Play"/>
              <a:sym typeface="Play"/>
            </a:endParaRPr>
          </a:p>
          <a:p>
            <a:pPr indent="0" lvl="0" marL="0" rtl="0" algn="l">
              <a:lnSpc>
                <a:spcPct val="90000"/>
              </a:lnSpc>
              <a:spcBef>
                <a:spcPts val="800"/>
              </a:spcBef>
              <a:spcAft>
                <a:spcPts val="0"/>
              </a:spcAft>
              <a:buClr>
                <a:srgbClr val="002060"/>
              </a:buClr>
              <a:buSzPts val="350"/>
              <a:buNone/>
            </a:pPr>
            <a:r>
              <a:rPr b="1" lang="pt-PT" sz="5900">
                <a:latin typeface="Play"/>
                <a:ea typeface="Play"/>
                <a:cs typeface="Play"/>
                <a:sym typeface="Play"/>
              </a:rPr>
              <a:t>Inconsistências encontradas:</a:t>
            </a:r>
            <a:endParaRPr sz="5600">
              <a:solidFill>
                <a:srgbClr val="002060"/>
              </a:solidFill>
              <a:latin typeface="Play"/>
              <a:ea typeface="Play"/>
              <a:cs typeface="Play"/>
              <a:sym typeface="Play"/>
            </a:endParaRPr>
          </a:p>
          <a:p>
            <a:pPr indent="-177800" lvl="0" marL="177800" marR="0" rtl="0" algn="l">
              <a:lnSpc>
                <a:spcPct val="90000"/>
              </a:lnSpc>
              <a:spcBef>
                <a:spcPts val="800"/>
              </a:spcBef>
              <a:spcAft>
                <a:spcPts val="0"/>
              </a:spcAft>
              <a:buSzPct val="94915"/>
              <a:buFont typeface="Play"/>
              <a:buChar char="-"/>
            </a:pPr>
            <a:r>
              <a:rPr lang="pt-PT" sz="5900">
                <a:latin typeface="Play"/>
                <a:ea typeface="Play"/>
                <a:cs typeface="Play"/>
                <a:sym typeface="Play"/>
              </a:rPr>
              <a:t>Data de venda anterior à data de colocação da pink label</a:t>
            </a:r>
            <a:endParaRPr sz="5900">
              <a:latin typeface="Play"/>
              <a:ea typeface="Play"/>
              <a:cs typeface="Play"/>
              <a:sym typeface="Play"/>
            </a:endParaRPr>
          </a:p>
          <a:p>
            <a:pPr indent="-177800" lvl="0" marL="177800" marR="0" rtl="0" algn="l">
              <a:lnSpc>
                <a:spcPct val="90000"/>
              </a:lnSpc>
              <a:spcBef>
                <a:spcPts val="800"/>
              </a:spcBef>
              <a:spcAft>
                <a:spcPts val="0"/>
              </a:spcAft>
              <a:buSzPct val="94915"/>
              <a:buFont typeface="Play"/>
              <a:buChar char="-"/>
            </a:pPr>
            <a:r>
              <a:rPr lang="pt-PT" sz="5900">
                <a:latin typeface="Play"/>
                <a:ea typeface="Play"/>
                <a:cs typeface="Play"/>
                <a:sym typeface="Play"/>
              </a:rPr>
              <a:t>Valores incorrectos na proporção de vida útil restante aquando da aplicação da pink </a:t>
            </a:r>
            <a:r>
              <a:rPr lang="pt-PT" sz="5900">
                <a:latin typeface="Play"/>
                <a:ea typeface="Play"/>
                <a:cs typeface="Play"/>
                <a:sym typeface="Play"/>
              </a:rPr>
              <a:t>label</a:t>
            </a:r>
            <a:r>
              <a:rPr lang="pt-PT" sz="5900">
                <a:latin typeface="Play"/>
                <a:ea typeface="Play"/>
                <a:cs typeface="Play"/>
                <a:sym typeface="Play"/>
              </a:rPr>
              <a:t>.</a:t>
            </a:r>
            <a:endParaRPr sz="5600"/>
          </a:p>
          <a:p>
            <a:pPr indent="-88900" lvl="0" marL="177800" rtl="0" algn="l">
              <a:lnSpc>
                <a:spcPct val="90000"/>
              </a:lnSpc>
              <a:spcBef>
                <a:spcPts val="800"/>
              </a:spcBef>
              <a:spcAft>
                <a:spcPts val="0"/>
              </a:spcAft>
              <a:buClr>
                <a:schemeClr val="dk1"/>
              </a:buClr>
              <a:buSzPct val="100000"/>
              <a:buFont typeface="Arial"/>
              <a:buNone/>
            </a:pPr>
            <a:r>
              <a:t/>
            </a:r>
            <a:endParaRPr sz="1400">
              <a:solidFill>
                <a:srgbClr val="002060"/>
              </a:solidFill>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solidFill>
                <a:srgbClr val="002060"/>
              </a:solidFill>
              <a:latin typeface="Play"/>
              <a:ea typeface="Play"/>
              <a:cs typeface="Play"/>
              <a:sym typeface="Play"/>
            </a:endParaRPr>
          </a:p>
          <a:p>
            <a:pPr indent="-101600" lvl="0" marL="177800" rtl="0" algn="l">
              <a:lnSpc>
                <a:spcPct val="90000"/>
              </a:lnSpc>
              <a:spcBef>
                <a:spcPts val="800"/>
              </a:spcBef>
              <a:spcAft>
                <a:spcPts val="0"/>
              </a:spcAft>
              <a:buClr>
                <a:schemeClr val="dk1"/>
              </a:buClr>
              <a:buSzPct val="100000"/>
              <a:buNone/>
            </a:pPr>
            <a:r>
              <a:t/>
            </a:r>
            <a:endParaRPr sz="1200">
              <a:solidFill>
                <a:srgbClr val="002060"/>
              </a:solidFill>
              <a:latin typeface="Play"/>
              <a:ea typeface="Play"/>
              <a:cs typeface="Play"/>
              <a:sym typeface="Play"/>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0" i="0"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sz="1800"/>
          </a:p>
          <a:p>
            <a:pPr indent="0" lvl="0" marL="0" rtl="0" algn="l">
              <a:lnSpc>
                <a:spcPct val="90000"/>
              </a:lnSpc>
              <a:spcBef>
                <a:spcPts val="800"/>
              </a:spcBef>
              <a:spcAft>
                <a:spcPts val="0"/>
              </a:spcAft>
              <a:buClr>
                <a:schemeClr val="dk1"/>
              </a:buClr>
              <a:buSzPct val="1000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u="sng">
                <a:solidFill>
                  <a:schemeClr val="hlink"/>
                </a:solidFill>
                <a:hlinkClick r:id="rId3"/>
              </a:rPr>
              <a:t>3. Dashboard</a:t>
            </a:r>
            <a:endParaRPr b="1" sz="2400"/>
          </a:p>
        </p:txBody>
      </p:sp>
      <p:cxnSp>
        <p:nvCxnSpPr>
          <p:cNvPr id="162" name="Google Shape;162;p29"/>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pic>
        <p:nvPicPr>
          <p:cNvPr id="163" name="Google Shape;163;p29"/>
          <p:cNvPicPr preferRelativeResize="0"/>
          <p:nvPr/>
        </p:nvPicPr>
        <p:blipFill rotWithShape="1">
          <a:blip r:embed="rId4">
            <a:alphaModFix/>
          </a:blip>
          <a:srcRect b="0" l="0" r="0" t="0"/>
          <a:stretch/>
        </p:blipFill>
        <p:spPr>
          <a:xfrm>
            <a:off x="289253" y="892968"/>
            <a:ext cx="4224269" cy="3721589"/>
          </a:xfrm>
          <a:prstGeom prst="rect">
            <a:avLst/>
          </a:prstGeom>
          <a:noFill/>
          <a:ln>
            <a:noFill/>
          </a:ln>
        </p:spPr>
      </p:pic>
      <p:pic>
        <p:nvPicPr>
          <p:cNvPr id="164" name="Google Shape;164;p29"/>
          <p:cNvPicPr preferRelativeResize="0"/>
          <p:nvPr/>
        </p:nvPicPr>
        <p:blipFill rotWithShape="1">
          <a:blip r:embed="rId5">
            <a:alphaModFix/>
          </a:blip>
          <a:srcRect b="0" l="0" r="0" t="0"/>
          <a:stretch/>
        </p:blipFill>
        <p:spPr>
          <a:xfrm>
            <a:off x="4710619" y="910186"/>
            <a:ext cx="3679487" cy="3687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4. Identificação das melhores variáveis preditivas</a:t>
            </a:r>
            <a:endParaRPr b="1" sz="2400"/>
          </a:p>
        </p:txBody>
      </p:sp>
      <p:cxnSp>
        <p:nvCxnSpPr>
          <p:cNvPr id="171" name="Google Shape;171;p30"/>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172" name="Google Shape;172;p30"/>
          <p:cNvSpPr txBox="1"/>
          <p:nvPr>
            <p:ph idx="1" type="body"/>
          </p:nvPr>
        </p:nvSpPr>
        <p:spPr>
          <a:xfrm>
            <a:off x="414005" y="1026319"/>
            <a:ext cx="7886700" cy="3884152"/>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90000"/>
              </a:lnSpc>
              <a:spcBef>
                <a:spcPts val="0"/>
              </a:spcBef>
              <a:spcAft>
                <a:spcPts val="0"/>
              </a:spcAft>
              <a:buClr>
                <a:schemeClr val="dk1"/>
              </a:buClr>
              <a:buSzPts val="350"/>
              <a:buNone/>
            </a:pPr>
            <a:r>
              <a:rPr b="1" lang="pt-PT" sz="5600">
                <a:latin typeface="Play"/>
                <a:ea typeface="Play"/>
                <a:cs typeface="Play"/>
                <a:sym typeface="Play"/>
              </a:rPr>
              <a:t>Variáveis </a:t>
            </a:r>
            <a:r>
              <a:rPr b="1" lang="pt-PT" sz="5600">
                <a:latin typeface="Play"/>
                <a:ea typeface="Play"/>
                <a:cs typeface="Play"/>
                <a:sym typeface="Play"/>
              </a:rPr>
              <a:t>categóricas</a:t>
            </a:r>
            <a:r>
              <a:rPr b="1" lang="pt-PT" sz="5600">
                <a:latin typeface="Play"/>
                <a:ea typeface="Play"/>
                <a:cs typeface="Play"/>
                <a:sym typeface="Play"/>
              </a:rPr>
              <a:t>:</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0"/>
              </a:spcBef>
              <a:spcAft>
                <a:spcPts val="0"/>
              </a:spcAft>
              <a:buClr>
                <a:schemeClr val="dk1"/>
              </a:buClr>
              <a:buSzPts val="350"/>
              <a:buNone/>
            </a:pPr>
            <a:r>
              <a:t/>
            </a:r>
            <a:endParaRPr b="1" sz="5600">
              <a:latin typeface="Play"/>
              <a:ea typeface="Play"/>
              <a:cs typeface="Play"/>
              <a:sym typeface="Play"/>
            </a:endParaRPr>
          </a:p>
          <a:p>
            <a:pPr indent="0" lvl="0" marL="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90000"/>
              </a:lnSpc>
              <a:spcBef>
                <a:spcPts val="800"/>
              </a:spcBef>
              <a:spcAft>
                <a:spcPts val="0"/>
              </a:spcAft>
              <a:buClr>
                <a:schemeClr val="dk1"/>
              </a:buClr>
              <a:buSzPct val="100000"/>
              <a:buNone/>
            </a:pPr>
            <a:r>
              <a:t/>
            </a:r>
            <a:endParaRPr sz="1400">
              <a:latin typeface="Play"/>
              <a:ea typeface="Play"/>
              <a:cs typeface="Play"/>
              <a:sym typeface="Play"/>
            </a:endParaRPr>
          </a:p>
          <a:p>
            <a:pPr indent="0" lvl="0" marL="0" rtl="0" algn="l">
              <a:lnSpc>
                <a:spcPct val="90000"/>
              </a:lnSpc>
              <a:spcBef>
                <a:spcPts val="800"/>
              </a:spcBef>
              <a:spcAft>
                <a:spcPts val="0"/>
              </a:spcAft>
              <a:buClr>
                <a:schemeClr val="dk1"/>
              </a:buClr>
              <a:buSzPct val="100000"/>
              <a:buNone/>
            </a:pPr>
            <a:r>
              <a:t/>
            </a:r>
            <a:endParaRPr sz="1400">
              <a:solidFill>
                <a:srgbClr val="002060"/>
              </a:solidFill>
              <a:latin typeface="Play"/>
              <a:ea typeface="Play"/>
              <a:cs typeface="Play"/>
              <a:sym typeface="Play"/>
            </a:endParaRPr>
          </a:p>
          <a:p>
            <a:pPr indent="-190500" lvl="0" marL="177800" rtl="0" algn="l">
              <a:lnSpc>
                <a:spcPct val="90000"/>
              </a:lnSpc>
              <a:spcBef>
                <a:spcPts val="800"/>
              </a:spcBef>
              <a:spcAft>
                <a:spcPts val="0"/>
              </a:spcAft>
              <a:buClr>
                <a:schemeClr val="dk1"/>
              </a:buClr>
              <a:buSzPct val="100000"/>
              <a:buChar char="•"/>
            </a:pPr>
            <a:r>
              <a:rPr b="1" lang="pt-PT" sz="5600">
                <a:latin typeface="Play"/>
                <a:ea typeface="Play"/>
                <a:cs typeface="Play"/>
                <a:sym typeface="Play"/>
              </a:rPr>
              <a:t>Brand</a:t>
            </a:r>
            <a:r>
              <a:rPr lang="pt-PT" sz="5600">
                <a:latin typeface="Play"/>
                <a:ea typeface="Play"/>
                <a:cs typeface="Play"/>
                <a:sym typeface="Play"/>
              </a:rPr>
              <a:t> não foi considerada - </a:t>
            </a:r>
            <a:r>
              <a:rPr lang="pt-PT" sz="5600">
                <a:latin typeface="Play"/>
                <a:ea typeface="Play"/>
                <a:cs typeface="Play"/>
                <a:sym typeface="Play"/>
              </a:rPr>
              <a:t>variável</a:t>
            </a:r>
            <a:r>
              <a:rPr lang="pt-PT" sz="5600">
                <a:latin typeface="Play"/>
                <a:ea typeface="Play"/>
                <a:cs typeface="Play"/>
                <a:sym typeface="Play"/>
              </a:rPr>
              <a:t> desbalanceada</a:t>
            </a:r>
            <a:endParaRPr sz="5600">
              <a:latin typeface="Play"/>
              <a:ea typeface="Play"/>
              <a:cs typeface="Play"/>
              <a:sym typeface="Play"/>
            </a:endParaRPr>
          </a:p>
          <a:p>
            <a:pPr indent="-190500" lvl="0" marL="177800" rtl="0" algn="l">
              <a:lnSpc>
                <a:spcPct val="90000"/>
              </a:lnSpc>
              <a:spcBef>
                <a:spcPts val="800"/>
              </a:spcBef>
              <a:spcAft>
                <a:spcPts val="0"/>
              </a:spcAft>
              <a:buClr>
                <a:schemeClr val="dk1"/>
              </a:buClr>
              <a:buSzPct val="100000"/>
              <a:buChar char="•"/>
            </a:pPr>
            <a:r>
              <a:rPr b="1" lang="pt-PT" sz="5600">
                <a:latin typeface="Play"/>
                <a:ea typeface="Play"/>
                <a:cs typeface="Play"/>
                <a:sym typeface="Play"/>
              </a:rPr>
              <a:t>Selling_day_of_week </a:t>
            </a:r>
            <a:r>
              <a:rPr lang="pt-PT" sz="5600">
                <a:latin typeface="Play"/>
                <a:ea typeface="Play"/>
                <a:cs typeface="Play"/>
                <a:sym typeface="Play"/>
              </a:rPr>
              <a:t>não foram </a:t>
            </a:r>
            <a:r>
              <a:rPr lang="pt-PT" sz="5600">
                <a:latin typeface="Play"/>
                <a:ea typeface="Play"/>
                <a:cs typeface="Play"/>
                <a:sym typeface="Play"/>
              </a:rPr>
              <a:t>considerados</a:t>
            </a:r>
            <a:r>
              <a:rPr lang="pt-PT" sz="5600">
                <a:latin typeface="Play"/>
                <a:ea typeface="Play"/>
                <a:cs typeface="Play"/>
                <a:sym typeface="Play"/>
              </a:rPr>
              <a:t> - geravam data </a:t>
            </a:r>
            <a:r>
              <a:rPr lang="pt-PT" sz="5600">
                <a:latin typeface="Play"/>
                <a:ea typeface="Play"/>
                <a:cs typeface="Play"/>
                <a:sym typeface="Play"/>
              </a:rPr>
              <a:t>leakage</a:t>
            </a:r>
            <a:r>
              <a:rPr lang="pt-PT" sz="5600">
                <a:latin typeface="Play"/>
                <a:ea typeface="Play"/>
                <a:cs typeface="Play"/>
                <a:sym typeface="Play"/>
              </a:rPr>
              <a:t>  </a:t>
            </a:r>
            <a:endParaRPr sz="5600">
              <a:latin typeface="Play"/>
              <a:ea typeface="Play"/>
              <a:cs typeface="Play"/>
              <a:sym typeface="Play"/>
            </a:endParaRPr>
          </a:p>
          <a:p>
            <a:pPr indent="-101600" lvl="0" marL="177800" rtl="0" algn="l">
              <a:lnSpc>
                <a:spcPct val="90000"/>
              </a:lnSpc>
              <a:spcBef>
                <a:spcPts val="800"/>
              </a:spcBef>
              <a:spcAft>
                <a:spcPts val="0"/>
              </a:spcAft>
              <a:buClr>
                <a:schemeClr val="dk1"/>
              </a:buClr>
              <a:buSzPct val="100000"/>
              <a:buNone/>
            </a:pPr>
            <a:r>
              <a:t/>
            </a:r>
            <a:endParaRPr sz="1200">
              <a:solidFill>
                <a:srgbClr val="002060"/>
              </a:solidFill>
              <a:latin typeface="Play"/>
              <a:ea typeface="Play"/>
              <a:cs typeface="Play"/>
              <a:sym typeface="Play"/>
            </a:endParaRPr>
          </a:p>
          <a:p>
            <a:pPr indent="0" lvl="0" marL="0" rtl="0" algn="l">
              <a:lnSpc>
                <a:spcPct val="90000"/>
              </a:lnSpc>
              <a:spcBef>
                <a:spcPts val="800"/>
              </a:spcBef>
              <a:spcAft>
                <a:spcPts val="0"/>
              </a:spcAft>
              <a:buClr>
                <a:schemeClr val="dk1"/>
              </a:buClr>
              <a:buSzPct val="100000"/>
              <a:buNone/>
            </a:pPr>
            <a:r>
              <a:t/>
            </a:r>
            <a:endParaRPr sz="1200">
              <a:solidFill>
                <a:srgbClr val="002060"/>
              </a:solidFill>
              <a:latin typeface="Play"/>
              <a:ea typeface="Play"/>
              <a:cs typeface="Play"/>
              <a:sym typeface="Play"/>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0" i="0"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sz="1800"/>
          </a:p>
          <a:p>
            <a:pPr indent="0" lvl="0" marL="0" rtl="0" algn="l">
              <a:lnSpc>
                <a:spcPct val="90000"/>
              </a:lnSpc>
              <a:spcBef>
                <a:spcPts val="800"/>
              </a:spcBef>
              <a:spcAft>
                <a:spcPts val="0"/>
              </a:spcAft>
              <a:buClr>
                <a:schemeClr val="dk1"/>
              </a:buClr>
              <a:buSzPct val="100000"/>
              <a:buNone/>
            </a:pPr>
            <a:r>
              <a:t/>
            </a:r>
            <a:endParaRPr sz="1800"/>
          </a:p>
        </p:txBody>
      </p:sp>
      <p:graphicFrame>
        <p:nvGraphicFramePr>
          <p:cNvPr id="173" name="Google Shape;173;p30"/>
          <p:cNvGraphicFramePr/>
          <p:nvPr/>
        </p:nvGraphicFramePr>
        <p:xfrm>
          <a:off x="413997" y="1483849"/>
          <a:ext cx="3000000" cy="3000000"/>
        </p:xfrm>
        <a:graphic>
          <a:graphicData uri="http://schemas.openxmlformats.org/drawingml/2006/table">
            <a:tbl>
              <a:tblPr bandRow="1" firstRow="1">
                <a:noFill/>
                <a:tableStyleId>{B8ECD0C0-B1D6-4B2D-965A-2954C8A279F1}</a:tableStyleId>
              </a:tblPr>
              <a:tblGrid>
                <a:gridCol w="2396350"/>
                <a:gridCol w="1706850"/>
                <a:gridCol w="3715250"/>
              </a:tblGrid>
              <a:tr h="289275">
                <a:tc>
                  <a:txBody>
                    <a:bodyPr/>
                    <a:lstStyle/>
                    <a:p>
                      <a:pPr indent="0" lvl="0" marL="0" marR="0" rtl="0" algn="l">
                        <a:spcBef>
                          <a:spcPts val="0"/>
                        </a:spcBef>
                        <a:spcAft>
                          <a:spcPts val="0"/>
                        </a:spcAft>
                        <a:buNone/>
                      </a:pPr>
                      <a:r>
                        <a:rPr b="1" lang="pt-PT" sz="1400" u="none" cap="none" strike="noStrike"/>
                        <a:t>Variáveis</a:t>
                      </a:r>
                      <a:endParaRPr b="1" sz="1400" u="none" cap="none" strike="noStrike"/>
                    </a:p>
                  </a:txBody>
                  <a:tcPr marT="34300" marB="34300" marR="68600" marL="68600" anchor="ctr"/>
                </a:tc>
                <a:tc>
                  <a:txBody>
                    <a:bodyPr/>
                    <a:lstStyle/>
                    <a:p>
                      <a:pPr indent="0" lvl="0" marL="0" marR="0" rtl="0" algn="l">
                        <a:spcBef>
                          <a:spcPts val="0"/>
                        </a:spcBef>
                        <a:spcAft>
                          <a:spcPts val="0"/>
                        </a:spcAft>
                        <a:buNone/>
                      </a:pPr>
                      <a:r>
                        <a:rPr lang="pt-PT"/>
                        <a:t>Chi-Square</a:t>
                      </a:r>
                      <a:endParaRPr b="1" sz="1400" u="none" cap="none" strike="noStrike"/>
                    </a:p>
                  </a:txBody>
                  <a:tcPr marT="34300" marB="34300" marR="68600" marL="68600" anchor="ctr"/>
                </a:tc>
                <a:tc>
                  <a:txBody>
                    <a:bodyPr/>
                    <a:lstStyle/>
                    <a:p>
                      <a:pPr indent="0" lvl="0" marL="0" marR="0" rtl="0" algn="l">
                        <a:spcBef>
                          <a:spcPts val="0"/>
                        </a:spcBef>
                        <a:spcAft>
                          <a:spcPts val="0"/>
                        </a:spcAft>
                        <a:buNone/>
                      </a:pPr>
                      <a:r>
                        <a:rPr b="1" lang="pt-PT" sz="1400" u="none" cap="none" strike="noStrike"/>
                        <a:t>Incluir no modelo?</a:t>
                      </a:r>
                      <a:endParaRPr sz="1100"/>
                    </a:p>
                  </a:txBody>
                  <a:tcPr marT="34300" marB="34300" marR="68600" marL="68600" anchor="ctr"/>
                </a:tc>
              </a:tr>
              <a:tr h="289275">
                <a:tc>
                  <a:txBody>
                    <a:bodyPr/>
                    <a:lstStyle/>
                    <a:p>
                      <a:pPr indent="0" lvl="0" marL="0" marR="0" rtl="0" algn="l">
                        <a:spcBef>
                          <a:spcPts val="0"/>
                        </a:spcBef>
                        <a:spcAft>
                          <a:spcPts val="0"/>
                        </a:spcAft>
                        <a:buNone/>
                      </a:pPr>
                      <a:r>
                        <a:rPr lang="pt-PT" sz="1400" u="none" cap="none" strike="noStrike">
                          <a:solidFill>
                            <a:schemeClr val="dk1"/>
                          </a:solidFill>
                        </a:rPr>
                        <a:t>brand</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solidFill>
                            <a:schemeClr val="dk1"/>
                          </a:solidFill>
                        </a:rPr>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a:t>N</a:t>
                      </a:r>
                      <a:r>
                        <a:rPr lang="pt-PT"/>
                        <a:t>ão</a:t>
                      </a:r>
                      <a:r>
                        <a:rPr lang="pt-PT" sz="1400" u="none" cap="none" strike="noStrike">
                          <a:solidFill>
                            <a:schemeClr val="dk1"/>
                          </a:solidFill>
                        </a:rPr>
                        <a:t> – variável desbalanceada</a:t>
                      </a:r>
                      <a:endParaRPr sz="1400" u="none" cap="none" strike="noStrike">
                        <a:solidFill>
                          <a:schemeClr val="dk1"/>
                        </a:solidFill>
                      </a:endParaRPr>
                    </a:p>
                  </a:txBody>
                  <a:tcPr marT="34300" marB="34300" marR="68600" marL="68600" anchor="ctr"/>
                </a:tc>
              </a:tr>
              <a:tr h="289275">
                <a:tc>
                  <a:txBody>
                    <a:bodyPr/>
                    <a:lstStyle/>
                    <a:p>
                      <a:pPr indent="0" lvl="0" marL="0" marR="0" rtl="0" algn="l">
                        <a:spcBef>
                          <a:spcPts val="0"/>
                        </a:spcBef>
                        <a:spcAft>
                          <a:spcPts val="0"/>
                        </a:spcAft>
                        <a:buNone/>
                      </a:pPr>
                      <a:r>
                        <a:rPr lang="pt-PT" sz="1400" u="none" cap="none" strike="noStrike">
                          <a:solidFill>
                            <a:schemeClr val="dk1"/>
                          </a:solidFill>
                        </a:rPr>
                        <a:t>district</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solidFill>
                            <a:schemeClr val="dk1"/>
                          </a:solidFill>
                        </a:rPr>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lnSpc>
                          <a:spcPct val="100000"/>
                        </a:lnSpc>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T="34300" marB="34300" marR="68600" marL="68600" anchor="ctr"/>
                </a:tc>
              </a:tr>
              <a:tr h="289275">
                <a:tc>
                  <a:txBody>
                    <a:bodyPr/>
                    <a:lstStyle/>
                    <a:p>
                      <a:pPr indent="0" lvl="0" marL="0" marR="0" rtl="0" algn="l">
                        <a:spcBef>
                          <a:spcPts val="0"/>
                        </a:spcBef>
                        <a:spcAft>
                          <a:spcPts val="0"/>
                        </a:spcAft>
                        <a:buNone/>
                      </a:pPr>
                      <a:r>
                        <a:rPr lang="pt-PT" sz="1400" u="none" cap="none" strike="noStrike">
                          <a:solidFill>
                            <a:schemeClr val="dk1"/>
                          </a:solidFill>
                        </a:rPr>
                        <a:t>labelling_day_of_week</a:t>
                      </a:r>
                      <a:endParaRPr sz="1400" u="none" cap="none" strike="noStrike">
                        <a:solidFill>
                          <a:schemeClr val="dk1"/>
                        </a:solidFill>
                      </a:endParaRPr>
                    </a:p>
                  </a:txBody>
                  <a:tcPr marT="34300" marB="34300" marR="68600" marL="68600" anchor="ctr"/>
                </a:tc>
                <a:tc>
                  <a:txBody>
                    <a:bodyPr/>
                    <a:lstStyle/>
                    <a:p>
                      <a:pPr indent="0" lvl="0" marL="0" marR="0" rtl="0" algn="l">
                        <a:spcBef>
                          <a:spcPts val="0"/>
                        </a:spcBef>
                        <a:spcAft>
                          <a:spcPts val="0"/>
                        </a:spcAft>
                        <a:buNone/>
                      </a:pPr>
                      <a:r>
                        <a:rPr lang="pt-PT" sz="1400" u="none" cap="none" strike="noStrike">
                          <a:solidFill>
                            <a:schemeClr val="dk1"/>
                          </a:solidFill>
                        </a:rPr>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T="34300" marB="34300" marR="68600" marL="68600" anchor="ctr"/>
                </a:tc>
              </a:tr>
              <a:tr h="289275">
                <a:tc>
                  <a:txBody>
                    <a:bodyPr/>
                    <a:lstStyle/>
                    <a:p>
                      <a:pPr indent="0" lvl="0" marL="0" marR="0" rtl="0" algn="l">
                        <a:spcBef>
                          <a:spcPts val="0"/>
                        </a:spcBef>
                        <a:spcAft>
                          <a:spcPts val="0"/>
                        </a:spcAft>
                        <a:buNone/>
                      </a:pPr>
                      <a:r>
                        <a:rPr lang="pt-PT" sz="1400" u="none" cap="none" strike="noStrike">
                          <a:solidFill>
                            <a:schemeClr val="dk1"/>
                          </a:solidFill>
                        </a:rPr>
                        <a:t>labelling_day_8</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solidFill>
                            <a:schemeClr val="dk1"/>
                          </a:solidFill>
                        </a:rPr>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Clr>
                          <a:schemeClr val="dk1"/>
                        </a:buClr>
                        <a:buSzPts val="1400"/>
                        <a:buFont typeface="Arial"/>
                        <a:buNone/>
                      </a:pPr>
                      <a:r>
                        <a:rPr lang="pt-PT">
                          <a:latin typeface="Arial"/>
                          <a:ea typeface="Arial"/>
                          <a:cs typeface="Arial"/>
                          <a:sym typeface="Arial"/>
                        </a:rPr>
                        <a:t>Sim</a:t>
                      </a:r>
                      <a:endParaRPr b="0" i="0" sz="1400" u="none" cap="none" strike="noStrike">
                        <a:solidFill>
                          <a:schemeClr val="dk1"/>
                        </a:solidFill>
                        <a:latin typeface="Arial"/>
                        <a:ea typeface="Arial"/>
                        <a:cs typeface="Arial"/>
                        <a:sym typeface="Arial"/>
                      </a:endParaRPr>
                    </a:p>
                  </a:txBody>
                  <a:tcPr marT="34300" marB="34300" marR="68600" marL="68600" anchor="ctr"/>
                </a:tc>
              </a:tr>
              <a:tr h="289275">
                <a:tc>
                  <a:txBody>
                    <a:bodyPr/>
                    <a:lstStyle/>
                    <a:p>
                      <a:pPr indent="0" lvl="0" marL="0" marR="0" rtl="0" algn="l">
                        <a:spcBef>
                          <a:spcPts val="0"/>
                        </a:spcBef>
                        <a:spcAft>
                          <a:spcPts val="0"/>
                        </a:spcAft>
                        <a:buNone/>
                      </a:pPr>
                      <a:r>
                        <a:rPr lang="pt-PT"/>
                        <a:t>labelling day 15</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solidFill>
                            <a:schemeClr val="dk1"/>
                          </a:solidFill>
                        </a:rPr>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T="34300" marB="34300" marR="68600" marL="68600" anchor="ctr"/>
                </a:tc>
              </a:tr>
              <a:tr h="289275">
                <a:tc>
                  <a:txBody>
                    <a:bodyPr/>
                    <a:lstStyle/>
                    <a:p>
                      <a:pPr indent="0" lvl="0" marL="0" marR="0" rtl="0" algn="l">
                        <a:spcBef>
                          <a:spcPts val="0"/>
                        </a:spcBef>
                        <a:spcAft>
                          <a:spcPts val="0"/>
                        </a:spcAft>
                        <a:buNone/>
                      </a:pPr>
                      <a:r>
                        <a:rPr lang="pt-PT"/>
                        <a:t>labelling day 23</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solidFill>
                            <a:schemeClr val="dk1"/>
                          </a:solidFill>
                        </a:rPr>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a:t>Sim</a:t>
                      </a:r>
                      <a:endParaRPr sz="1100"/>
                    </a:p>
                  </a:txBody>
                  <a:tcPr marT="34300" marB="34300" marR="68600" marL="68600" anchor="ctr"/>
                </a:tc>
              </a:tr>
              <a:tr h="289275">
                <a:tc>
                  <a:txBody>
                    <a:bodyPr/>
                    <a:lstStyle/>
                    <a:p>
                      <a:pPr indent="0" lvl="0" marL="0" marR="0" rtl="0" algn="l">
                        <a:spcBef>
                          <a:spcPts val="0"/>
                        </a:spcBef>
                        <a:spcAft>
                          <a:spcPts val="0"/>
                        </a:spcAft>
                        <a:buNone/>
                      </a:pPr>
                      <a:r>
                        <a:rPr lang="pt-PT" sz="1400" u="none" cap="none" strike="noStrike">
                          <a:solidFill>
                            <a:schemeClr val="dk1"/>
                          </a:solidFill>
                        </a:rPr>
                        <a:t>type</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solidFill>
                            <a:schemeClr val="dk1"/>
                          </a:solidFill>
                        </a:rPr>
                        <a:t>0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a:t>N</a:t>
                      </a:r>
                      <a:r>
                        <a:rPr lang="pt-PT"/>
                        <a:t>ão</a:t>
                      </a:r>
                      <a:endParaRPr sz="1100"/>
                    </a:p>
                  </a:txBody>
                  <a:tcPr marT="34300" marB="34300" marR="68600" marL="6860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4. Identificação das melhores variáveis preditivas</a:t>
            </a:r>
            <a:endParaRPr b="1" sz="2400"/>
          </a:p>
        </p:txBody>
      </p:sp>
      <p:cxnSp>
        <p:nvCxnSpPr>
          <p:cNvPr id="180" name="Google Shape;180;p31"/>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181" name="Google Shape;181;p31"/>
          <p:cNvSpPr txBox="1"/>
          <p:nvPr>
            <p:ph idx="1" type="body"/>
          </p:nvPr>
        </p:nvSpPr>
        <p:spPr>
          <a:xfrm>
            <a:off x="414000" y="1026325"/>
            <a:ext cx="8316000" cy="3884100"/>
          </a:xfrm>
          <a:prstGeom prst="rect">
            <a:avLst/>
          </a:prstGeom>
          <a:noFill/>
          <a:ln>
            <a:noFill/>
          </a:ln>
        </p:spPr>
        <p:txBody>
          <a:bodyPr anchorCtr="0" anchor="t" bIns="34275" lIns="68575" spcFirstLastPara="1" rIns="68575" wrap="square" tIns="34275">
            <a:normAutofit fontScale="25000" lnSpcReduction="20000"/>
          </a:bodyPr>
          <a:lstStyle/>
          <a:p>
            <a:pPr indent="0" lvl="0" marL="0" rtl="0" algn="l">
              <a:lnSpc>
                <a:spcPct val="115000"/>
              </a:lnSpc>
              <a:spcBef>
                <a:spcPts val="0"/>
              </a:spcBef>
              <a:spcAft>
                <a:spcPts val="0"/>
              </a:spcAft>
              <a:buClr>
                <a:schemeClr val="dk1"/>
              </a:buClr>
              <a:buSzPts val="350"/>
              <a:buNone/>
            </a:pPr>
            <a:r>
              <a:rPr b="1" lang="pt-PT" sz="5800">
                <a:latin typeface="Play"/>
                <a:ea typeface="Play"/>
                <a:cs typeface="Play"/>
                <a:sym typeface="Play"/>
              </a:rPr>
              <a:t>Variáveis numéricas:</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0"/>
              </a:spcBef>
              <a:spcAft>
                <a:spcPts val="0"/>
              </a:spcAft>
              <a:buClr>
                <a:schemeClr val="dk1"/>
              </a:buClr>
              <a:buSzPct val="31460"/>
              <a:buNone/>
            </a:pPr>
            <a:r>
              <a:t/>
            </a:r>
            <a:endParaRPr b="1" sz="4450">
              <a:latin typeface="Play"/>
              <a:ea typeface="Play"/>
              <a:cs typeface="Play"/>
              <a:sym typeface="Play"/>
            </a:endParaRPr>
          </a:p>
          <a:p>
            <a:pPr indent="0" lvl="0" marL="0" rtl="0" algn="l">
              <a:lnSpc>
                <a:spcPct val="115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115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115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115000"/>
              </a:lnSpc>
              <a:spcBef>
                <a:spcPts val="800"/>
              </a:spcBef>
              <a:spcAft>
                <a:spcPts val="0"/>
              </a:spcAft>
              <a:buClr>
                <a:schemeClr val="dk1"/>
              </a:buClr>
              <a:buSzPct val="100000"/>
              <a:buNone/>
            </a:pPr>
            <a:r>
              <a:t/>
            </a:r>
            <a:endParaRPr sz="1400">
              <a:latin typeface="Play"/>
              <a:ea typeface="Play"/>
              <a:cs typeface="Play"/>
              <a:sym typeface="Play"/>
            </a:endParaRPr>
          </a:p>
          <a:p>
            <a:pPr indent="-88900" lvl="0" marL="177800" rtl="0" algn="l">
              <a:lnSpc>
                <a:spcPct val="115000"/>
              </a:lnSpc>
              <a:spcBef>
                <a:spcPts val="800"/>
              </a:spcBef>
              <a:spcAft>
                <a:spcPts val="0"/>
              </a:spcAft>
              <a:buClr>
                <a:schemeClr val="dk1"/>
              </a:buClr>
              <a:buSzPct val="100000"/>
              <a:buNone/>
            </a:pPr>
            <a:r>
              <a:t/>
            </a:r>
            <a:endParaRPr sz="1400">
              <a:latin typeface="Play"/>
              <a:ea typeface="Play"/>
              <a:cs typeface="Play"/>
              <a:sym typeface="Play"/>
            </a:endParaRPr>
          </a:p>
          <a:p>
            <a:pPr indent="0" lvl="0" marL="0" rtl="0" algn="l">
              <a:lnSpc>
                <a:spcPct val="115000"/>
              </a:lnSpc>
              <a:spcBef>
                <a:spcPts val="800"/>
              </a:spcBef>
              <a:spcAft>
                <a:spcPts val="0"/>
              </a:spcAft>
              <a:buClr>
                <a:schemeClr val="dk1"/>
              </a:buClr>
              <a:buSzPts val="300"/>
              <a:buNone/>
            </a:pPr>
            <a:r>
              <a:t/>
            </a:r>
            <a:endParaRPr sz="5800">
              <a:solidFill>
                <a:srgbClr val="002060"/>
              </a:solidFill>
              <a:latin typeface="Play"/>
              <a:ea typeface="Play"/>
              <a:cs typeface="Play"/>
              <a:sym typeface="Play"/>
            </a:endParaRPr>
          </a:p>
          <a:p>
            <a:pPr indent="-193675" lvl="0" marL="177800" rtl="0" algn="l">
              <a:lnSpc>
                <a:spcPct val="115000"/>
              </a:lnSpc>
              <a:spcBef>
                <a:spcPts val="800"/>
              </a:spcBef>
              <a:spcAft>
                <a:spcPts val="0"/>
              </a:spcAft>
              <a:buClr>
                <a:schemeClr val="dk1"/>
              </a:buClr>
              <a:buSzPct val="100000"/>
              <a:buChar char="•"/>
            </a:pPr>
            <a:r>
              <a:rPr lang="pt-PT" sz="5800">
                <a:latin typeface="Play"/>
                <a:ea typeface="Play"/>
                <a:cs typeface="Play"/>
                <a:sym typeface="Play"/>
              </a:rPr>
              <a:t>A </a:t>
            </a:r>
            <a:r>
              <a:rPr lang="pt-PT" sz="5800">
                <a:latin typeface="Play"/>
                <a:ea typeface="Play"/>
                <a:cs typeface="Play"/>
                <a:sym typeface="Play"/>
              </a:rPr>
              <a:t>variável</a:t>
            </a:r>
            <a:r>
              <a:rPr lang="pt-PT" sz="5800">
                <a:latin typeface="Play"/>
                <a:ea typeface="Play"/>
                <a:cs typeface="Play"/>
                <a:sym typeface="Play"/>
              </a:rPr>
              <a:t> </a:t>
            </a:r>
            <a:r>
              <a:rPr b="1" lang="pt-PT" sz="5800">
                <a:latin typeface="Play"/>
                <a:ea typeface="Play"/>
                <a:cs typeface="Play"/>
                <a:sym typeface="Play"/>
              </a:rPr>
              <a:t>discount</a:t>
            </a:r>
            <a:r>
              <a:rPr lang="pt-PT" sz="5800">
                <a:latin typeface="Play"/>
                <a:ea typeface="Play"/>
                <a:cs typeface="Play"/>
                <a:sym typeface="Play"/>
              </a:rPr>
              <a:t> foi considerado uma variável com baixa </a:t>
            </a:r>
            <a:r>
              <a:rPr lang="pt-PT" sz="5800">
                <a:latin typeface="Play"/>
                <a:ea typeface="Play"/>
                <a:cs typeface="Play"/>
                <a:sym typeface="Play"/>
              </a:rPr>
              <a:t>relevância</a:t>
            </a:r>
            <a:r>
              <a:rPr lang="pt-PT" sz="5800">
                <a:latin typeface="Play"/>
                <a:ea typeface="Play"/>
                <a:cs typeface="Play"/>
                <a:sym typeface="Play"/>
              </a:rPr>
              <a:t> contudo considerámos uma </a:t>
            </a:r>
            <a:r>
              <a:rPr lang="pt-PT" sz="5800">
                <a:latin typeface="Play"/>
                <a:ea typeface="Play"/>
                <a:cs typeface="Play"/>
                <a:sym typeface="Play"/>
              </a:rPr>
              <a:t>variável</a:t>
            </a:r>
            <a:r>
              <a:rPr lang="pt-PT" sz="5800">
                <a:latin typeface="Play"/>
                <a:ea typeface="Play"/>
                <a:cs typeface="Play"/>
                <a:sym typeface="Play"/>
              </a:rPr>
              <a:t> </a:t>
            </a:r>
            <a:r>
              <a:rPr lang="pt-PT" sz="5800">
                <a:latin typeface="Play"/>
                <a:ea typeface="Play"/>
                <a:cs typeface="Play"/>
                <a:sym typeface="Play"/>
              </a:rPr>
              <a:t>relevante</a:t>
            </a:r>
            <a:r>
              <a:rPr lang="pt-PT" sz="5800">
                <a:latin typeface="Play"/>
                <a:ea typeface="Play"/>
                <a:cs typeface="Play"/>
                <a:sym typeface="Play"/>
              </a:rPr>
              <a:t> tendo em conta o </a:t>
            </a:r>
            <a:r>
              <a:rPr lang="pt-PT" sz="5800">
                <a:latin typeface="Play"/>
                <a:ea typeface="Play"/>
                <a:cs typeface="Play"/>
                <a:sym typeface="Play"/>
              </a:rPr>
              <a:t>conteúdo</a:t>
            </a:r>
            <a:r>
              <a:rPr lang="pt-PT" sz="5800">
                <a:latin typeface="Play"/>
                <a:ea typeface="Play"/>
                <a:cs typeface="Play"/>
                <a:sym typeface="Play"/>
              </a:rPr>
              <a:t> do problema </a:t>
            </a:r>
            <a:endParaRPr sz="5800">
              <a:latin typeface="Play"/>
              <a:ea typeface="Play"/>
              <a:cs typeface="Play"/>
              <a:sym typeface="Play"/>
            </a:endParaRPr>
          </a:p>
          <a:p>
            <a:pPr indent="-193675" lvl="0" marL="177800" rtl="0" algn="l">
              <a:lnSpc>
                <a:spcPct val="115000"/>
              </a:lnSpc>
              <a:spcBef>
                <a:spcPts val="800"/>
              </a:spcBef>
              <a:spcAft>
                <a:spcPts val="0"/>
              </a:spcAft>
              <a:buSzPct val="100000"/>
              <a:buFont typeface="Play"/>
              <a:buChar char="•"/>
            </a:pPr>
            <a:r>
              <a:rPr lang="pt-PT" sz="5800">
                <a:latin typeface="Play"/>
                <a:ea typeface="Play"/>
                <a:cs typeface="Play"/>
                <a:sym typeface="Play"/>
              </a:rPr>
              <a:t>O oldpvp</a:t>
            </a:r>
            <a:endParaRPr sz="5800">
              <a:latin typeface="Play"/>
              <a:ea typeface="Play"/>
              <a:cs typeface="Play"/>
              <a:sym typeface="Play"/>
            </a:endParaRPr>
          </a:p>
          <a:p>
            <a:pPr indent="0" lvl="0" marL="0" rtl="0" algn="l">
              <a:lnSpc>
                <a:spcPct val="90000"/>
              </a:lnSpc>
              <a:spcBef>
                <a:spcPts val="800"/>
              </a:spcBef>
              <a:spcAft>
                <a:spcPts val="0"/>
              </a:spcAft>
              <a:buClr>
                <a:schemeClr val="dk1"/>
              </a:buClr>
              <a:buSzPts val="300"/>
              <a:buNone/>
            </a:pPr>
            <a:r>
              <a:t/>
            </a:r>
            <a:endParaRPr sz="5800">
              <a:solidFill>
                <a:srgbClr val="002060"/>
              </a:solidFill>
              <a:latin typeface="Play"/>
              <a:ea typeface="Play"/>
              <a:cs typeface="Play"/>
              <a:sym typeface="Play"/>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101600" lvl="0" marL="177800" rtl="0" algn="l">
              <a:lnSpc>
                <a:spcPct val="90000"/>
              </a:lnSpc>
              <a:spcBef>
                <a:spcPts val="800"/>
              </a:spcBef>
              <a:spcAft>
                <a:spcPts val="0"/>
              </a:spcAft>
              <a:buClr>
                <a:schemeClr val="dk1"/>
              </a:buClr>
              <a:buSzPct val="100000"/>
              <a:buNone/>
            </a:pPr>
            <a:r>
              <a:t/>
            </a:r>
            <a:endParaRPr b="1"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0" i="0" sz="1200">
              <a:solidFill>
                <a:srgbClr val="1F1F1F"/>
              </a:solidFill>
              <a:latin typeface="Roboto"/>
              <a:ea typeface="Roboto"/>
              <a:cs typeface="Roboto"/>
              <a:sym typeface="Roboto"/>
            </a:endParaRPr>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b="1" sz="1800"/>
          </a:p>
          <a:p>
            <a:pPr indent="0" lvl="0" marL="0" rtl="0" algn="l">
              <a:lnSpc>
                <a:spcPct val="90000"/>
              </a:lnSpc>
              <a:spcBef>
                <a:spcPts val="800"/>
              </a:spcBef>
              <a:spcAft>
                <a:spcPts val="0"/>
              </a:spcAft>
              <a:buClr>
                <a:schemeClr val="dk1"/>
              </a:buClr>
              <a:buSzPct val="100000"/>
              <a:buNone/>
            </a:pPr>
            <a:r>
              <a:t/>
            </a:r>
            <a:endParaRPr sz="1800"/>
          </a:p>
          <a:p>
            <a:pPr indent="0" lvl="0" marL="0" rtl="0" algn="l">
              <a:lnSpc>
                <a:spcPct val="90000"/>
              </a:lnSpc>
              <a:spcBef>
                <a:spcPts val="800"/>
              </a:spcBef>
              <a:spcAft>
                <a:spcPts val="0"/>
              </a:spcAft>
              <a:buClr>
                <a:schemeClr val="dk1"/>
              </a:buClr>
              <a:buSzPct val="100000"/>
              <a:buNone/>
            </a:pPr>
            <a:r>
              <a:t/>
            </a:r>
            <a:endParaRPr sz="1800"/>
          </a:p>
        </p:txBody>
      </p:sp>
      <p:sp>
        <p:nvSpPr>
          <p:cNvPr id="182" name="Google Shape;182;p31"/>
          <p:cNvSpPr/>
          <p:nvPr/>
        </p:nvSpPr>
        <p:spPr>
          <a:xfrm>
            <a:off x="628650" y="1491854"/>
            <a:ext cx="91440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br>
              <a:rPr b="0" i="0" lang="pt-PT"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p:txBody>
      </p:sp>
      <p:graphicFrame>
        <p:nvGraphicFramePr>
          <p:cNvPr id="183" name="Google Shape;183;p31"/>
          <p:cNvGraphicFramePr/>
          <p:nvPr/>
        </p:nvGraphicFramePr>
        <p:xfrm>
          <a:off x="482672" y="1353449"/>
          <a:ext cx="3000000" cy="3000000"/>
        </p:xfrm>
        <a:graphic>
          <a:graphicData uri="http://schemas.openxmlformats.org/drawingml/2006/table">
            <a:tbl>
              <a:tblPr bandRow="1" firstRow="1">
                <a:noFill/>
                <a:tableStyleId>{B8ECD0C0-B1D6-4B2D-965A-2954C8A279F1}</a:tableStyleId>
              </a:tblPr>
              <a:tblGrid>
                <a:gridCol w="1594500"/>
                <a:gridCol w="721450"/>
                <a:gridCol w="1062150"/>
                <a:gridCol w="949325"/>
                <a:gridCol w="3705225"/>
              </a:tblGrid>
              <a:tr h="318575">
                <a:tc>
                  <a:txBody>
                    <a:bodyPr/>
                    <a:lstStyle/>
                    <a:p>
                      <a:pPr indent="0" lvl="0" marL="0" marR="0" rtl="0" algn="l">
                        <a:spcBef>
                          <a:spcPts val="0"/>
                        </a:spcBef>
                        <a:spcAft>
                          <a:spcPts val="0"/>
                        </a:spcAft>
                        <a:buNone/>
                      </a:pPr>
                      <a:r>
                        <a:rPr b="1" lang="pt-PT" sz="1400" u="none" cap="none" strike="noStrike"/>
                        <a:t>Variável</a:t>
                      </a:r>
                      <a:endParaRPr b="1" sz="1400" u="none" cap="none" strike="noStrike"/>
                    </a:p>
                  </a:txBody>
                  <a:tcPr marT="34300" marB="34300" marR="68600" marL="68600" anchor="ctr"/>
                </a:tc>
                <a:tc>
                  <a:txBody>
                    <a:bodyPr/>
                    <a:lstStyle/>
                    <a:p>
                      <a:pPr indent="0" lvl="0" marL="0" marR="0" rtl="0" algn="l">
                        <a:spcBef>
                          <a:spcPts val="0"/>
                        </a:spcBef>
                        <a:spcAft>
                          <a:spcPts val="0"/>
                        </a:spcAft>
                        <a:buNone/>
                      </a:pPr>
                      <a:r>
                        <a:rPr b="1" lang="pt-PT" sz="1400" u="none" cap="none" strike="noStrike"/>
                        <a:t>RFE</a:t>
                      </a:r>
                      <a:endParaRPr sz="1100"/>
                    </a:p>
                  </a:txBody>
                  <a:tcPr marT="34300" marB="34300" marR="68600" marL="68600" anchor="ctr"/>
                </a:tc>
                <a:tc>
                  <a:txBody>
                    <a:bodyPr/>
                    <a:lstStyle/>
                    <a:p>
                      <a:pPr indent="0" lvl="0" marL="0" marR="0" rtl="0" algn="l">
                        <a:spcBef>
                          <a:spcPts val="0"/>
                        </a:spcBef>
                        <a:spcAft>
                          <a:spcPts val="0"/>
                        </a:spcAft>
                        <a:buNone/>
                      </a:pPr>
                      <a:r>
                        <a:rPr b="1" lang="pt-PT" sz="1400" u="none" cap="none" strike="noStrike"/>
                        <a:t>Lasso</a:t>
                      </a:r>
                      <a:endParaRPr sz="1100"/>
                    </a:p>
                  </a:txBody>
                  <a:tcPr marT="34300" marB="34300" marR="68600" marL="68600" anchor="ctr"/>
                </a:tc>
                <a:tc>
                  <a:txBody>
                    <a:bodyPr/>
                    <a:lstStyle/>
                    <a:p>
                      <a:pPr indent="0" lvl="0" marL="0" marR="0" rtl="0" algn="l">
                        <a:spcBef>
                          <a:spcPts val="0"/>
                        </a:spcBef>
                        <a:spcAft>
                          <a:spcPts val="0"/>
                        </a:spcAft>
                        <a:buNone/>
                      </a:pPr>
                      <a:r>
                        <a:rPr b="1" lang="pt-PT" sz="1400" u="none" cap="none" strike="noStrike"/>
                        <a:t>DT</a:t>
                      </a:r>
                      <a:endParaRPr sz="1100"/>
                    </a:p>
                  </a:txBody>
                  <a:tcPr marT="34300" marB="34300" marR="68600" marL="68600" anchor="ctr"/>
                </a:tc>
                <a:tc>
                  <a:txBody>
                    <a:bodyPr/>
                    <a:lstStyle/>
                    <a:p>
                      <a:pPr indent="0" lvl="0" marL="0" marR="0" rtl="0" algn="l">
                        <a:spcBef>
                          <a:spcPts val="0"/>
                        </a:spcBef>
                        <a:spcAft>
                          <a:spcPts val="0"/>
                        </a:spcAft>
                        <a:buNone/>
                      </a:pPr>
                      <a:r>
                        <a:rPr b="1" lang="pt-PT" sz="1400" u="none" cap="none" strike="noStrike"/>
                        <a:t>Incluir no modelo?</a:t>
                      </a:r>
                      <a:endParaRPr sz="1100"/>
                    </a:p>
                  </a:txBody>
                  <a:tcPr marT="34300" marB="34300" marR="68600" marL="68600" anchor="ctr"/>
                </a:tc>
              </a:tr>
              <a:tr h="278125">
                <a:tc>
                  <a:txBody>
                    <a:bodyPr/>
                    <a:lstStyle/>
                    <a:p>
                      <a:pPr indent="0" lvl="0" marL="0" marR="0" rtl="0" algn="l">
                        <a:spcBef>
                          <a:spcPts val="0"/>
                        </a:spcBef>
                        <a:spcAft>
                          <a:spcPts val="0"/>
                        </a:spcAft>
                        <a:buNone/>
                      </a:pPr>
                      <a:r>
                        <a:rPr lang="pt-PT" sz="1400" u="none" cap="none" strike="noStrike"/>
                        <a:t>Selling_square_ft</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a:t>Sim</a:t>
                      </a:r>
                      <a:endParaRPr sz="1100"/>
                    </a:p>
                  </a:txBody>
                  <a:tcPr marT="34300" marB="34300" marR="68600" marL="68600" anchor="ctr"/>
                </a:tc>
              </a:tr>
              <a:tr h="278125">
                <a:tc>
                  <a:txBody>
                    <a:bodyPr/>
                    <a:lstStyle/>
                    <a:p>
                      <a:pPr indent="0" lvl="0" marL="0" marR="0" rtl="0" algn="l">
                        <a:spcBef>
                          <a:spcPts val="0"/>
                        </a:spcBef>
                        <a:spcAft>
                          <a:spcPts val="0"/>
                        </a:spcAft>
                        <a:buNone/>
                      </a:pPr>
                      <a:r>
                        <a:rPr lang="pt-PT" sz="1400" u="none" cap="none" strike="noStrike"/>
                        <a:t>labelling_day</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None/>
                      </a:pPr>
                      <a:r>
                        <a:rPr lang="pt-PT"/>
                        <a:t>Tentar com e sem</a:t>
                      </a:r>
                      <a:endParaRPr/>
                    </a:p>
                  </a:txBody>
                  <a:tcPr marT="34300" marB="34300" marR="68600" marL="68600" anchor="ctr"/>
                </a:tc>
              </a:tr>
              <a:tr h="278125">
                <a:tc>
                  <a:txBody>
                    <a:bodyPr/>
                    <a:lstStyle/>
                    <a:p>
                      <a:pPr indent="0" lvl="0" marL="0" marR="0" rtl="0" algn="l">
                        <a:spcBef>
                          <a:spcPts val="0"/>
                        </a:spcBef>
                        <a:spcAft>
                          <a:spcPts val="0"/>
                        </a:spcAft>
                        <a:buNone/>
                      </a:pPr>
                      <a:r>
                        <a:rPr lang="pt-PT" sz="1400" u="none" cap="none" strike="noStrike"/>
                        <a:t>oldpvp</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Clr>
                          <a:schemeClr val="dk1"/>
                        </a:buClr>
                        <a:buSzPts val="1400"/>
                        <a:buFont typeface="Arial"/>
                        <a:buNone/>
                      </a:pPr>
                      <a:r>
                        <a:rPr lang="pt-PT">
                          <a:latin typeface="Arial"/>
                          <a:ea typeface="Arial"/>
                          <a:cs typeface="Arial"/>
                          <a:sym typeface="Arial"/>
                        </a:rPr>
                        <a:t>Não</a:t>
                      </a:r>
                      <a:endParaRPr sz="1100"/>
                    </a:p>
                  </a:txBody>
                  <a:tcPr marT="34300" marB="34300" marR="68600" marL="68600" anchor="ctr"/>
                </a:tc>
              </a:tr>
              <a:tr h="278125">
                <a:tc>
                  <a:txBody>
                    <a:bodyPr/>
                    <a:lstStyle/>
                    <a:p>
                      <a:pPr indent="0" lvl="0" marL="0" marR="0" rtl="0" algn="l">
                        <a:spcBef>
                          <a:spcPts val="0"/>
                        </a:spcBef>
                        <a:spcAft>
                          <a:spcPts val="0"/>
                        </a:spcAft>
                        <a:buNone/>
                      </a:pPr>
                      <a:r>
                        <a:rPr lang="pt-PT" sz="1400" u="none" cap="none" strike="noStrike"/>
                        <a:t>weight (g)</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T="34300" marB="34300" marR="68600" marL="68600" anchor="ctr"/>
                </a:tc>
              </a:tr>
              <a:tr h="278125">
                <a:tc>
                  <a:txBody>
                    <a:bodyPr/>
                    <a:lstStyle/>
                    <a:p>
                      <a:pPr indent="0" lvl="0" marL="0" marR="0" rtl="0" algn="l">
                        <a:spcBef>
                          <a:spcPts val="0"/>
                        </a:spcBef>
                        <a:spcAft>
                          <a:spcPts val="0"/>
                        </a:spcAft>
                        <a:buNone/>
                      </a:pPr>
                      <a:r>
                        <a:rPr lang="pt-PT" sz="1400" u="none" cap="none" strike="noStrike"/>
                        <a:t>Margem_num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0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None/>
                      </a:pPr>
                      <a:r>
                        <a:rPr lang="pt-PT"/>
                        <a:t>Tentar com e sem</a:t>
                      </a:r>
                      <a:endParaRPr/>
                    </a:p>
                  </a:txBody>
                  <a:tcPr marT="34300" marB="34300" marR="68600" marL="68600" anchor="ctr"/>
                </a:tc>
              </a:tr>
              <a:tr h="157725">
                <a:tc>
                  <a:txBody>
                    <a:bodyPr/>
                    <a:lstStyle/>
                    <a:p>
                      <a:pPr indent="0" lvl="0" marL="0" marR="0" rtl="0" algn="l">
                        <a:spcBef>
                          <a:spcPts val="0"/>
                        </a:spcBef>
                        <a:spcAft>
                          <a:spcPts val="0"/>
                        </a:spcAft>
                        <a:buNone/>
                      </a:pPr>
                      <a:r>
                        <a:rPr lang="pt-PT" sz="1400" u="none" cap="none" strike="noStrike"/>
                        <a:t>perc_expiring_sku</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5 </a:t>
                      </a:r>
                      <a:r>
                        <a:rPr lang="pt-PT">
                          <a:latin typeface="Arial"/>
                          <a:ea typeface="Arial"/>
                          <a:cs typeface="Arial"/>
                          <a:sym typeface="Arial"/>
                        </a:rPr>
                        <a:t>Sim</a:t>
                      </a:r>
                      <a:endParaRPr sz="1100"/>
                    </a:p>
                  </a:txBody>
                  <a:tcPr marT="34300" marB="34300" marR="68600" marL="68600" anchor="ctr"/>
                </a:tc>
                <a:tc>
                  <a:txBody>
                    <a:bodyPr/>
                    <a:lstStyle/>
                    <a:p>
                      <a:pPr indent="0" lvl="0" marL="0" rtl="0" algn="l">
                        <a:spcBef>
                          <a:spcPts val="0"/>
                        </a:spcBef>
                        <a:spcAft>
                          <a:spcPts val="0"/>
                        </a:spcAft>
                        <a:buClr>
                          <a:schemeClr val="dk1"/>
                        </a:buClr>
                        <a:buSzPts val="1400"/>
                        <a:buFont typeface="Arial"/>
                        <a:buNone/>
                      </a:pPr>
                      <a:r>
                        <a:rPr lang="pt-PT">
                          <a:latin typeface="Arial"/>
                          <a:ea typeface="Arial"/>
                          <a:cs typeface="Arial"/>
                          <a:sym typeface="Arial"/>
                        </a:rPr>
                        <a:t>Sim</a:t>
                      </a:r>
                      <a:endParaRPr sz="1100"/>
                    </a:p>
                  </a:txBody>
                  <a:tcPr marT="34300" marB="34300" marR="68600" marL="68600" anchor="ctr"/>
                </a:tc>
              </a:tr>
              <a:tr h="157725">
                <a:tc>
                  <a:txBody>
                    <a:bodyPr/>
                    <a:lstStyle/>
                    <a:p>
                      <a:pPr indent="0" lvl="0" marL="0" marR="0" rtl="0" algn="l">
                        <a:spcBef>
                          <a:spcPts val="0"/>
                        </a:spcBef>
                        <a:spcAft>
                          <a:spcPts val="0"/>
                        </a:spcAft>
                        <a:buNone/>
                      </a:pPr>
                      <a:r>
                        <a:rPr lang="pt-PT" sz="1400" u="none" cap="none" strike="noStrike"/>
                        <a:t>labelqty</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0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0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sz="1400" u="none" cap="none" strike="noStrike"/>
                        <a:t>0 </a:t>
                      </a:r>
                      <a:r>
                        <a:rPr lang="pt-PT">
                          <a:latin typeface="Arial"/>
                          <a:ea typeface="Arial"/>
                          <a:cs typeface="Arial"/>
                          <a:sym typeface="Arial"/>
                        </a:rPr>
                        <a:t>Sim</a:t>
                      </a:r>
                      <a:endParaRPr sz="1100"/>
                    </a:p>
                  </a:txBody>
                  <a:tcPr marT="34300" marB="34300" marR="68600" marL="68600" anchor="ctr"/>
                </a:tc>
                <a:tc>
                  <a:txBody>
                    <a:bodyPr/>
                    <a:lstStyle/>
                    <a:p>
                      <a:pPr indent="0" lvl="0" marL="0" marR="0" rtl="0" algn="l">
                        <a:spcBef>
                          <a:spcPts val="0"/>
                        </a:spcBef>
                        <a:spcAft>
                          <a:spcPts val="0"/>
                        </a:spcAft>
                        <a:buNone/>
                      </a:pPr>
                      <a:r>
                        <a:rPr lang="pt-PT"/>
                        <a:t>N</a:t>
                      </a:r>
                      <a:r>
                        <a:rPr lang="pt-PT"/>
                        <a:t>ão</a:t>
                      </a:r>
                      <a:endParaRPr sz="1100"/>
                    </a:p>
                  </a:txBody>
                  <a:tcPr marT="34300" marB="34300" marR="68600" marL="68600" anchor="ctr"/>
                </a:tc>
              </a:tr>
              <a:tr h="157725">
                <a:tc>
                  <a:txBody>
                    <a:bodyPr/>
                    <a:lstStyle/>
                    <a:p>
                      <a:pPr indent="0" lvl="0" marL="0" marR="0" rtl="0" algn="l">
                        <a:spcBef>
                          <a:spcPts val="0"/>
                        </a:spcBef>
                        <a:spcAft>
                          <a:spcPts val="0"/>
                        </a:spcAft>
                        <a:buNone/>
                      </a:pPr>
                      <a:r>
                        <a:rPr lang="pt-PT"/>
                        <a:t>new_pvp</a:t>
                      </a:r>
                      <a:endParaRPr sz="1400" u="none" cap="none" strike="noStrike"/>
                    </a:p>
                  </a:txBody>
                  <a:tcPr marT="34300" marB="34300" marR="68600" marL="68600" anchor="ctr"/>
                </a:tc>
                <a:tc>
                  <a:txBody>
                    <a:bodyPr/>
                    <a:lstStyle/>
                    <a:p>
                      <a:pPr indent="0" lvl="0" marL="0" marR="0" rtl="0" algn="l">
                        <a:spcBef>
                          <a:spcPts val="0"/>
                        </a:spcBef>
                        <a:spcAft>
                          <a:spcPts val="0"/>
                        </a:spcAft>
                        <a:buNone/>
                      </a:pPr>
                      <a:r>
                        <a:t/>
                      </a:r>
                      <a:endParaRPr sz="1400" u="none" cap="none" strike="noStrike"/>
                    </a:p>
                  </a:txBody>
                  <a:tcPr marT="34300" marB="34300" marR="68600" marL="68600" anchor="ctr"/>
                </a:tc>
                <a:tc>
                  <a:txBody>
                    <a:bodyPr/>
                    <a:lstStyle/>
                    <a:p>
                      <a:pPr indent="0" lvl="0" marL="0" marR="0" rtl="0" algn="l">
                        <a:spcBef>
                          <a:spcPts val="0"/>
                        </a:spcBef>
                        <a:spcAft>
                          <a:spcPts val="0"/>
                        </a:spcAft>
                        <a:buNone/>
                      </a:pPr>
                      <a:r>
                        <a:t/>
                      </a:r>
                      <a:endParaRPr sz="1400" u="none" cap="none" strike="noStrike"/>
                    </a:p>
                  </a:txBody>
                  <a:tcPr marT="34300" marB="34300" marR="68600" marL="68600" anchor="ctr"/>
                </a:tc>
                <a:tc>
                  <a:txBody>
                    <a:bodyPr/>
                    <a:lstStyle/>
                    <a:p>
                      <a:pPr indent="0" lvl="0" marL="0" marR="0" rtl="0" algn="l">
                        <a:spcBef>
                          <a:spcPts val="0"/>
                        </a:spcBef>
                        <a:spcAft>
                          <a:spcPts val="0"/>
                        </a:spcAft>
                        <a:buNone/>
                      </a:pPr>
                      <a:r>
                        <a:t/>
                      </a:r>
                      <a:endParaRPr sz="1400" u="none" cap="none" strike="noStrike"/>
                    </a:p>
                  </a:txBody>
                  <a:tcPr marT="34300" marB="34300" marR="68600" marL="68600" anchor="ctr"/>
                </a:tc>
                <a:tc>
                  <a:txBody>
                    <a:bodyPr/>
                    <a:lstStyle/>
                    <a:p>
                      <a:pPr indent="0" lvl="0" marL="0" marR="0" rtl="0" algn="l">
                        <a:spcBef>
                          <a:spcPts val="0"/>
                        </a:spcBef>
                        <a:spcAft>
                          <a:spcPts val="0"/>
                        </a:spcAft>
                        <a:buNone/>
                      </a:pPr>
                      <a:r>
                        <a:rPr lang="pt-PT"/>
                        <a:t>Sim</a:t>
                      </a:r>
                      <a:endParaRPr/>
                    </a:p>
                  </a:txBody>
                  <a:tcPr marT="34300" marB="34300" marR="68600" marL="6860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4. Identificação das melhores variáveis preditivas</a:t>
            </a:r>
            <a:endParaRPr b="1" sz="2400"/>
          </a:p>
        </p:txBody>
      </p:sp>
      <p:cxnSp>
        <p:nvCxnSpPr>
          <p:cNvPr id="190" name="Google Shape;190;p32"/>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191" name="Google Shape;191;p32"/>
          <p:cNvSpPr txBox="1"/>
          <p:nvPr/>
        </p:nvSpPr>
        <p:spPr>
          <a:xfrm>
            <a:off x="199355" y="861794"/>
            <a:ext cx="7886700" cy="3884100"/>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1400"/>
              <a:buFont typeface="Arial"/>
              <a:buNone/>
            </a:pPr>
            <a:r>
              <a:rPr b="1" i="0" lang="pt-PT" sz="1450" u="none" cap="none" strike="noStrike">
                <a:solidFill>
                  <a:schemeClr val="dk1"/>
                </a:solidFill>
                <a:latin typeface="Play"/>
                <a:ea typeface="Play"/>
                <a:cs typeface="Play"/>
                <a:sym typeface="Play"/>
              </a:rPr>
              <a:t>CONCLUSÕES:</a:t>
            </a:r>
            <a:endParaRPr b="1" sz="1450">
              <a:latin typeface="Play"/>
              <a:ea typeface="Play"/>
              <a:cs typeface="Play"/>
              <a:sym typeface="Play"/>
            </a:endParaRPr>
          </a:p>
          <a:p>
            <a:pPr indent="-88900" lvl="0" marL="177800" marR="0" rtl="0" algn="l">
              <a:lnSpc>
                <a:spcPct val="90000"/>
              </a:lnSpc>
              <a:spcBef>
                <a:spcPts val="800"/>
              </a:spcBef>
              <a:spcAft>
                <a:spcPts val="0"/>
              </a:spcAft>
              <a:buClr>
                <a:schemeClr val="dk1"/>
              </a:buClr>
              <a:buSzPts val="1400"/>
              <a:buFont typeface="Arial"/>
              <a:buNone/>
            </a:pPr>
            <a:r>
              <a:t/>
            </a:r>
            <a:endParaRPr b="0" i="0" sz="1400" u="none" cap="none" strike="noStrike">
              <a:solidFill>
                <a:srgbClr val="002060"/>
              </a:solidFill>
              <a:latin typeface="Play"/>
              <a:ea typeface="Play"/>
              <a:cs typeface="Play"/>
              <a:sym typeface="Play"/>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92" name="Google Shape;192;p32"/>
          <p:cNvGraphicFramePr/>
          <p:nvPr/>
        </p:nvGraphicFramePr>
        <p:xfrm>
          <a:off x="351760" y="1143096"/>
          <a:ext cx="3000000" cy="3000000"/>
        </p:xfrm>
        <a:graphic>
          <a:graphicData uri="http://schemas.openxmlformats.org/drawingml/2006/table">
            <a:tbl>
              <a:tblPr bandRow="1" firstRow="1">
                <a:noFill/>
                <a:tableStyleId>{B8ECD0C0-B1D6-4B2D-965A-2954C8A279F1}</a:tableStyleId>
              </a:tblPr>
              <a:tblGrid>
                <a:gridCol w="2623125"/>
                <a:gridCol w="5854125"/>
              </a:tblGrid>
              <a:tr h="278125">
                <a:tc>
                  <a:txBody>
                    <a:bodyPr/>
                    <a:lstStyle/>
                    <a:p>
                      <a:pPr indent="0" lvl="0" marL="0" marR="0" rtl="0" algn="l">
                        <a:spcBef>
                          <a:spcPts val="0"/>
                        </a:spcBef>
                        <a:spcAft>
                          <a:spcPts val="0"/>
                        </a:spcAft>
                        <a:buNone/>
                      </a:pPr>
                      <a:r>
                        <a:rPr lang="pt-PT">
                          <a:latin typeface="Play"/>
                          <a:ea typeface="Play"/>
                          <a:cs typeface="Play"/>
                          <a:sym typeface="Play"/>
                        </a:rPr>
                        <a:t>Variáveis</a:t>
                      </a:r>
                      <a:r>
                        <a:rPr lang="pt-PT" u="none" cap="none" strike="noStrike">
                          <a:latin typeface="Play"/>
                          <a:ea typeface="Play"/>
                          <a:cs typeface="Play"/>
                          <a:sym typeface="Play"/>
                        </a:rPr>
                        <a:t> a incluir no </a:t>
                      </a:r>
                      <a:r>
                        <a:rPr lang="pt-PT">
                          <a:latin typeface="Play"/>
                          <a:ea typeface="Play"/>
                          <a:cs typeface="Play"/>
                          <a:sym typeface="Play"/>
                        </a:rPr>
                        <a:t>modelo</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u="none" cap="none" strike="noStrike">
                          <a:latin typeface="Play"/>
                          <a:ea typeface="Play"/>
                          <a:cs typeface="Play"/>
                          <a:sym typeface="Play"/>
                        </a:rPr>
                        <a:t>Descrição</a:t>
                      </a:r>
                      <a:endParaRPr>
                        <a:latin typeface="Play"/>
                        <a:ea typeface="Play"/>
                        <a:cs typeface="Play"/>
                        <a:sym typeface="Play"/>
                      </a:endParaRPr>
                    </a:p>
                  </a:txBody>
                  <a:tcPr marT="34300" marB="34300" marR="68600" marL="68600" anchor="ctr"/>
                </a:tc>
              </a:tr>
              <a:tr h="278125">
                <a:tc>
                  <a:txBody>
                    <a:bodyPr/>
                    <a:lstStyle/>
                    <a:p>
                      <a:pPr indent="0" lvl="0" marL="0" marR="0" rtl="0" algn="l">
                        <a:spcBef>
                          <a:spcPts val="0"/>
                        </a:spcBef>
                        <a:spcAft>
                          <a:spcPts val="0"/>
                        </a:spcAft>
                        <a:buNone/>
                      </a:pPr>
                      <a:r>
                        <a:rPr lang="pt-PT" u="none" cap="none" strike="noStrike">
                          <a:latin typeface="Play"/>
                          <a:ea typeface="Play"/>
                          <a:cs typeface="Play"/>
                          <a:sym typeface="Play"/>
                        </a:rPr>
                        <a:t>selling_square_ft</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Área</a:t>
                      </a:r>
                      <a:r>
                        <a:rPr lang="pt-PT">
                          <a:latin typeface="Play"/>
                          <a:ea typeface="Play"/>
                          <a:cs typeface="Play"/>
                          <a:sym typeface="Play"/>
                        </a:rPr>
                        <a:t> de venda </a:t>
                      </a:r>
                      <a:r>
                        <a:rPr lang="pt-PT">
                          <a:latin typeface="Play"/>
                          <a:ea typeface="Play"/>
                          <a:cs typeface="Play"/>
                          <a:sym typeface="Play"/>
                        </a:rPr>
                        <a:t>disponível</a:t>
                      </a:r>
                      <a:endParaRPr u="none" cap="none" strike="noStrike">
                        <a:latin typeface="Play"/>
                        <a:ea typeface="Play"/>
                        <a:cs typeface="Play"/>
                        <a:sym typeface="Play"/>
                      </a:endParaRPr>
                    </a:p>
                  </a:txBody>
                  <a:tcPr marT="34300" marB="34300" marR="68600" marL="68600" anchor="ctr"/>
                </a:tc>
              </a:tr>
              <a:tr h="278125">
                <a:tc>
                  <a:txBody>
                    <a:bodyPr/>
                    <a:lstStyle/>
                    <a:p>
                      <a:pPr indent="0" lvl="0" marL="0" marR="0" rtl="0" algn="l">
                        <a:spcBef>
                          <a:spcPts val="0"/>
                        </a:spcBef>
                        <a:spcAft>
                          <a:spcPts val="0"/>
                        </a:spcAft>
                        <a:buNone/>
                      </a:pPr>
                      <a:r>
                        <a:rPr lang="pt-PT" u="none" cap="none" strike="noStrike">
                          <a:latin typeface="Play"/>
                          <a:ea typeface="Play"/>
                          <a:cs typeface="Play"/>
                          <a:sym typeface="Play"/>
                        </a:rPr>
                        <a:t>new_pvp</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P</a:t>
                      </a:r>
                      <a:r>
                        <a:rPr lang="pt-PT">
                          <a:latin typeface="Play"/>
                          <a:ea typeface="Play"/>
                          <a:cs typeface="Play"/>
                          <a:sym typeface="Play"/>
                        </a:rPr>
                        <a:t>reço identificado na etiqueta rosa</a:t>
                      </a:r>
                      <a:endParaRPr u="none" cap="none" strike="noStrike">
                        <a:latin typeface="Play"/>
                        <a:ea typeface="Play"/>
                        <a:cs typeface="Play"/>
                        <a:sym typeface="Play"/>
                      </a:endParaRPr>
                    </a:p>
                  </a:txBody>
                  <a:tcPr marT="34300" marB="34300" marR="68600" marL="68600" anchor="ctr"/>
                </a:tc>
              </a:tr>
              <a:tr h="278125">
                <a:tc>
                  <a:txBody>
                    <a:bodyPr/>
                    <a:lstStyle/>
                    <a:p>
                      <a:pPr indent="0" lvl="0" marL="0" marR="0" rtl="0" algn="l">
                        <a:spcBef>
                          <a:spcPts val="0"/>
                        </a:spcBef>
                        <a:spcAft>
                          <a:spcPts val="0"/>
                        </a:spcAft>
                        <a:buNone/>
                      </a:pPr>
                      <a:r>
                        <a:rPr i="0" lang="pt-PT" u="none" cap="none" strike="noStrike">
                          <a:latin typeface="Play"/>
                          <a:ea typeface="Play"/>
                          <a:cs typeface="Play"/>
                          <a:sym typeface="Play"/>
                        </a:rPr>
                        <a:t>weight (g)</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Peso de cada SKU</a:t>
                      </a:r>
                      <a:endParaRPr u="none" cap="none" strike="noStrike">
                        <a:latin typeface="Play"/>
                        <a:ea typeface="Play"/>
                        <a:cs typeface="Play"/>
                        <a:sym typeface="Play"/>
                      </a:endParaRPr>
                    </a:p>
                  </a:txBody>
                  <a:tcPr marT="34300" marB="34300" marR="68600" marL="68600" anchor="ctr"/>
                </a:tc>
              </a:tr>
              <a:tr h="278125">
                <a:tc>
                  <a:txBody>
                    <a:bodyPr/>
                    <a:lstStyle/>
                    <a:p>
                      <a:pPr indent="0" lvl="0" marL="0" marR="0" rtl="0" algn="l">
                        <a:spcBef>
                          <a:spcPts val="0"/>
                        </a:spcBef>
                        <a:spcAft>
                          <a:spcPts val="0"/>
                        </a:spcAft>
                        <a:buNone/>
                      </a:pPr>
                      <a:r>
                        <a:rPr i="0" lang="pt-PT" u="none" cap="none" strike="noStrike">
                          <a:latin typeface="Play"/>
                          <a:ea typeface="Play"/>
                          <a:cs typeface="Play"/>
                          <a:sym typeface="Play"/>
                        </a:rPr>
                        <a:t>perc_expiring_sku</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Proporção da validade restante do item quando a etiqueta foi impressa</a:t>
                      </a:r>
                      <a:endParaRPr u="none" cap="none" strike="noStrike">
                        <a:latin typeface="Play"/>
                        <a:ea typeface="Play"/>
                        <a:cs typeface="Play"/>
                        <a:sym typeface="Play"/>
                      </a:endParaRPr>
                    </a:p>
                  </a:txBody>
                  <a:tcPr marT="34300" marB="34300" marR="68600" marL="68600" anchor="ctr"/>
                </a:tc>
              </a:tr>
              <a:tr h="278125">
                <a:tc>
                  <a:txBody>
                    <a:bodyPr/>
                    <a:lstStyle/>
                    <a:p>
                      <a:pPr indent="0" lvl="0" marL="0" marR="0" rtl="0" algn="l">
                        <a:spcBef>
                          <a:spcPts val="0"/>
                        </a:spcBef>
                        <a:spcAft>
                          <a:spcPts val="0"/>
                        </a:spcAft>
                        <a:buNone/>
                      </a:pPr>
                      <a:r>
                        <a:rPr i="0" lang="pt-PT" u="none" cap="none" strike="noStrike">
                          <a:latin typeface="Play"/>
                          <a:ea typeface="Play"/>
                          <a:cs typeface="Play"/>
                          <a:sym typeface="Play"/>
                        </a:rPr>
                        <a:t>Margem_num</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Valor numérico da margem bruta</a:t>
                      </a:r>
                      <a:endParaRPr u="none" cap="none" strike="noStrike">
                        <a:latin typeface="Play"/>
                        <a:ea typeface="Play"/>
                        <a:cs typeface="Play"/>
                        <a:sym typeface="Play"/>
                      </a:endParaRPr>
                    </a:p>
                  </a:txBody>
                  <a:tcPr marT="34300" marB="34300" marR="68600" marL="68600" anchor="ctr"/>
                </a:tc>
              </a:tr>
              <a:tr h="157725">
                <a:tc>
                  <a:txBody>
                    <a:bodyPr/>
                    <a:lstStyle/>
                    <a:p>
                      <a:pPr indent="0" lvl="0" marL="0" marR="0" rtl="0" algn="l">
                        <a:spcBef>
                          <a:spcPts val="0"/>
                        </a:spcBef>
                        <a:spcAft>
                          <a:spcPts val="0"/>
                        </a:spcAft>
                        <a:buNone/>
                      </a:pPr>
                      <a:r>
                        <a:rPr i="0" lang="pt-PT" u="none" cap="none" strike="noStrike">
                          <a:latin typeface="Play"/>
                          <a:ea typeface="Play"/>
                          <a:cs typeface="Play"/>
                          <a:sym typeface="Play"/>
                        </a:rPr>
                        <a:t>discount</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Valor do desconto aplicado</a:t>
                      </a:r>
                      <a:endParaRPr u="none" cap="none" strike="noStrike">
                        <a:latin typeface="Play"/>
                        <a:ea typeface="Play"/>
                        <a:cs typeface="Play"/>
                        <a:sym typeface="Play"/>
                      </a:endParaRPr>
                    </a:p>
                  </a:txBody>
                  <a:tcPr marT="34300" marB="34300" marR="68600" marL="68600" anchor="ctr"/>
                </a:tc>
              </a:tr>
              <a:tr h="157725">
                <a:tc>
                  <a:txBody>
                    <a:bodyPr/>
                    <a:lstStyle/>
                    <a:p>
                      <a:pPr indent="0" lvl="0" marL="0" marR="0" rtl="0" algn="l">
                        <a:spcBef>
                          <a:spcPts val="0"/>
                        </a:spcBef>
                        <a:spcAft>
                          <a:spcPts val="0"/>
                        </a:spcAft>
                        <a:buNone/>
                      </a:pPr>
                      <a:r>
                        <a:rPr i="0" lang="pt-PT" u="none" cap="none" strike="noStrike">
                          <a:latin typeface="Play"/>
                          <a:ea typeface="Play"/>
                          <a:cs typeface="Play"/>
                          <a:sym typeface="Play"/>
                        </a:rPr>
                        <a:t>district</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Localização do distrito da loja</a:t>
                      </a:r>
                      <a:endParaRPr u="none" cap="none" strike="noStrike">
                        <a:latin typeface="Play"/>
                        <a:ea typeface="Play"/>
                        <a:cs typeface="Play"/>
                        <a:sym typeface="Play"/>
                      </a:endParaRPr>
                    </a:p>
                  </a:txBody>
                  <a:tcPr marT="34300" marB="34300" marR="68600" marL="68600" anchor="ctr"/>
                </a:tc>
              </a:tr>
              <a:tr h="157725">
                <a:tc>
                  <a:txBody>
                    <a:bodyPr/>
                    <a:lstStyle/>
                    <a:p>
                      <a:pPr indent="0" lvl="0" marL="0" marR="0" rtl="0" algn="l">
                        <a:spcBef>
                          <a:spcPts val="0"/>
                        </a:spcBef>
                        <a:spcAft>
                          <a:spcPts val="0"/>
                        </a:spcAft>
                        <a:buNone/>
                      </a:pPr>
                      <a:r>
                        <a:rPr i="0" lang="pt-PT" u="none" cap="none" strike="noStrike">
                          <a:latin typeface="Play"/>
                          <a:ea typeface="Play"/>
                          <a:cs typeface="Play"/>
                          <a:sym typeface="Play"/>
                        </a:rPr>
                        <a:t>labelling_day_of_week</a:t>
                      </a:r>
                      <a:endParaRPr u="none" cap="none" strike="noStrike">
                        <a:latin typeface="Play"/>
                        <a:ea typeface="Play"/>
                        <a:cs typeface="Play"/>
                        <a:sym typeface="Play"/>
                      </a:endParaRPr>
                    </a:p>
                  </a:txBody>
                  <a:tcPr marT="34300" marB="34300" marR="68600" marL="68600" anchor="ctr"/>
                </a:tc>
                <a:tc>
                  <a:txBody>
                    <a:bodyPr/>
                    <a:lstStyle/>
                    <a:p>
                      <a:pPr indent="0" lvl="0" marL="0" rtl="0" algn="l">
                        <a:spcBef>
                          <a:spcPts val="0"/>
                        </a:spcBef>
                        <a:spcAft>
                          <a:spcPts val="0"/>
                        </a:spcAft>
                        <a:buNone/>
                      </a:pPr>
                      <a:r>
                        <a:rPr lang="pt-PT">
                          <a:latin typeface="Play"/>
                          <a:ea typeface="Play"/>
                          <a:cs typeface="Play"/>
                          <a:sym typeface="Play"/>
                        </a:rPr>
                        <a:t>Dia da semana em que a etiqueta foi emitida.</a:t>
                      </a:r>
                      <a:endParaRPr u="none" cap="none" strike="noStrike">
                        <a:latin typeface="Play"/>
                        <a:ea typeface="Play"/>
                        <a:cs typeface="Play"/>
                        <a:sym typeface="Play"/>
                      </a:endParaRPr>
                    </a:p>
                  </a:txBody>
                  <a:tcPr marT="34300" marB="34300" marR="68600" marL="68600" anchor="ctr"/>
                </a:tc>
              </a:tr>
              <a:tr h="157725">
                <a:tc>
                  <a:txBody>
                    <a:bodyPr/>
                    <a:lstStyle/>
                    <a:p>
                      <a:pPr indent="0" lvl="0" marL="0" marR="0" rtl="0" algn="l">
                        <a:spcBef>
                          <a:spcPts val="0"/>
                        </a:spcBef>
                        <a:spcAft>
                          <a:spcPts val="0"/>
                        </a:spcAft>
                        <a:buNone/>
                      </a:pPr>
                      <a:r>
                        <a:rPr i="0" lang="pt-PT" u="none" cap="none" strike="noStrike">
                          <a:latin typeface="Play"/>
                          <a:ea typeface="Play"/>
                          <a:cs typeface="Play"/>
                          <a:sym typeface="Play"/>
                        </a:rPr>
                        <a:t>labelling_day_8</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E</a:t>
                      </a:r>
                      <a:r>
                        <a:rPr lang="pt-PT">
                          <a:latin typeface="Play"/>
                          <a:ea typeface="Play"/>
                          <a:cs typeface="Play"/>
                          <a:sym typeface="Play"/>
                        </a:rPr>
                        <a:t>tiquetas emitidas até o dia 8 do mês (inclusive).</a:t>
                      </a:r>
                      <a:endParaRPr u="none" cap="none" strike="noStrike">
                        <a:latin typeface="Play"/>
                        <a:ea typeface="Play"/>
                        <a:cs typeface="Play"/>
                        <a:sym typeface="Play"/>
                      </a:endParaRPr>
                    </a:p>
                  </a:txBody>
                  <a:tcPr marT="34300" marB="34300" marR="68600" marL="68600" anchor="ctr"/>
                </a:tc>
              </a:tr>
              <a:tr h="157725">
                <a:tc>
                  <a:txBody>
                    <a:bodyPr/>
                    <a:lstStyle/>
                    <a:p>
                      <a:pPr indent="0" lvl="0" marL="0" marR="0" rtl="0" algn="l">
                        <a:lnSpc>
                          <a:spcPct val="100000"/>
                        </a:lnSpc>
                        <a:spcBef>
                          <a:spcPts val="0"/>
                        </a:spcBef>
                        <a:spcAft>
                          <a:spcPts val="0"/>
                        </a:spcAft>
                        <a:buClr>
                          <a:srgbClr val="1F1F1F"/>
                        </a:buClr>
                        <a:buSzPts val="1400"/>
                        <a:buFont typeface="Arial"/>
                        <a:buNone/>
                      </a:pPr>
                      <a:r>
                        <a:rPr i="0" lang="pt-PT" u="none" cap="none" strike="noStrike">
                          <a:latin typeface="Play"/>
                          <a:ea typeface="Play"/>
                          <a:cs typeface="Play"/>
                          <a:sym typeface="Play"/>
                        </a:rPr>
                        <a:t>labelling_day_15</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E</a:t>
                      </a:r>
                      <a:r>
                        <a:rPr lang="pt-PT">
                          <a:latin typeface="Play"/>
                          <a:ea typeface="Play"/>
                          <a:cs typeface="Play"/>
                          <a:sym typeface="Play"/>
                        </a:rPr>
                        <a:t>tiquetas emitidas entre os dias 9 e 15 do mês.</a:t>
                      </a:r>
                      <a:endParaRPr u="none" cap="none" strike="noStrike">
                        <a:latin typeface="Play"/>
                        <a:ea typeface="Play"/>
                        <a:cs typeface="Play"/>
                        <a:sym typeface="Play"/>
                      </a:endParaRPr>
                    </a:p>
                  </a:txBody>
                  <a:tcPr marT="34300" marB="34300" marR="68600" marL="68600" anchor="ctr"/>
                </a:tc>
              </a:tr>
              <a:tr h="157725">
                <a:tc>
                  <a:txBody>
                    <a:bodyPr/>
                    <a:lstStyle/>
                    <a:p>
                      <a:pPr indent="0" lvl="0" marL="0" marR="0" rtl="0" algn="l">
                        <a:lnSpc>
                          <a:spcPct val="100000"/>
                        </a:lnSpc>
                        <a:spcBef>
                          <a:spcPts val="0"/>
                        </a:spcBef>
                        <a:spcAft>
                          <a:spcPts val="0"/>
                        </a:spcAft>
                        <a:buClr>
                          <a:srgbClr val="1F1F1F"/>
                        </a:buClr>
                        <a:buSzPts val="1400"/>
                        <a:buFont typeface="Arial"/>
                        <a:buNone/>
                      </a:pPr>
                      <a:r>
                        <a:rPr i="0" lang="pt-PT" u="none" cap="none" strike="noStrike">
                          <a:latin typeface="Play"/>
                          <a:ea typeface="Play"/>
                          <a:cs typeface="Play"/>
                          <a:sym typeface="Play"/>
                        </a:rPr>
                        <a:t>labelling_day_23</a:t>
                      </a:r>
                      <a:endParaRPr u="none" cap="none" strike="noStrike">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E</a:t>
                      </a:r>
                      <a:r>
                        <a:rPr lang="pt-PT">
                          <a:latin typeface="Play"/>
                          <a:ea typeface="Play"/>
                          <a:cs typeface="Play"/>
                          <a:sym typeface="Play"/>
                        </a:rPr>
                        <a:t>tiquetas emitidas entre os dias 16 e 23 do mês.</a:t>
                      </a:r>
                      <a:endParaRPr u="none" cap="none" strike="noStrike">
                        <a:latin typeface="Play"/>
                        <a:ea typeface="Play"/>
                        <a:cs typeface="Play"/>
                        <a:sym typeface="Play"/>
                      </a:endParaRPr>
                    </a:p>
                  </a:txBody>
                  <a:tcPr marT="34300" marB="34300" marR="68600" marL="68600" anchor="ctr"/>
                </a:tc>
              </a:tr>
              <a:tr h="157725">
                <a:tc>
                  <a:txBody>
                    <a:bodyPr/>
                    <a:lstStyle/>
                    <a:p>
                      <a:pPr indent="0" lvl="0" marL="0" marR="0" rtl="0" algn="l">
                        <a:spcBef>
                          <a:spcPts val="0"/>
                        </a:spcBef>
                        <a:spcAft>
                          <a:spcPts val="0"/>
                        </a:spcAft>
                        <a:buNone/>
                      </a:pPr>
                      <a:r>
                        <a:rPr lang="pt-PT" u="none" cap="none" strike="noStrike">
                          <a:latin typeface="Play"/>
                          <a:ea typeface="Play"/>
                          <a:cs typeface="Play"/>
                          <a:sym typeface="Play"/>
                        </a:rPr>
                        <a:t>sold</a:t>
                      </a:r>
                      <a:endParaRPr>
                        <a:latin typeface="Play"/>
                        <a:ea typeface="Play"/>
                        <a:cs typeface="Play"/>
                        <a:sym typeface="Play"/>
                      </a:endParaRPr>
                    </a:p>
                  </a:txBody>
                  <a:tcPr marT="34300" marB="34300" marR="68600" marL="68600" anchor="ctr"/>
                </a:tc>
                <a:tc>
                  <a:txBody>
                    <a:bodyPr/>
                    <a:lstStyle/>
                    <a:p>
                      <a:pPr indent="0" lvl="0" marL="0" marR="0" rtl="0" algn="l">
                        <a:spcBef>
                          <a:spcPts val="0"/>
                        </a:spcBef>
                        <a:spcAft>
                          <a:spcPts val="0"/>
                        </a:spcAft>
                        <a:buNone/>
                      </a:pPr>
                      <a:r>
                        <a:rPr lang="pt-PT">
                          <a:latin typeface="Play"/>
                          <a:ea typeface="Play"/>
                          <a:cs typeface="Play"/>
                          <a:sym typeface="Play"/>
                        </a:rPr>
                        <a:t>Variável</a:t>
                      </a:r>
                      <a:r>
                        <a:rPr lang="pt-PT">
                          <a:latin typeface="Play"/>
                          <a:ea typeface="Play"/>
                          <a:cs typeface="Play"/>
                          <a:sym typeface="Play"/>
                        </a:rPr>
                        <a:t> preditiva. (=1) se a etiqueta foi vendida antes da data de validade, (=0) caso contrário</a:t>
                      </a:r>
                      <a:endParaRPr u="none" cap="none" strike="noStrike">
                        <a:latin typeface="Play"/>
                        <a:ea typeface="Play"/>
                        <a:cs typeface="Play"/>
                        <a:sym typeface="Play"/>
                      </a:endParaRPr>
                    </a:p>
                  </a:txBody>
                  <a:tcPr marT="34300" marB="34300" marR="68600" marL="6860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199361" y="233030"/>
            <a:ext cx="8315990" cy="555496"/>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400"/>
              <a:buFont typeface="Play"/>
              <a:buNone/>
            </a:pPr>
            <a:r>
              <a:rPr b="1" lang="pt-PT" sz="2400"/>
              <a:t>5. Escolha e aplicação do modelo</a:t>
            </a:r>
            <a:endParaRPr b="1" sz="2400"/>
          </a:p>
        </p:txBody>
      </p:sp>
      <p:cxnSp>
        <p:nvCxnSpPr>
          <p:cNvPr id="199" name="Google Shape;199;p33"/>
          <p:cNvCxnSpPr/>
          <p:nvPr/>
        </p:nvCxnSpPr>
        <p:spPr>
          <a:xfrm>
            <a:off x="255182" y="788525"/>
            <a:ext cx="8516679" cy="0"/>
          </a:xfrm>
          <a:prstGeom prst="straightConnector1">
            <a:avLst/>
          </a:prstGeom>
          <a:noFill/>
          <a:ln cap="flat" cmpd="sng" w="28575">
            <a:solidFill>
              <a:srgbClr val="002060"/>
            </a:solidFill>
            <a:prstDash val="solid"/>
            <a:miter lim="800000"/>
            <a:headEnd len="sm" w="sm" type="none"/>
            <a:tailEnd len="sm" w="sm" type="none"/>
          </a:ln>
        </p:spPr>
      </p:cxnSp>
      <p:sp>
        <p:nvSpPr>
          <p:cNvPr id="200" name="Google Shape;200;p33"/>
          <p:cNvSpPr txBox="1"/>
          <p:nvPr/>
        </p:nvSpPr>
        <p:spPr>
          <a:xfrm>
            <a:off x="379076" y="957262"/>
            <a:ext cx="4157995" cy="3884152"/>
          </a:xfrm>
          <a:prstGeom prst="rect">
            <a:avLst/>
          </a:prstGeom>
          <a:noFill/>
          <a:ln>
            <a:noFill/>
          </a:ln>
        </p:spPr>
        <p:txBody>
          <a:bodyPr anchorCtr="0" anchor="t" bIns="34275" lIns="68575" spcFirstLastPara="1" rIns="68575" wrap="square" tIns="34275">
            <a:normAutofit/>
          </a:bodyPr>
          <a:lstStyle/>
          <a:p>
            <a:pPr indent="0" lvl="0" marL="0" marR="0" rtl="0" algn="l">
              <a:lnSpc>
                <a:spcPct val="90000"/>
              </a:lnSpc>
              <a:spcBef>
                <a:spcPts val="0"/>
              </a:spcBef>
              <a:spcAft>
                <a:spcPts val="0"/>
              </a:spcAft>
              <a:buClr>
                <a:schemeClr val="dk1"/>
              </a:buClr>
              <a:buSzPts val="1200"/>
              <a:buFont typeface="Arial"/>
              <a:buNone/>
            </a:pPr>
            <a:r>
              <a:rPr b="1" i="0" lang="pt-PT" sz="1200" u="none" cap="none" strike="noStrike">
                <a:solidFill>
                  <a:schemeClr val="dk1"/>
                </a:solidFill>
                <a:latin typeface="Play"/>
                <a:ea typeface="Play"/>
                <a:cs typeface="Play"/>
                <a:sym typeface="Play"/>
              </a:rPr>
              <a:t>Divisão dos dados: </a:t>
            </a:r>
            <a:endParaRPr sz="1100"/>
          </a:p>
          <a:p>
            <a:pPr indent="-177800" lvl="1" marL="520700" marR="0" rtl="0" algn="l">
              <a:lnSpc>
                <a:spcPct val="90000"/>
              </a:lnSpc>
              <a:spcBef>
                <a:spcPts val="400"/>
              </a:spcBef>
              <a:spcAft>
                <a:spcPts val="0"/>
              </a:spcAft>
              <a:buClr>
                <a:schemeClr val="dk1"/>
              </a:buClr>
              <a:buSzPts val="1200"/>
              <a:buFont typeface="Arial"/>
              <a:buChar char="•"/>
            </a:pPr>
            <a:r>
              <a:rPr b="0" i="0" lang="pt-PT" sz="1200" u="none" cap="none" strike="noStrike">
                <a:solidFill>
                  <a:schemeClr val="dk1"/>
                </a:solidFill>
                <a:latin typeface="Play"/>
                <a:ea typeface="Play"/>
                <a:cs typeface="Play"/>
                <a:sym typeface="Play"/>
              </a:rPr>
              <a:t>Treino (90%) </a:t>
            </a:r>
            <a:endParaRPr sz="1100"/>
          </a:p>
          <a:p>
            <a:pPr indent="-177800" lvl="1" marL="520700" marR="0" rtl="0" algn="l">
              <a:lnSpc>
                <a:spcPct val="90000"/>
              </a:lnSpc>
              <a:spcBef>
                <a:spcPts val="400"/>
              </a:spcBef>
              <a:spcAft>
                <a:spcPts val="0"/>
              </a:spcAft>
              <a:buClr>
                <a:schemeClr val="dk1"/>
              </a:buClr>
              <a:buSzPts val="1200"/>
              <a:buFont typeface="Arial"/>
              <a:buChar char="•"/>
            </a:pPr>
            <a:r>
              <a:rPr b="0" i="0" lang="pt-PT" sz="1200" u="none" cap="none" strike="noStrike">
                <a:solidFill>
                  <a:schemeClr val="dk1"/>
                </a:solidFill>
                <a:latin typeface="Play"/>
                <a:ea typeface="Play"/>
                <a:cs typeface="Play"/>
                <a:sym typeface="Play"/>
              </a:rPr>
              <a:t>Teste (10%)</a:t>
            </a:r>
            <a:endParaRPr sz="1100"/>
          </a:p>
          <a:p>
            <a:pPr indent="0" lvl="1" marL="342900" marR="0" rtl="0" algn="l">
              <a:lnSpc>
                <a:spcPct val="90000"/>
              </a:lnSpc>
              <a:spcBef>
                <a:spcPts val="400"/>
              </a:spcBef>
              <a:spcAft>
                <a:spcPts val="0"/>
              </a:spcAft>
              <a:buClr>
                <a:schemeClr val="dk1"/>
              </a:buClr>
              <a:buSzPts val="1200"/>
              <a:buFont typeface="Arial"/>
              <a:buNone/>
            </a:pPr>
            <a:r>
              <a:t/>
            </a:r>
            <a:endParaRPr b="0" i="0" sz="12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1200"/>
              <a:buFont typeface="Arial"/>
              <a:buNone/>
            </a:pPr>
            <a:r>
              <a:rPr b="1" i="0" lang="pt-PT" sz="1200" u="none" cap="none" strike="noStrike">
                <a:solidFill>
                  <a:schemeClr val="dk1"/>
                </a:solidFill>
                <a:latin typeface="Play"/>
                <a:ea typeface="Play"/>
                <a:cs typeface="Play"/>
                <a:sym typeface="Play"/>
              </a:rPr>
              <a:t>Modelos utilizados:</a:t>
            </a:r>
            <a:endParaRPr sz="1100"/>
          </a:p>
          <a:p>
            <a:pPr indent="-177800" lvl="1" marL="520700" marR="0" rtl="0" algn="l">
              <a:lnSpc>
                <a:spcPct val="90000"/>
              </a:lnSpc>
              <a:spcBef>
                <a:spcPts val="400"/>
              </a:spcBef>
              <a:spcAft>
                <a:spcPts val="0"/>
              </a:spcAft>
              <a:buClr>
                <a:schemeClr val="dk1"/>
              </a:buClr>
              <a:buSzPts val="1200"/>
              <a:buFont typeface="Arial"/>
              <a:buChar char="•"/>
            </a:pPr>
            <a:r>
              <a:rPr b="0" i="0" lang="pt-PT" sz="1200" u="none" cap="none" strike="noStrike">
                <a:solidFill>
                  <a:schemeClr val="dk1"/>
                </a:solidFill>
                <a:latin typeface="Play"/>
                <a:ea typeface="Play"/>
                <a:cs typeface="Play"/>
                <a:sym typeface="Play"/>
              </a:rPr>
              <a:t>Logistic Regression (LR)</a:t>
            </a:r>
            <a:endParaRPr sz="1100"/>
          </a:p>
          <a:p>
            <a:pPr indent="-177800" lvl="1" marL="520700" marR="0" rtl="0" algn="l">
              <a:lnSpc>
                <a:spcPct val="90000"/>
              </a:lnSpc>
              <a:spcBef>
                <a:spcPts val="400"/>
              </a:spcBef>
              <a:spcAft>
                <a:spcPts val="0"/>
              </a:spcAft>
              <a:buClr>
                <a:schemeClr val="dk1"/>
              </a:buClr>
              <a:buSzPts val="1200"/>
              <a:buFont typeface="Arial"/>
              <a:buChar char="•"/>
            </a:pPr>
            <a:r>
              <a:rPr b="0" i="0" lang="pt-PT" sz="1200" u="none" cap="none" strike="noStrike">
                <a:solidFill>
                  <a:schemeClr val="dk1"/>
                </a:solidFill>
                <a:latin typeface="Arial"/>
                <a:ea typeface="Arial"/>
                <a:cs typeface="Arial"/>
                <a:sym typeface="Arial"/>
              </a:rPr>
              <a:t>K-Nearest Neighbors (KNN)</a:t>
            </a:r>
            <a:endParaRPr b="0" i="0" sz="1200" u="none" cap="none" strike="noStrike">
              <a:solidFill>
                <a:schemeClr val="dk1"/>
              </a:solidFill>
              <a:latin typeface="Play"/>
              <a:ea typeface="Play"/>
              <a:cs typeface="Play"/>
              <a:sym typeface="Play"/>
            </a:endParaRPr>
          </a:p>
          <a:p>
            <a:pPr indent="-177800" lvl="1" marL="520700" marR="0" rtl="0" algn="l">
              <a:lnSpc>
                <a:spcPct val="90000"/>
              </a:lnSpc>
              <a:spcBef>
                <a:spcPts val="400"/>
              </a:spcBef>
              <a:spcAft>
                <a:spcPts val="0"/>
              </a:spcAft>
              <a:buClr>
                <a:schemeClr val="dk1"/>
              </a:buClr>
              <a:buSzPts val="1200"/>
              <a:buFont typeface="Arial"/>
              <a:buChar char="•"/>
            </a:pPr>
            <a:r>
              <a:rPr b="0" i="0" lang="pt-PT" sz="1200" u="none" cap="none" strike="noStrike">
                <a:solidFill>
                  <a:schemeClr val="dk1"/>
                </a:solidFill>
                <a:latin typeface="Play"/>
                <a:ea typeface="Play"/>
                <a:cs typeface="Play"/>
                <a:sym typeface="Play"/>
              </a:rPr>
              <a:t>Decision Tree(DT)</a:t>
            </a:r>
            <a:endParaRPr sz="1100"/>
          </a:p>
          <a:p>
            <a:pPr indent="-101600" lvl="1" marL="520700" marR="0" rtl="0" algn="l">
              <a:lnSpc>
                <a:spcPct val="90000"/>
              </a:lnSpc>
              <a:spcBef>
                <a:spcPts val="400"/>
              </a:spcBef>
              <a:spcAft>
                <a:spcPts val="0"/>
              </a:spcAft>
              <a:buClr>
                <a:schemeClr val="dk1"/>
              </a:buClr>
              <a:buSzPts val="1200"/>
              <a:buFont typeface="Arial"/>
              <a:buNone/>
            </a:pPr>
            <a:r>
              <a:t/>
            </a:r>
            <a:endParaRPr b="1" i="0" sz="1200"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ts val="1200"/>
              <a:buFont typeface="Arial"/>
              <a:buNone/>
            </a:pPr>
            <a:r>
              <a:rPr b="1" i="0" lang="pt-PT" sz="1200" u="none" cap="none" strike="noStrike">
                <a:solidFill>
                  <a:schemeClr val="dk1"/>
                </a:solidFill>
                <a:latin typeface="Play"/>
                <a:ea typeface="Play"/>
                <a:cs typeface="Play"/>
                <a:sym typeface="Play"/>
              </a:rPr>
              <a:t> Resultados (selecção do modelo | pré otimização) </a:t>
            </a:r>
            <a:endParaRPr sz="1100"/>
          </a:p>
          <a:p>
            <a:pPr indent="0" lvl="0" marL="0" marR="0" rtl="0" algn="l">
              <a:lnSpc>
                <a:spcPct val="90000"/>
              </a:lnSpc>
              <a:spcBef>
                <a:spcPts val="800"/>
              </a:spcBef>
              <a:spcAft>
                <a:spcPts val="0"/>
              </a:spcAft>
              <a:buClr>
                <a:schemeClr val="dk1"/>
              </a:buClr>
              <a:buSzPts val="1200"/>
              <a:buFont typeface="Arial"/>
              <a:buNone/>
            </a:pPr>
            <a:r>
              <a:t/>
            </a:r>
            <a:endParaRPr b="0" i="0" sz="1200" u="none" cap="none" strike="noStrike">
              <a:solidFill>
                <a:schemeClr val="dk1"/>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ts val="1200"/>
              <a:buFont typeface="Arial"/>
              <a:buNone/>
            </a:pPr>
            <a:r>
              <a:t/>
            </a:r>
            <a:endParaRPr b="0" i="0" sz="1200" u="none" cap="none" strike="noStrike">
              <a:solidFill>
                <a:schemeClr val="dk1"/>
              </a:solidFill>
              <a:latin typeface="Play"/>
              <a:ea typeface="Play"/>
              <a:cs typeface="Play"/>
              <a:sym typeface="Play"/>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chemeClr val="dk1"/>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chemeClr val="dk1"/>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chemeClr val="dk1"/>
              </a:solidFill>
              <a:latin typeface="Roboto"/>
              <a:ea typeface="Roboto"/>
              <a:cs typeface="Roboto"/>
              <a:sym typeface="Roboto"/>
            </a:endParaRPr>
          </a:p>
          <a:p>
            <a:pPr indent="-101600" lvl="0" marL="177800" marR="0" rtl="0" algn="l">
              <a:lnSpc>
                <a:spcPct val="90000"/>
              </a:lnSpc>
              <a:spcBef>
                <a:spcPts val="800"/>
              </a:spcBef>
              <a:spcAft>
                <a:spcPts val="0"/>
              </a:spcAft>
              <a:buClr>
                <a:schemeClr val="dk1"/>
              </a:buClr>
              <a:buSzPts val="1200"/>
              <a:buFont typeface="Arial"/>
              <a:buNone/>
            </a:pPr>
            <a:r>
              <a:t/>
            </a:r>
            <a:endParaRPr b="1" i="0" sz="1200" u="none" cap="none" strike="noStrike">
              <a:solidFill>
                <a:schemeClr val="dk1"/>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200"/>
              <a:buFont typeface="Arial"/>
              <a:buNone/>
            </a:pPr>
            <a:r>
              <a:t/>
            </a:r>
            <a:endParaRPr b="0" i="0" sz="1200" u="none" cap="none" strike="noStrike">
              <a:solidFill>
                <a:srgbClr val="1F1F1F"/>
              </a:solidFill>
              <a:latin typeface="Roboto"/>
              <a:ea typeface="Roboto"/>
              <a:cs typeface="Roboto"/>
              <a:sym typeface="Roboto"/>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1" name="Google Shape;201;p33"/>
          <p:cNvSpPr txBox="1"/>
          <p:nvPr/>
        </p:nvSpPr>
        <p:spPr>
          <a:xfrm>
            <a:off x="4606930" y="957261"/>
            <a:ext cx="4114801" cy="3884152"/>
          </a:xfrm>
          <a:prstGeom prst="rect">
            <a:avLst/>
          </a:prstGeom>
          <a:noFill/>
          <a:ln>
            <a:noFill/>
          </a:ln>
        </p:spPr>
        <p:txBody>
          <a:bodyPr anchorCtr="0" anchor="t" bIns="34275" lIns="68575" spcFirstLastPara="1" rIns="68575" wrap="square" tIns="34275">
            <a:normAutofit fontScale="32500" lnSpcReduction="20000"/>
          </a:bodyPr>
          <a:lstStyle/>
          <a:p>
            <a:pPr indent="0" lvl="0" marL="0" marR="0" rtl="0" algn="l">
              <a:lnSpc>
                <a:spcPct val="150000"/>
              </a:lnSpc>
              <a:spcBef>
                <a:spcPts val="0"/>
              </a:spcBef>
              <a:spcAft>
                <a:spcPts val="0"/>
              </a:spcAft>
              <a:buClr>
                <a:schemeClr val="dk1"/>
              </a:buClr>
              <a:buSzPct val="32876"/>
              <a:buFont typeface="Arial"/>
              <a:buNone/>
            </a:pPr>
            <a:r>
              <a:rPr b="1" i="0" lang="pt-PT" sz="3650" u="none" cap="none" strike="noStrike">
                <a:solidFill>
                  <a:schemeClr val="dk1"/>
                </a:solidFill>
                <a:latin typeface="Play"/>
                <a:ea typeface="Play"/>
                <a:cs typeface="Play"/>
                <a:sym typeface="Play"/>
              </a:rPr>
              <a:t>Otimização:</a:t>
            </a:r>
            <a:endParaRPr sz="3650">
              <a:latin typeface="Play"/>
              <a:ea typeface="Play"/>
              <a:cs typeface="Play"/>
              <a:sym typeface="Play"/>
            </a:endParaRPr>
          </a:p>
          <a:p>
            <a:pPr indent="-176926" lvl="0" marL="177800" marR="0" rtl="0" algn="l">
              <a:lnSpc>
                <a:spcPct val="150000"/>
              </a:lnSpc>
              <a:spcBef>
                <a:spcPts val="800"/>
              </a:spcBef>
              <a:spcAft>
                <a:spcPts val="0"/>
              </a:spcAft>
              <a:buClr>
                <a:schemeClr val="dk1"/>
              </a:buClr>
              <a:buSzPct val="100000"/>
              <a:buFont typeface="Arial"/>
              <a:buChar char="•"/>
            </a:pPr>
            <a:r>
              <a:rPr i="0" lang="pt-PT" sz="3650" u="none" cap="none" strike="noStrike">
                <a:solidFill>
                  <a:schemeClr val="dk1"/>
                </a:solidFill>
                <a:latin typeface="Play"/>
                <a:ea typeface="Play"/>
                <a:cs typeface="Play"/>
                <a:sym typeface="Play"/>
              </a:rPr>
              <a:t>O KNN  é um algoritmo que </a:t>
            </a:r>
            <a:r>
              <a:rPr b="1" i="0" lang="pt-PT" sz="3650" u="none" cap="none" strike="noStrike">
                <a:solidFill>
                  <a:schemeClr val="dk1"/>
                </a:solidFill>
                <a:latin typeface="Play"/>
                <a:ea typeface="Play"/>
                <a:cs typeface="Play"/>
                <a:sym typeface="Play"/>
              </a:rPr>
              <a:t>classifica um novo ponto de dados com base nos 'k' pontos mais próximos (vizinhos)</a:t>
            </a:r>
            <a:r>
              <a:rPr i="0" lang="pt-PT" sz="3650" u="none" cap="none" strike="noStrike">
                <a:solidFill>
                  <a:schemeClr val="dk1"/>
                </a:solidFill>
                <a:latin typeface="Play"/>
                <a:ea typeface="Play"/>
                <a:cs typeface="Play"/>
                <a:sym typeface="Play"/>
              </a:rPr>
              <a:t> no conjunto</a:t>
            </a:r>
            <a:r>
              <a:rPr i="0" lang="pt-PT" sz="3650" u="none" cap="none" strike="noStrike">
                <a:solidFill>
                  <a:schemeClr val="dk1"/>
                </a:solidFill>
                <a:latin typeface="Play"/>
                <a:ea typeface="Play"/>
                <a:cs typeface="Play"/>
                <a:sym typeface="Play"/>
              </a:rPr>
              <a:t> de treino</a:t>
            </a:r>
            <a:r>
              <a:rPr i="0" lang="pt-PT" sz="3650" u="none" cap="none" strike="noStrike">
                <a:solidFill>
                  <a:schemeClr val="dk1"/>
                </a:solidFill>
                <a:latin typeface="Play"/>
                <a:ea typeface="Play"/>
                <a:cs typeface="Play"/>
                <a:sym typeface="Play"/>
              </a:rPr>
              <a:t>.</a:t>
            </a:r>
            <a:endParaRPr sz="3650">
              <a:latin typeface="Play"/>
              <a:ea typeface="Play"/>
              <a:cs typeface="Play"/>
              <a:sym typeface="Play"/>
            </a:endParaRPr>
          </a:p>
          <a:p>
            <a:pPr indent="-176926" lvl="0" marL="177800" marR="0" rtl="0" algn="l">
              <a:lnSpc>
                <a:spcPct val="150000"/>
              </a:lnSpc>
              <a:spcBef>
                <a:spcPts val="800"/>
              </a:spcBef>
              <a:spcAft>
                <a:spcPts val="0"/>
              </a:spcAft>
              <a:buClr>
                <a:schemeClr val="dk1"/>
              </a:buClr>
              <a:buSzPct val="100000"/>
              <a:buFont typeface="Play"/>
              <a:buChar char="•"/>
            </a:pPr>
            <a:r>
              <a:rPr i="0" lang="pt-PT" sz="3650" u="none" cap="none" strike="noStrike">
                <a:solidFill>
                  <a:schemeClr val="dk1"/>
                </a:solidFill>
                <a:latin typeface="Play"/>
                <a:ea typeface="Play"/>
                <a:cs typeface="Play"/>
                <a:sym typeface="Play"/>
              </a:rPr>
              <a:t>Neste caso </a:t>
            </a:r>
            <a:r>
              <a:rPr lang="pt-PT" sz="3650">
                <a:solidFill>
                  <a:schemeClr val="dk1"/>
                </a:solidFill>
                <a:latin typeface="Play"/>
                <a:ea typeface="Play"/>
                <a:cs typeface="Play"/>
                <a:sym typeface="Play"/>
              </a:rPr>
              <a:t>experimentamos</a:t>
            </a:r>
            <a:r>
              <a:rPr i="0" lang="pt-PT" sz="3650" u="none" cap="none" strike="noStrike">
                <a:solidFill>
                  <a:schemeClr val="dk1"/>
                </a:solidFill>
                <a:latin typeface="Play"/>
                <a:ea typeface="Play"/>
                <a:cs typeface="Play"/>
                <a:sym typeface="Play"/>
              </a:rPr>
              <a:t> diferentes </a:t>
            </a:r>
            <a:r>
              <a:rPr lang="pt-PT" sz="3650">
                <a:solidFill>
                  <a:schemeClr val="dk1"/>
                </a:solidFill>
                <a:latin typeface="Play"/>
                <a:ea typeface="Play"/>
                <a:cs typeface="Play"/>
                <a:sym typeface="Play"/>
              </a:rPr>
              <a:t>números</a:t>
            </a:r>
            <a:r>
              <a:rPr i="0" lang="pt-PT" sz="3650" u="none" cap="none" strike="noStrike">
                <a:solidFill>
                  <a:schemeClr val="dk1"/>
                </a:solidFill>
                <a:latin typeface="Play"/>
                <a:ea typeface="Play"/>
                <a:cs typeface="Play"/>
                <a:sym typeface="Play"/>
              </a:rPr>
              <a:t> de vizinhos e escolhemos o melhor compromisso entre os resultados em treino e os resultados em validação.</a:t>
            </a:r>
            <a:endParaRPr i="0" sz="3650" u="none" cap="none" strike="noStrike">
              <a:solidFill>
                <a:srgbClr val="1F1F1F"/>
              </a:solidFill>
              <a:latin typeface="Play"/>
              <a:ea typeface="Play"/>
              <a:cs typeface="Play"/>
              <a:sym typeface="Play"/>
            </a:endParaRPr>
          </a:p>
          <a:p>
            <a:pPr indent="0" lvl="0" marL="0" marR="0" rtl="0" algn="l">
              <a:lnSpc>
                <a:spcPct val="90000"/>
              </a:lnSpc>
              <a:spcBef>
                <a:spcPts val="800"/>
              </a:spcBef>
              <a:spcAft>
                <a:spcPts val="0"/>
              </a:spcAft>
              <a:buClr>
                <a:schemeClr val="dk1"/>
              </a:buClr>
              <a:buSzPct val="29942"/>
              <a:buFont typeface="Arial"/>
              <a:buNone/>
            </a:pPr>
            <a:r>
              <a:t/>
            </a:r>
            <a:endParaRPr b="1" i="0" sz="4007" u="none" cap="none" strike="noStrike">
              <a:solidFill>
                <a:schemeClr val="dk1"/>
              </a:solidFill>
              <a:latin typeface="Play"/>
              <a:ea typeface="Play"/>
              <a:cs typeface="Play"/>
              <a:sym typeface="Play"/>
            </a:endParaRPr>
          </a:p>
          <a:p>
            <a:pPr indent="0" lvl="0" marL="0" marR="0" rtl="0" algn="l">
              <a:lnSpc>
                <a:spcPct val="90000"/>
              </a:lnSpc>
              <a:spcBef>
                <a:spcPts val="800"/>
              </a:spcBef>
              <a:spcAft>
                <a:spcPts val="0"/>
              </a:spcAft>
              <a:buClr>
                <a:schemeClr val="dk1"/>
              </a:buClr>
              <a:buSzPct val="29942"/>
              <a:buFont typeface="Arial"/>
              <a:buNone/>
            </a:pPr>
            <a:r>
              <a:rPr b="1" i="0" lang="pt-PT" sz="4007" u="none" cap="none" strike="noStrike">
                <a:solidFill>
                  <a:schemeClr val="dk1"/>
                </a:solidFill>
                <a:latin typeface="Play"/>
                <a:ea typeface="Play"/>
                <a:cs typeface="Play"/>
                <a:sym typeface="Play"/>
              </a:rPr>
              <a:t>Resultados (selecção do modelo | pós otimização)</a:t>
            </a:r>
            <a:endParaRPr sz="4007"/>
          </a:p>
          <a:p>
            <a:pPr indent="0" lvl="0" marL="0" marR="0" rtl="0" algn="l">
              <a:lnSpc>
                <a:spcPct val="90000"/>
              </a:lnSpc>
              <a:spcBef>
                <a:spcPts val="800"/>
              </a:spcBef>
              <a:spcAft>
                <a:spcPts val="0"/>
              </a:spcAft>
              <a:buClr>
                <a:schemeClr val="dk1"/>
              </a:buClr>
              <a:buSzPct val="100000"/>
              <a:buFont typeface="Arial"/>
              <a:buNone/>
            </a:pPr>
            <a:r>
              <a:t/>
            </a:r>
            <a:endParaRPr b="0" i="0" sz="1200" u="none" cap="none" strike="noStrike">
              <a:solidFill>
                <a:srgbClr val="002060"/>
              </a:solidFill>
              <a:latin typeface="Play"/>
              <a:ea typeface="Play"/>
              <a:cs typeface="Play"/>
              <a:sym typeface="Play"/>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800"/>
              </a:spcBef>
              <a:spcAft>
                <a:spcPts val="0"/>
              </a:spcAft>
              <a:buClr>
                <a:schemeClr val="dk1"/>
              </a:buClr>
              <a:buSzPct val="1000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202" name="Google Shape;202;p33"/>
          <p:cNvGraphicFramePr/>
          <p:nvPr/>
        </p:nvGraphicFramePr>
        <p:xfrm>
          <a:off x="533437" y="3373330"/>
          <a:ext cx="3000000" cy="3000000"/>
        </p:xfrm>
        <a:graphic>
          <a:graphicData uri="http://schemas.openxmlformats.org/drawingml/2006/table">
            <a:tbl>
              <a:tblPr bandRow="1" firstRow="1">
                <a:noFill/>
                <a:tableStyleId>{B8ECD0C0-B1D6-4B2D-965A-2954C8A279F1}</a:tableStyleId>
              </a:tblPr>
              <a:tblGrid>
                <a:gridCol w="634725"/>
                <a:gridCol w="1326150"/>
                <a:gridCol w="1273725"/>
              </a:tblGrid>
              <a:tr h="420250">
                <a:tc>
                  <a:txBody>
                    <a:bodyPr/>
                    <a:lstStyle/>
                    <a:p>
                      <a:pPr indent="0" lvl="0" marL="0" marR="0" rtl="0" algn="r">
                        <a:spcBef>
                          <a:spcPts val="0"/>
                        </a:spcBef>
                        <a:spcAft>
                          <a:spcPts val="0"/>
                        </a:spcAft>
                        <a:buNone/>
                      </a:pPr>
                      <a:r>
                        <a:t/>
                      </a:r>
                      <a:endParaRPr b="1" sz="1200" u="none" cap="none" strike="noStrike">
                        <a:latin typeface="Play"/>
                        <a:ea typeface="Play"/>
                        <a:cs typeface="Play"/>
                        <a:sym typeface="Play"/>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pt-PT" sz="1200" u="none" cap="none" strike="noStrike">
                          <a:latin typeface="Play"/>
                          <a:ea typeface="Play"/>
                          <a:cs typeface="Play"/>
                          <a:sym typeface="Play"/>
                        </a:rPr>
                        <a:t>Train</a:t>
                      </a:r>
                      <a:endParaRPr sz="1100"/>
                    </a:p>
                  </a:txBody>
                  <a:tcPr marT="34300" marB="34300" marR="34300" marL="34300" anchor="ctr">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rPr b="1" lang="pt-PT" sz="1200" u="none" cap="none" strike="noStrike">
                          <a:latin typeface="Play"/>
                          <a:ea typeface="Play"/>
                          <a:cs typeface="Play"/>
                          <a:sym typeface="Play"/>
                        </a:rPr>
                        <a:t>Validation</a:t>
                      </a:r>
                      <a:endParaRPr sz="1100"/>
                    </a:p>
                  </a:txBody>
                  <a:tcPr marT="34300" marB="34300" marR="34300" marL="34300" anchor="ctr"/>
                </a:tc>
              </a:tr>
              <a:tr h="220125">
                <a:tc>
                  <a:txBody>
                    <a:bodyPr/>
                    <a:lstStyle/>
                    <a:p>
                      <a:pPr indent="0" lvl="0" marL="0" marR="0" rtl="0" algn="l">
                        <a:spcBef>
                          <a:spcPts val="0"/>
                        </a:spcBef>
                        <a:spcAft>
                          <a:spcPts val="0"/>
                        </a:spcAft>
                        <a:buNone/>
                      </a:pPr>
                      <a:r>
                        <a:rPr b="1" lang="pt-PT" sz="1200" u="none" cap="none" strike="noStrike">
                          <a:latin typeface="Play"/>
                          <a:ea typeface="Play"/>
                          <a:cs typeface="Play"/>
                          <a:sym typeface="Play"/>
                        </a:rPr>
                        <a:t>LR</a:t>
                      </a:r>
                      <a:endParaRPr sz="1100"/>
                    </a:p>
                  </a:txBody>
                  <a:tcPr marT="34300" marB="34300" marR="68600" marL="68600" anchor="ctr">
                    <a:lnT cap="flat" cmpd="sng" w="9525">
                      <a:solidFill>
                        <a:srgbClr val="000000">
                          <a:alpha val="0"/>
                        </a:srgbClr>
                      </a:solidFill>
                      <a:prstDash val="solid"/>
                      <a:round/>
                      <a:headEnd len="sm" w="sm" type="none"/>
                      <a:tailEnd len="sm" w="sm" type="none"/>
                    </a:lnT>
                  </a:tcP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0.667+/-0.0</a:t>
                      </a:r>
                      <a:endParaRPr sz="1100"/>
                    </a:p>
                  </a:txBody>
                  <a:tcPr marT="34300" marB="34300" marR="68600" marL="68600" anchor="ct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0.667+/-0.0</a:t>
                      </a:r>
                      <a:endParaRPr sz="1100"/>
                    </a:p>
                  </a:txBody>
                  <a:tcPr marT="34300" marB="34300" marR="68600" marL="68600" anchor="ctr"/>
                </a:tc>
              </a:tr>
              <a:tr h="285075">
                <a:tc>
                  <a:txBody>
                    <a:bodyPr/>
                    <a:lstStyle/>
                    <a:p>
                      <a:pPr indent="0" lvl="0" marL="0" marR="0" rtl="0" algn="l">
                        <a:spcBef>
                          <a:spcPts val="0"/>
                        </a:spcBef>
                        <a:spcAft>
                          <a:spcPts val="0"/>
                        </a:spcAft>
                        <a:buNone/>
                      </a:pPr>
                      <a:r>
                        <a:rPr b="1" lang="pt-PT" sz="1200" u="none" cap="none" strike="noStrike">
                          <a:latin typeface="Play"/>
                          <a:ea typeface="Play"/>
                          <a:cs typeface="Play"/>
                          <a:sym typeface="Play"/>
                        </a:rPr>
                        <a:t>KNN</a:t>
                      </a:r>
                      <a:endParaRPr sz="1100"/>
                    </a:p>
                  </a:txBody>
                  <a:tcPr marT="34300" marB="34300" marR="68600" marL="68600" anchor="ctr">
                    <a:solidFill>
                      <a:srgbClr val="FFC1D5"/>
                    </a:solidFill>
                  </a:tcP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0.799+/-0.0</a:t>
                      </a:r>
                      <a:endParaRPr sz="1100"/>
                    </a:p>
                  </a:txBody>
                  <a:tcPr marT="34300" marB="34300" marR="68600" marL="68600" anchor="ctr">
                    <a:solidFill>
                      <a:srgbClr val="FFC1D5"/>
                    </a:solidFill>
                  </a:tcP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0.727+/-0.0</a:t>
                      </a:r>
                      <a:endParaRPr sz="1100"/>
                    </a:p>
                  </a:txBody>
                  <a:tcPr marT="34300" marB="34300" marR="68600" marL="68600" anchor="ctr">
                    <a:solidFill>
                      <a:srgbClr val="FFC1D5"/>
                    </a:solidFill>
                  </a:tcPr>
                </a:tc>
              </a:tr>
              <a:tr h="220125">
                <a:tc>
                  <a:txBody>
                    <a:bodyPr/>
                    <a:lstStyle/>
                    <a:p>
                      <a:pPr indent="0" lvl="0" marL="0" marR="0" rtl="0" algn="l">
                        <a:spcBef>
                          <a:spcPts val="0"/>
                        </a:spcBef>
                        <a:spcAft>
                          <a:spcPts val="0"/>
                        </a:spcAft>
                        <a:buNone/>
                      </a:pPr>
                      <a:r>
                        <a:rPr b="1" lang="pt-PT" sz="1200" u="none" cap="none" strike="noStrike">
                          <a:latin typeface="Play"/>
                          <a:ea typeface="Play"/>
                          <a:cs typeface="Play"/>
                          <a:sym typeface="Play"/>
                        </a:rPr>
                        <a:t>DT</a:t>
                      </a:r>
                      <a:endParaRPr sz="1100"/>
                    </a:p>
                  </a:txBody>
                  <a:tcPr marT="34300" marB="34300" marR="68600" marL="68600" anchor="ct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0.666+/-0.02</a:t>
                      </a:r>
                      <a:endParaRPr sz="1100"/>
                    </a:p>
                  </a:txBody>
                  <a:tcPr marT="34300" marB="34300" marR="68600" marL="68600" anchor="ct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0.666+/-0.01</a:t>
                      </a:r>
                      <a:endParaRPr sz="1100"/>
                    </a:p>
                  </a:txBody>
                  <a:tcPr marT="34300" marB="34300" marR="68600" marL="68600" anchor="ctr"/>
                </a:tc>
              </a:tr>
            </a:tbl>
          </a:graphicData>
        </a:graphic>
      </p:graphicFrame>
      <p:graphicFrame>
        <p:nvGraphicFramePr>
          <p:cNvPr id="203" name="Google Shape;203;p33"/>
          <p:cNvGraphicFramePr/>
          <p:nvPr/>
        </p:nvGraphicFramePr>
        <p:xfrm>
          <a:off x="4718097" y="3373330"/>
          <a:ext cx="3000000" cy="3000000"/>
        </p:xfrm>
        <a:graphic>
          <a:graphicData uri="http://schemas.openxmlformats.org/drawingml/2006/table">
            <a:tbl>
              <a:tblPr bandRow="1" firstRow="1">
                <a:noFill/>
                <a:tableStyleId>{B8ECD0C0-B1D6-4B2D-965A-2954C8A279F1}</a:tableStyleId>
              </a:tblPr>
              <a:tblGrid>
                <a:gridCol w="848300"/>
                <a:gridCol w="1050075"/>
                <a:gridCol w="997025"/>
                <a:gridCol w="997025"/>
              </a:tblGrid>
              <a:tr h="413525">
                <a:tc>
                  <a:txBody>
                    <a:bodyPr/>
                    <a:lstStyle/>
                    <a:p>
                      <a:pPr indent="0" lvl="0" marL="0" marR="0" rtl="0" algn="r">
                        <a:spcBef>
                          <a:spcPts val="0"/>
                        </a:spcBef>
                        <a:spcAft>
                          <a:spcPts val="0"/>
                        </a:spcAft>
                        <a:buNone/>
                      </a:pPr>
                      <a:br>
                        <a:rPr b="1" lang="pt-PT" sz="1200" u="none" cap="none" strike="noStrike">
                          <a:latin typeface="Play"/>
                          <a:ea typeface="Play"/>
                          <a:cs typeface="Play"/>
                          <a:sym typeface="Play"/>
                        </a:rPr>
                      </a:br>
                      <a:endParaRPr b="1" sz="1200" u="none" cap="none" strike="noStrike">
                        <a:latin typeface="Play"/>
                        <a:ea typeface="Play"/>
                        <a:cs typeface="Play"/>
                        <a:sym typeface="Play"/>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pt-PT" sz="1200" u="none" cap="none" strike="noStrike">
                          <a:latin typeface="Play"/>
                          <a:ea typeface="Play"/>
                          <a:cs typeface="Play"/>
                          <a:sym typeface="Play"/>
                        </a:rPr>
                        <a:t>Train</a:t>
                      </a:r>
                      <a:endParaRPr sz="1100"/>
                    </a:p>
                  </a:txBody>
                  <a:tcPr marT="34300" marB="34300" marR="68600" marL="68600" anchor="ctr">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rPr b="1" lang="pt-PT" sz="1200" u="none" cap="none" strike="noStrike">
                          <a:latin typeface="Play"/>
                          <a:ea typeface="Play"/>
                          <a:cs typeface="Play"/>
                          <a:sym typeface="Play"/>
                        </a:rPr>
                        <a:t>Validation</a:t>
                      </a:r>
                      <a:endParaRPr sz="1100"/>
                    </a:p>
                  </a:txBody>
                  <a:tcPr marT="34300" marB="34300" marR="68600" marL="68600" anchor="ctr"/>
                </a:tc>
                <a:tc>
                  <a:txBody>
                    <a:bodyPr/>
                    <a:lstStyle/>
                    <a:p>
                      <a:pPr indent="0" lvl="0" marL="0" marR="0" rtl="0" algn="ctr">
                        <a:spcBef>
                          <a:spcPts val="0"/>
                        </a:spcBef>
                        <a:spcAft>
                          <a:spcPts val="0"/>
                        </a:spcAft>
                        <a:buNone/>
                      </a:pPr>
                      <a:r>
                        <a:rPr b="1" lang="pt-PT" sz="1200" u="none" cap="none" strike="noStrike">
                          <a:latin typeface="Play"/>
                          <a:ea typeface="Play"/>
                          <a:cs typeface="Play"/>
                          <a:sym typeface="Play"/>
                        </a:rPr>
                        <a:t>Teste</a:t>
                      </a:r>
                      <a:endParaRPr sz="1100"/>
                    </a:p>
                  </a:txBody>
                  <a:tcPr marT="34300" marB="34300" marR="68600" marL="68600" anchor="ctr"/>
                </a:tc>
              </a:tr>
              <a:tr h="216600">
                <a:tc>
                  <a:txBody>
                    <a:bodyPr/>
                    <a:lstStyle/>
                    <a:p>
                      <a:pPr indent="0" lvl="0" marL="0" marR="0" rtl="0" algn="l">
                        <a:spcBef>
                          <a:spcPts val="0"/>
                        </a:spcBef>
                        <a:spcAft>
                          <a:spcPts val="0"/>
                        </a:spcAft>
                        <a:buNone/>
                      </a:pPr>
                      <a:r>
                        <a:rPr b="1" lang="pt-PT" sz="1200" u="none" cap="none" strike="noStrike">
                          <a:latin typeface="Play"/>
                          <a:ea typeface="Play"/>
                          <a:cs typeface="Play"/>
                          <a:sym typeface="Play"/>
                        </a:rPr>
                        <a:t>Best LR</a:t>
                      </a:r>
                      <a:endParaRPr sz="1100"/>
                    </a:p>
                  </a:txBody>
                  <a:tcPr marT="34300" marB="34300" marR="68600" marL="68600" anchor="ctr">
                    <a:lnT cap="flat" cmpd="sng" w="9525">
                      <a:solidFill>
                        <a:srgbClr val="000000">
                          <a:alpha val="0"/>
                        </a:srgbClr>
                      </a:solidFill>
                      <a:prstDash val="solid"/>
                      <a:round/>
                      <a:headEnd len="sm" w="sm" type="none"/>
                      <a:tailEnd len="sm" w="sm" type="none"/>
                    </a:lnT>
                  </a:tcP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0.698+/-0.0</a:t>
                      </a:r>
                      <a:endParaRPr sz="1100"/>
                    </a:p>
                  </a:txBody>
                  <a:tcPr marT="34300" marB="34300" marR="68600" marL="68600" anchor="ct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0.698+/-0.0</a:t>
                      </a:r>
                      <a:endParaRPr sz="1100"/>
                    </a:p>
                  </a:txBody>
                  <a:tcPr marT="34300" marB="34300" marR="68600" marL="68600" anchor="ct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a:t>
                      </a:r>
                      <a:endParaRPr sz="1100"/>
                    </a:p>
                  </a:txBody>
                  <a:tcPr marT="34300" marB="34300" marR="68600" marL="68600" anchor="ctr"/>
                </a:tc>
              </a:tr>
              <a:tr h="280525">
                <a:tc>
                  <a:txBody>
                    <a:bodyPr/>
                    <a:lstStyle/>
                    <a:p>
                      <a:pPr indent="0" lvl="0" marL="0" marR="0" rtl="0" algn="l">
                        <a:spcBef>
                          <a:spcPts val="0"/>
                        </a:spcBef>
                        <a:spcAft>
                          <a:spcPts val="0"/>
                        </a:spcAft>
                        <a:buNone/>
                      </a:pPr>
                      <a:r>
                        <a:rPr b="1" lang="pt-PT" sz="1200" u="none" cap="none" strike="noStrike">
                          <a:latin typeface="Play"/>
                          <a:ea typeface="Play"/>
                          <a:cs typeface="Play"/>
                          <a:sym typeface="Play"/>
                        </a:rPr>
                        <a:t>Best KNN</a:t>
                      </a:r>
                      <a:endParaRPr sz="1100"/>
                    </a:p>
                  </a:txBody>
                  <a:tcPr marT="34300" marB="34300" marR="68600" marL="68600" anchor="ctr">
                    <a:solidFill>
                      <a:srgbClr val="FFC1D5"/>
                    </a:solidFill>
                  </a:tcP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0.803+/-0.0</a:t>
                      </a:r>
                      <a:endParaRPr sz="1100"/>
                    </a:p>
                  </a:txBody>
                  <a:tcPr marT="34300" marB="34300" marR="68600" marL="68600" anchor="ctr">
                    <a:solidFill>
                      <a:srgbClr val="FFC1D5"/>
                    </a:solidFill>
                  </a:tcPr>
                </a:tc>
                <a:tc>
                  <a:txBody>
                    <a:bodyPr/>
                    <a:lstStyle/>
                    <a:p>
                      <a:pPr indent="0" lvl="0" marL="0" marR="0" rtl="0" algn="r">
                        <a:spcBef>
                          <a:spcPts val="0"/>
                        </a:spcBef>
                        <a:spcAft>
                          <a:spcPts val="0"/>
                        </a:spcAft>
                        <a:buNone/>
                      </a:pPr>
                      <a:r>
                        <a:rPr lang="pt-PT" sz="1200" u="none" cap="none" strike="noStrike">
                          <a:latin typeface="Play"/>
                          <a:ea typeface="Play"/>
                          <a:cs typeface="Play"/>
                          <a:sym typeface="Play"/>
                        </a:rPr>
                        <a:t>0.738+/-0.0</a:t>
                      </a:r>
                      <a:endParaRPr sz="1100"/>
                    </a:p>
                  </a:txBody>
                  <a:tcPr marT="34300" marB="34300" marR="68600" marL="68600" anchor="ctr">
                    <a:solidFill>
                      <a:srgbClr val="FFC1D5"/>
                    </a:solidFill>
                  </a:tcPr>
                </a:tc>
                <a:tc>
                  <a:txBody>
                    <a:bodyPr/>
                    <a:lstStyle/>
                    <a:p>
                      <a:pPr indent="0" lvl="0" marL="0" marR="0" rtl="0" algn="r">
                        <a:spcBef>
                          <a:spcPts val="0"/>
                        </a:spcBef>
                        <a:spcAft>
                          <a:spcPts val="0"/>
                        </a:spcAft>
                        <a:buNone/>
                      </a:pPr>
                      <a:r>
                        <a:rPr lang="pt-PT" sz="1200" u="none" cap="none" strike="noStrike">
                          <a:solidFill>
                            <a:schemeClr val="dk1"/>
                          </a:solidFill>
                          <a:latin typeface="Play"/>
                          <a:ea typeface="Play"/>
                          <a:cs typeface="Play"/>
                          <a:sym typeface="Play"/>
                        </a:rPr>
                        <a:t>0.725224097</a:t>
                      </a:r>
                      <a:endParaRPr sz="1100"/>
                    </a:p>
                  </a:txBody>
                  <a:tcPr marT="34300" marB="34300" marR="68600" marL="68600" anchor="ctr">
                    <a:solidFill>
                      <a:srgbClr val="FFC1D5"/>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Pink Lable">
      <a:dk1>
        <a:srgbClr val="0E2841"/>
      </a:dk1>
      <a:lt1>
        <a:srgbClr val="FFFFFF"/>
      </a:lt1>
      <a:dk2>
        <a:srgbClr val="0E2841"/>
      </a:dk2>
      <a:lt2>
        <a:srgbClr val="E8E8E8"/>
      </a:lt2>
      <a:accent1>
        <a:srgbClr val="FF99CC"/>
      </a:accent1>
      <a:accent2>
        <a:srgbClr val="FF66CC"/>
      </a:accent2>
      <a:accent3>
        <a:srgbClr val="FF33CC"/>
      </a:accent3>
      <a:accent4>
        <a:srgbClr val="FF6699"/>
      </a:accent4>
      <a:accent5>
        <a:srgbClr val="FF3399"/>
      </a:accent5>
      <a:accent6>
        <a:srgbClr val="FF0066"/>
      </a:accent6>
      <a:hlink>
        <a:srgbClr val="002060"/>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