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6/PI+ScwfIAUs1Vqk6gN2hP6u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a274e21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4a274e219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72"/>
            <a:ext cx="9144000" cy="17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GB"/>
              <a:t>Exercicio 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064000"/>
            <a:ext cx="91440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Andreia Campos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Sara de Freitas Gomes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15875" y="161900"/>
            <a:ext cx="1086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/>
              <a:t>Dataframe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32075" y="2984300"/>
            <a:ext cx="108627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 dataset contém cerca de 500.000 transações, com as seguintes colunas: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Hora de transação - hora, minuto e segundo da realização da transação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Tipo de Transação - variável categórica que pode assumir um dos seguintes valores </a:t>
            </a:r>
            <a:r>
              <a:rPr lang="en-GB" sz="1700"/>
              <a:t>possíveis</a:t>
            </a:r>
            <a:r>
              <a:rPr lang="en-GB" sz="1700"/>
              <a:t>: online e presencial.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CAE do comerciante - variável categórica, é  constituído por um código numérico de 5 dígitos, que segue uma estrutura hierárquica.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Valor de transação - variável numérica, montante em euros da transação efetuada.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Fraude - variável binária. Se o valor for 1 significa que há fraude, 0 não há fraude. E é a nossa variável target.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715875" y="1532575"/>
            <a:ext cx="1086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Objetivo do Negócio: </a:t>
            </a:r>
            <a:r>
              <a:rPr lang="en-GB" sz="1700">
                <a:solidFill>
                  <a:schemeClr val="dk1"/>
                </a:solidFill>
              </a:rPr>
              <a:t>Desenvolver um modelo não linear que permita classificar automaticamente se uma determinada transação é ou não fraude, com o intuito de reduzir perdas financeiras e melhorar a segurança dos utilizadores.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/>
              <a:t>Tratamento de dados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700"/>
              <a:t>Vamos tratar os dados de forma a prepará-los para a entrada na rede neuronal.</a:t>
            </a:r>
            <a:endParaRPr sz="1700"/>
          </a:p>
          <a:p>
            <a:pPr indent="-336550" lvl="0" marL="45720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Para as variáveis numéricas (hora da transação e valor da transação), iremos aplicar a técnica de min-max scaling, de forma a normalizá-las no intervalo [0, 1].</a:t>
            </a:r>
            <a:endParaRPr sz="1700"/>
          </a:p>
          <a:p>
            <a:pPr indent="-3365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No caso das variáveis categóricas (tipo de transação e CAE do comerciante), vamos transformá-las em variáveis dummy, para que possam ser utilizadas adequadamente pelo modelo.</a:t>
            </a:r>
            <a:endParaRPr sz="1700"/>
          </a:p>
          <a:p>
            <a:pPr indent="-33655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Para o tipo de transação teremos apenas uma variável dummy (Online), uma vez que apenas temos dois valores </a:t>
            </a:r>
            <a:r>
              <a:rPr lang="en-GB" sz="1700"/>
              <a:t>possíveis</a:t>
            </a:r>
            <a:r>
              <a:rPr lang="en-GB" sz="1700"/>
              <a:t>.</a:t>
            </a:r>
            <a:endParaRPr sz="1700"/>
          </a:p>
          <a:p>
            <a:pPr indent="-33655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GB" sz="1700"/>
              <a:t>Para o CAE, iremos apenas considerar três valores possíveis (A - Agricultura, produção animal, caça e silvicultura, </a:t>
            </a:r>
            <a:r>
              <a:rPr lang="en-GB" sz="1700"/>
              <a:t>B - </a:t>
            </a:r>
            <a:r>
              <a:rPr lang="en-GB" sz="1700"/>
              <a:t>Indústrias extrativas, C - Indústrias transformadoras). Ou, seja, apenas teremos duas variáveis dummy: agricultura e industria_extrativa.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/>
              <a:t>Data partition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/>
              <a:t>Iremos proceder à separar os dados para treino e teste de forma justa. Assim, iremos dividir:</a:t>
            </a:r>
            <a:endParaRPr sz="4450"/>
          </a:p>
          <a:p>
            <a:pPr indent="-34163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GB" sz="4450"/>
              <a:t>70</a:t>
            </a:r>
            <a:r>
              <a:rPr lang="en-GB" sz="4450"/>
              <a:t>% dos dados para treino</a:t>
            </a:r>
            <a:endParaRPr sz="4450"/>
          </a:p>
          <a:p>
            <a:pPr indent="-3416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4450"/>
              <a:t>20% dos dados para teste</a:t>
            </a:r>
            <a:endParaRPr sz="4450"/>
          </a:p>
          <a:p>
            <a:pPr indent="-3416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4450"/>
              <a:t>10% dos dados para validação</a:t>
            </a:r>
            <a:br>
              <a:rPr b="1" lang="en-GB" sz="4450"/>
            </a:br>
            <a:endParaRPr b="1" sz="445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/>
              <a:t>Ao fazer esta divisão iremos adotar a estratégia, amostragem estratificada, para manter a proporção entre fraudes e não fraudes nos três conjuntos (importante em problemas desbalanceados).</a:t>
            </a:r>
            <a:endParaRPr sz="445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450"/>
              <a:t>Objetivo:</a:t>
            </a:r>
            <a:endParaRPr b="1" sz="445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50"/>
              <a:t>Garantir que o modelo generaliza bem e que a sua performance reflete a realidade.</a:t>
            </a:r>
            <a:br>
              <a:rPr lang="en-GB" sz="1600"/>
            </a:b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810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/>
              <a:t>Arquitetura neuronal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284075" y="1386025"/>
            <a:ext cx="11766000" cy="5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b="1" lang="en-GB" sz="4104"/>
              <a:t>Input Layer: </a:t>
            </a:r>
            <a:r>
              <a:rPr lang="en-GB" sz="4104"/>
              <a:t>um nó por feature, neste caso teremos 5 nós, uma vez que temos 5 </a:t>
            </a:r>
            <a:r>
              <a:rPr lang="en-GB" sz="4104"/>
              <a:t>variáveis</a:t>
            </a:r>
            <a:r>
              <a:rPr lang="en-GB" sz="4104"/>
              <a:t>.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x=[x1​,x2​,x3​,x4​,x5​]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t/>
            </a:r>
            <a:endParaRPr sz="4104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b="1" lang="en-GB" sz="4104"/>
              <a:t>Hidden Layer: </a:t>
            </a:r>
            <a:r>
              <a:rPr lang="en-GB" sz="4104"/>
              <a:t>dois nós, com ativação Logit.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Nó 1: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h1​=σ(w11​x1​+w12​x2​+w13​x3​+w14​x4​+w15​x5​+b1​)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Nó 2: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h2​=σ(w21​x1​+w22​x2​+w23​x3​+w24​x4​+w25​x5​+b2​)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60"/>
              <a:buFont typeface="Arial"/>
              <a:buNone/>
            </a:pPr>
            <a:r>
              <a:rPr lang="en-GB" sz="4354"/>
              <a:t>onde</a:t>
            </a:r>
            <a:r>
              <a:rPr lang="en-GB" sz="4000"/>
              <a:t> σ, é </a:t>
            </a:r>
            <a:r>
              <a:rPr lang="en-GB" sz="4000"/>
              <a:t>σ=(1/(1 + e(-z)))</a:t>
            </a:r>
            <a:endParaRPr sz="4104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b="1" lang="en-GB" sz="4104"/>
              <a:t>Output Layer: </a:t>
            </a:r>
            <a:r>
              <a:rPr lang="en-GB" sz="4104"/>
              <a:t>um nó com ativação para prever a probabilidade (classificação binária)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y=σ(w31​h1​+w32​h2​+b3​)</a:t>
            </a:r>
            <a:endParaRPr sz="4104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Uma vez que o modelo é de classificação, ainda aplicamos a Activation function e ficamos com: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799"/>
              <a:buFont typeface="Arial"/>
              <a:buNone/>
            </a:pPr>
            <a:r>
              <a:rPr lang="en-GB" sz="4104"/>
              <a:t>y’=(1/(1+e^(-y))) </a:t>
            </a:r>
            <a:endParaRPr sz="4104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lang="en-GB" sz="3250"/>
              <a:t>y’ é o valor que o modelo estima para y, onde y’ ∈ [0,1] e representa a </a:t>
            </a:r>
            <a:r>
              <a:rPr b="1" lang="en-GB" sz="3250"/>
              <a:t>probabilidade de fraude</a:t>
            </a:r>
            <a:r>
              <a:rPr lang="en-GB" sz="3250"/>
              <a:t>.</a:t>
            </a:r>
            <a:endParaRPr sz="32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t/>
            </a:r>
            <a:endParaRPr sz="3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274e2193_0_12"/>
          <p:cNvSpPr txBox="1"/>
          <p:nvPr>
            <p:ph type="title"/>
          </p:nvPr>
        </p:nvSpPr>
        <p:spPr>
          <a:xfrm>
            <a:off x="7620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GB"/>
              <a:t>Arquitetura neuronal</a:t>
            </a:r>
            <a:endParaRPr/>
          </a:p>
        </p:txBody>
      </p:sp>
      <p:sp>
        <p:nvSpPr>
          <p:cNvPr id="116" name="Google Shape;116;g34a274e2193_0_12"/>
          <p:cNvSpPr/>
          <p:nvPr/>
        </p:nvSpPr>
        <p:spPr>
          <a:xfrm>
            <a:off x="1790700" y="1557225"/>
            <a:ext cx="439500" cy="4005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4a274e2193_0_12"/>
          <p:cNvSpPr/>
          <p:nvPr/>
        </p:nvSpPr>
        <p:spPr>
          <a:xfrm>
            <a:off x="1790700" y="2530250"/>
            <a:ext cx="439500" cy="4005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a274e2193_0_12"/>
          <p:cNvSpPr/>
          <p:nvPr/>
        </p:nvSpPr>
        <p:spPr>
          <a:xfrm>
            <a:off x="1790700" y="3477863"/>
            <a:ext cx="439500" cy="4005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4a274e2193_0_12"/>
          <p:cNvSpPr/>
          <p:nvPr/>
        </p:nvSpPr>
        <p:spPr>
          <a:xfrm>
            <a:off x="1790700" y="4425475"/>
            <a:ext cx="439500" cy="4005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a274e2193_0_12"/>
          <p:cNvSpPr/>
          <p:nvPr/>
        </p:nvSpPr>
        <p:spPr>
          <a:xfrm>
            <a:off x="1790700" y="5371150"/>
            <a:ext cx="439500" cy="4005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4a274e2193_0_12"/>
          <p:cNvSpPr/>
          <p:nvPr/>
        </p:nvSpPr>
        <p:spPr>
          <a:xfrm>
            <a:off x="4375650" y="2513638"/>
            <a:ext cx="439500" cy="40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4a274e2193_0_12"/>
          <p:cNvSpPr/>
          <p:nvPr/>
        </p:nvSpPr>
        <p:spPr>
          <a:xfrm>
            <a:off x="4375650" y="4172463"/>
            <a:ext cx="439500" cy="40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4a274e2193_0_12"/>
          <p:cNvSpPr/>
          <p:nvPr/>
        </p:nvSpPr>
        <p:spPr>
          <a:xfrm>
            <a:off x="6364675" y="3340113"/>
            <a:ext cx="439500" cy="40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4a274e2193_0_12"/>
          <p:cNvSpPr txBox="1"/>
          <p:nvPr/>
        </p:nvSpPr>
        <p:spPr>
          <a:xfrm>
            <a:off x="4248600" y="22108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" name="Google Shape;125;g34a274e2193_0_12"/>
          <p:cNvSpPr txBox="1"/>
          <p:nvPr/>
        </p:nvSpPr>
        <p:spPr>
          <a:xfrm>
            <a:off x="4303300" y="377197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</a:t>
            </a:r>
            <a:r>
              <a:rPr lang="en-GB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6" name="Google Shape;126;g34a274e2193_0_12"/>
          <p:cNvSpPr txBox="1"/>
          <p:nvPr/>
        </p:nvSpPr>
        <p:spPr>
          <a:xfrm>
            <a:off x="1663650" y="15826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x1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4a274e2193_0_12"/>
          <p:cNvSpPr txBox="1"/>
          <p:nvPr/>
        </p:nvSpPr>
        <p:spPr>
          <a:xfrm>
            <a:off x="1663650" y="2530250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x2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g34a274e2193_0_12"/>
          <p:cNvSpPr txBox="1"/>
          <p:nvPr/>
        </p:nvSpPr>
        <p:spPr>
          <a:xfrm>
            <a:off x="1663650" y="3477863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x3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g34a274e2193_0_12"/>
          <p:cNvSpPr txBox="1"/>
          <p:nvPr/>
        </p:nvSpPr>
        <p:spPr>
          <a:xfrm>
            <a:off x="1663650" y="4424500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x4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0" name="Google Shape;130;g34a274e2193_0_12"/>
          <p:cNvSpPr txBox="1"/>
          <p:nvPr/>
        </p:nvSpPr>
        <p:spPr>
          <a:xfrm>
            <a:off x="1663650" y="537307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x5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31" name="Google Shape;131;g34a274e2193_0_12"/>
          <p:cNvCxnSpPr>
            <a:stCxn id="126" idx="3"/>
          </p:cNvCxnSpPr>
          <p:nvPr/>
        </p:nvCxnSpPr>
        <p:spPr>
          <a:xfrm>
            <a:off x="2357250" y="1782875"/>
            <a:ext cx="2023200" cy="850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34a274e2193_0_12"/>
          <p:cNvCxnSpPr>
            <a:stCxn id="127" idx="3"/>
            <a:endCxn id="121" idx="2"/>
          </p:cNvCxnSpPr>
          <p:nvPr/>
        </p:nvCxnSpPr>
        <p:spPr>
          <a:xfrm flipH="1" rot="10800000">
            <a:off x="2357250" y="2714000"/>
            <a:ext cx="2018400" cy="165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34a274e2193_0_12"/>
          <p:cNvCxnSpPr>
            <a:stCxn id="128" idx="3"/>
            <a:endCxn id="121" idx="3"/>
          </p:cNvCxnSpPr>
          <p:nvPr/>
        </p:nvCxnSpPr>
        <p:spPr>
          <a:xfrm flipH="1" rot="10800000">
            <a:off x="2357250" y="2855513"/>
            <a:ext cx="2082900" cy="822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34a274e2193_0_12"/>
          <p:cNvCxnSpPr>
            <a:stCxn id="129" idx="3"/>
            <a:endCxn id="121" idx="3"/>
          </p:cNvCxnSpPr>
          <p:nvPr/>
        </p:nvCxnSpPr>
        <p:spPr>
          <a:xfrm flipH="1" rot="10800000">
            <a:off x="2357250" y="2855350"/>
            <a:ext cx="2082900" cy="17694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34a274e2193_0_12"/>
          <p:cNvCxnSpPr>
            <a:stCxn id="130" idx="3"/>
            <a:endCxn id="121" idx="3"/>
          </p:cNvCxnSpPr>
          <p:nvPr/>
        </p:nvCxnSpPr>
        <p:spPr>
          <a:xfrm flipH="1" rot="10800000">
            <a:off x="2357250" y="2855625"/>
            <a:ext cx="2082900" cy="27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34a274e2193_0_12"/>
          <p:cNvCxnSpPr>
            <a:stCxn id="126" idx="3"/>
            <a:endCxn id="122" idx="2"/>
          </p:cNvCxnSpPr>
          <p:nvPr/>
        </p:nvCxnSpPr>
        <p:spPr>
          <a:xfrm>
            <a:off x="2357250" y="1782875"/>
            <a:ext cx="2018400" cy="2589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34a274e2193_0_12"/>
          <p:cNvCxnSpPr>
            <a:stCxn id="127" idx="3"/>
            <a:endCxn id="122" idx="2"/>
          </p:cNvCxnSpPr>
          <p:nvPr/>
        </p:nvCxnSpPr>
        <p:spPr>
          <a:xfrm>
            <a:off x="2357250" y="2730500"/>
            <a:ext cx="2018400" cy="16422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34a274e2193_0_12"/>
          <p:cNvCxnSpPr>
            <a:stCxn id="128" idx="3"/>
            <a:endCxn id="122" idx="2"/>
          </p:cNvCxnSpPr>
          <p:nvPr/>
        </p:nvCxnSpPr>
        <p:spPr>
          <a:xfrm>
            <a:off x="2357250" y="3678113"/>
            <a:ext cx="2018400" cy="694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34a274e2193_0_12"/>
          <p:cNvCxnSpPr>
            <a:stCxn id="129" idx="3"/>
            <a:endCxn id="122" idx="2"/>
          </p:cNvCxnSpPr>
          <p:nvPr/>
        </p:nvCxnSpPr>
        <p:spPr>
          <a:xfrm flipH="1" rot="10800000">
            <a:off x="2357250" y="4372750"/>
            <a:ext cx="2018400" cy="252000"/>
          </a:xfrm>
          <a:prstGeom prst="straightConnector1">
            <a:avLst/>
          </a:prstGeom>
          <a:noFill/>
          <a:ln cap="flat" cmpd="sng" w="9525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34a274e2193_0_12"/>
          <p:cNvCxnSpPr>
            <a:stCxn id="130" idx="3"/>
            <a:endCxn id="122" idx="2"/>
          </p:cNvCxnSpPr>
          <p:nvPr/>
        </p:nvCxnSpPr>
        <p:spPr>
          <a:xfrm flipH="1" rot="10800000">
            <a:off x="2357250" y="4372725"/>
            <a:ext cx="2018400" cy="12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g34a274e2193_0_12"/>
          <p:cNvSpPr txBox="1"/>
          <p:nvPr/>
        </p:nvSpPr>
        <p:spPr>
          <a:xfrm>
            <a:off x="3111450" y="1896100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6"/>
                </a:solidFill>
              </a:rPr>
              <a:t>w11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142" name="Google Shape;142;g34a274e2193_0_12"/>
          <p:cNvSpPr txBox="1"/>
          <p:nvPr/>
        </p:nvSpPr>
        <p:spPr>
          <a:xfrm>
            <a:off x="2433450" y="195867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6"/>
                </a:solidFill>
              </a:rPr>
              <a:t>w11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143" name="Google Shape;143;g34a274e2193_0_12"/>
          <p:cNvSpPr txBox="1"/>
          <p:nvPr/>
        </p:nvSpPr>
        <p:spPr>
          <a:xfrm>
            <a:off x="3263850" y="2429500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B5394"/>
                </a:solidFill>
              </a:rPr>
              <a:t>w12</a:t>
            </a:r>
            <a:endParaRPr sz="1100">
              <a:solidFill>
                <a:srgbClr val="0B5394"/>
              </a:solidFill>
            </a:endParaRPr>
          </a:p>
        </p:txBody>
      </p:sp>
      <p:sp>
        <p:nvSpPr>
          <p:cNvPr id="144" name="Google Shape;144;g34a274e2193_0_12"/>
          <p:cNvSpPr txBox="1"/>
          <p:nvPr/>
        </p:nvSpPr>
        <p:spPr>
          <a:xfrm>
            <a:off x="2120850" y="2886700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B5394"/>
                </a:solidFill>
              </a:rPr>
              <a:t>w12</a:t>
            </a:r>
            <a:endParaRPr sz="1100">
              <a:solidFill>
                <a:srgbClr val="0B5394"/>
              </a:solidFill>
            </a:endParaRPr>
          </a:p>
        </p:txBody>
      </p:sp>
      <p:sp>
        <p:nvSpPr>
          <p:cNvPr id="145" name="Google Shape;145;g34a274e2193_0_12"/>
          <p:cNvSpPr txBox="1"/>
          <p:nvPr/>
        </p:nvSpPr>
        <p:spPr>
          <a:xfrm>
            <a:off x="2273250" y="3267700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45F06"/>
                </a:solidFill>
              </a:rPr>
              <a:t>w13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46" name="Google Shape;146;g34a274e2193_0_12"/>
          <p:cNvSpPr txBox="1"/>
          <p:nvPr/>
        </p:nvSpPr>
        <p:spPr>
          <a:xfrm>
            <a:off x="2570250" y="35402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45F06"/>
                </a:solidFill>
              </a:rPr>
              <a:t>w13</a:t>
            </a:r>
            <a:endParaRPr sz="1100">
              <a:solidFill>
                <a:srgbClr val="B45F06"/>
              </a:solidFill>
            </a:endParaRPr>
          </a:p>
        </p:txBody>
      </p:sp>
      <p:sp>
        <p:nvSpPr>
          <p:cNvPr id="147" name="Google Shape;147;g34a274e2193_0_12"/>
          <p:cNvSpPr txBox="1"/>
          <p:nvPr/>
        </p:nvSpPr>
        <p:spPr>
          <a:xfrm>
            <a:off x="2113050" y="41498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741B47"/>
                </a:solidFill>
              </a:rPr>
              <a:t>w14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148" name="Google Shape;148;g34a274e2193_0_12"/>
          <p:cNvSpPr txBox="1"/>
          <p:nvPr/>
        </p:nvSpPr>
        <p:spPr>
          <a:xfrm>
            <a:off x="2433450" y="43022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741B47"/>
                </a:solidFill>
              </a:rPr>
              <a:t>w14</a:t>
            </a:r>
            <a:endParaRPr sz="1100">
              <a:solidFill>
                <a:srgbClr val="741B47"/>
              </a:solidFill>
            </a:endParaRPr>
          </a:p>
        </p:txBody>
      </p:sp>
      <p:sp>
        <p:nvSpPr>
          <p:cNvPr id="149" name="Google Shape;149;g34a274e2193_0_12"/>
          <p:cNvSpPr txBox="1"/>
          <p:nvPr/>
        </p:nvSpPr>
        <p:spPr>
          <a:xfrm>
            <a:off x="2189250" y="49118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w15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" name="Google Shape;150;g34a274e2193_0_12"/>
          <p:cNvSpPr txBox="1"/>
          <p:nvPr/>
        </p:nvSpPr>
        <p:spPr>
          <a:xfrm>
            <a:off x="2875050" y="50642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w15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g34a274e2193_0_12"/>
          <p:cNvSpPr txBox="1"/>
          <p:nvPr/>
        </p:nvSpPr>
        <p:spPr>
          <a:xfrm>
            <a:off x="4254450" y="24970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2" name="Google Shape;152;g34a274e2193_0_12"/>
          <p:cNvSpPr txBox="1"/>
          <p:nvPr/>
        </p:nvSpPr>
        <p:spPr>
          <a:xfrm>
            <a:off x="4254450" y="41734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" name="Google Shape;153;g34a274e2193_0_12"/>
          <p:cNvSpPr txBox="1"/>
          <p:nvPr/>
        </p:nvSpPr>
        <p:spPr>
          <a:xfrm>
            <a:off x="583600" y="1415075"/>
            <a:ext cx="9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Hora de transação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g34a274e2193_0_12"/>
          <p:cNvSpPr txBox="1"/>
          <p:nvPr/>
        </p:nvSpPr>
        <p:spPr>
          <a:xfrm>
            <a:off x="583600" y="2405675"/>
            <a:ext cx="9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Online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g34a274e2193_0_12"/>
          <p:cNvSpPr txBox="1"/>
          <p:nvPr/>
        </p:nvSpPr>
        <p:spPr>
          <a:xfrm>
            <a:off x="583600" y="3396275"/>
            <a:ext cx="11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industria_extrativa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g34a274e2193_0_12"/>
          <p:cNvSpPr txBox="1"/>
          <p:nvPr/>
        </p:nvSpPr>
        <p:spPr>
          <a:xfrm>
            <a:off x="583600" y="5371125"/>
            <a:ext cx="11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Valor da transação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g34a274e2193_0_12"/>
          <p:cNvSpPr txBox="1"/>
          <p:nvPr/>
        </p:nvSpPr>
        <p:spPr>
          <a:xfrm>
            <a:off x="583600" y="4383700"/>
            <a:ext cx="11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agricultura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g34a274e2193_0_12"/>
          <p:cNvSpPr txBox="1"/>
          <p:nvPr/>
        </p:nvSpPr>
        <p:spPr>
          <a:xfrm>
            <a:off x="4948050" y="1856525"/>
            <a:ext cx="4161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4">
                <a:solidFill>
                  <a:schemeClr val="dk1"/>
                </a:solidFill>
              </a:rPr>
              <a:t>h1​=σ(w11​x1​+w12​x2​+w13​x3​+w14​x4​+w15​x5​+b1​)</a:t>
            </a:r>
            <a:endParaRPr sz="1404">
              <a:solidFill>
                <a:schemeClr val="dk1"/>
              </a:solidFill>
            </a:endParaRPr>
          </a:p>
        </p:txBody>
      </p:sp>
      <p:sp>
        <p:nvSpPr>
          <p:cNvPr id="159" name="Google Shape;159;g34a274e2193_0_12"/>
          <p:cNvSpPr txBox="1"/>
          <p:nvPr/>
        </p:nvSpPr>
        <p:spPr>
          <a:xfrm>
            <a:off x="4368475" y="4749525"/>
            <a:ext cx="4055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4">
                <a:solidFill>
                  <a:schemeClr val="dk1"/>
                </a:solidFill>
              </a:rPr>
              <a:t>h2​=σ(w21​x1​+w22​x2​+w23​x3​+w24​x4​+w25​x5​+b2​)</a:t>
            </a:r>
            <a:endParaRPr sz="1404">
              <a:solidFill>
                <a:schemeClr val="dk1"/>
              </a:solidFill>
            </a:endParaRPr>
          </a:p>
        </p:txBody>
      </p:sp>
      <p:sp>
        <p:nvSpPr>
          <p:cNvPr id="160" name="Google Shape;160;g34a274e2193_0_12"/>
          <p:cNvSpPr txBox="1"/>
          <p:nvPr/>
        </p:nvSpPr>
        <p:spPr>
          <a:xfrm>
            <a:off x="1409850" y="6145975"/>
            <a:ext cx="170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Input Layer</a:t>
            </a:r>
            <a:endParaRPr sz="2200"/>
          </a:p>
        </p:txBody>
      </p:sp>
      <p:sp>
        <p:nvSpPr>
          <p:cNvPr id="161" name="Google Shape;161;g34a274e2193_0_12"/>
          <p:cNvSpPr txBox="1"/>
          <p:nvPr/>
        </p:nvSpPr>
        <p:spPr>
          <a:xfrm>
            <a:off x="3719200" y="6145525"/>
            <a:ext cx="20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Hidden</a:t>
            </a:r>
            <a:r>
              <a:rPr b="1" lang="en-GB" sz="2200">
                <a:solidFill>
                  <a:schemeClr val="dk1"/>
                </a:solidFill>
              </a:rPr>
              <a:t> Layer</a:t>
            </a:r>
            <a:endParaRPr sz="2200"/>
          </a:p>
        </p:txBody>
      </p:sp>
      <p:sp>
        <p:nvSpPr>
          <p:cNvPr id="162" name="Google Shape;162;g34a274e2193_0_12"/>
          <p:cNvSpPr txBox="1"/>
          <p:nvPr/>
        </p:nvSpPr>
        <p:spPr>
          <a:xfrm>
            <a:off x="6081400" y="6145525"/>
            <a:ext cx="20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Output</a:t>
            </a:r>
            <a:r>
              <a:rPr b="1" lang="en-GB" sz="2200">
                <a:solidFill>
                  <a:schemeClr val="dk1"/>
                </a:solidFill>
              </a:rPr>
              <a:t> Layer</a:t>
            </a:r>
            <a:endParaRPr sz="2200"/>
          </a:p>
        </p:txBody>
      </p:sp>
      <p:sp>
        <p:nvSpPr>
          <p:cNvPr id="163" name="Google Shape;163;g34a274e2193_0_12"/>
          <p:cNvSpPr txBox="1"/>
          <p:nvPr/>
        </p:nvSpPr>
        <p:spPr>
          <a:xfrm>
            <a:off x="6834500" y="3062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y=σ(w31​h1​+w32​h2​+b3​)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4" name="Google Shape;164;g34a274e2193_0_12"/>
          <p:cNvCxnSpPr>
            <a:endCxn id="123" idx="2"/>
          </p:cNvCxnSpPr>
          <p:nvPr/>
        </p:nvCxnSpPr>
        <p:spPr>
          <a:xfrm>
            <a:off x="4845475" y="2725563"/>
            <a:ext cx="1519200" cy="8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g34a274e2193_0_12"/>
          <p:cNvCxnSpPr>
            <a:stCxn id="152" idx="3"/>
            <a:endCxn id="123" idx="2"/>
          </p:cNvCxnSpPr>
          <p:nvPr/>
        </p:nvCxnSpPr>
        <p:spPr>
          <a:xfrm flipH="1" rot="10800000">
            <a:off x="4948050" y="3540275"/>
            <a:ext cx="1416600" cy="8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g34a274e2193_0_12"/>
          <p:cNvSpPr txBox="1"/>
          <p:nvPr/>
        </p:nvSpPr>
        <p:spPr>
          <a:xfrm>
            <a:off x="6340225" y="3380150"/>
            <a:ext cx="4395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g34a274e2193_0_12"/>
          <p:cNvSpPr txBox="1"/>
          <p:nvPr/>
        </p:nvSpPr>
        <p:spPr>
          <a:xfrm>
            <a:off x="6284500" y="300997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g34a274e2193_0_12"/>
          <p:cNvSpPr txBox="1"/>
          <p:nvPr/>
        </p:nvSpPr>
        <p:spPr>
          <a:xfrm>
            <a:off x="10264550" y="5464725"/>
            <a:ext cx="1519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σ=(1/(1 + e(-z)))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g34a274e2193_0_12"/>
          <p:cNvSpPr txBox="1"/>
          <p:nvPr/>
        </p:nvSpPr>
        <p:spPr>
          <a:xfrm>
            <a:off x="5203025" y="2714025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w31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g34a274e2193_0_12"/>
          <p:cNvSpPr txBox="1"/>
          <p:nvPr/>
        </p:nvSpPr>
        <p:spPr>
          <a:xfrm>
            <a:off x="5055613" y="3731763"/>
            <a:ext cx="693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w32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g34a274e2193_0_12"/>
          <p:cNvSpPr txBox="1"/>
          <p:nvPr/>
        </p:nvSpPr>
        <p:spPr>
          <a:xfrm>
            <a:off x="6872550" y="398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y’=(1/(1+e^(-y))) </a:t>
            </a:r>
            <a:endParaRPr/>
          </a:p>
        </p:txBody>
      </p:sp>
      <p:cxnSp>
        <p:nvCxnSpPr>
          <p:cNvPr id="172" name="Google Shape;172;g34a274e2193_0_12"/>
          <p:cNvCxnSpPr/>
          <p:nvPr/>
        </p:nvCxnSpPr>
        <p:spPr>
          <a:xfrm>
            <a:off x="7678625" y="3468075"/>
            <a:ext cx="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2025-04-09T19:43:31Z</dcterms:created>
  <dc:creator>Andreia CAMPOS</dc:creator>
</cp:coreProperties>
</file>