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2000" autoAdjust="0"/>
  </p:normalViewPr>
  <p:slideViewPr>
    <p:cSldViewPr snapToGrid="0" snapToObjects="1">
      <p:cViewPr varScale="1">
        <p:scale>
          <a:sx n="64" d="100"/>
          <a:sy n="64" d="100"/>
        </p:scale>
        <p:origin x="1997"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public interface </a:t>
            </a:r>
            <a:r>
              <a:rPr lang="en-US" b="1" dirty="0" err="1" smtClean="0"/>
              <a:t>RequestDispatcher</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Defines an object that receives requests from the client and sends them to any resource (such as a servlet, HTML file, or JSP file) on the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servlet container creates the </a:t>
            </a:r>
            <a:r>
              <a:rPr lang="en-US" b="1" dirty="0" err="1" smtClean="0"/>
              <a:t>RequestDispatcher</a:t>
            </a:r>
            <a:r>
              <a:rPr lang="en-US" dirty="0" smtClean="0"/>
              <a:t> object, which is used as a wrapper around a server resource located at a particular path or given by a particular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interface is intended to wrap servlets, but a servlet container can create </a:t>
            </a:r>
            <a:r>
              <a:rPr lang="en-US" b="1" dirty="0" err="1" smtClean="0"/>
              <a:t>RequestDispatcher</a:t>
            </a:r>
            <a:r>
              <a:rPr lang="en-US" dirty="0" smtClean="0"/>
              <a:t> objects to wrap any type of resource.</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13</a:t>
            </a:fld>
            <a:endParaRPr lang="en-US"/>
          </a:p>
        </p:txBody>
      </p:sp>
    </p:spTree>
    <p:extLst>
      <p:ext uri="{BB962C8B-B14F-4D97-AF65-F5344CB8AC3E}">
        <p14:creationId xmlns:p14="http://schemas.microsoft.com/office/powerpoint/2010/main" val="9590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a:t>
            </a:r>
            <a:r>
              <a:rPr lang="en-US" sz="1200" b="0" i="0" kern="1200" dirty="0" smtClean="0">
                <a:solidFill>
                  <a:schemeClr val="tx1"/>
                </a:solidFill>
                <a:effectLst/>
                <a:latin typeface="+mn-lt"/>
                <a:ea typeface="+mn-ea"/>
                <a:cs typeface="+mn-cs"/>
              </a:rPr>
              <a:t>makes </a:t>
            </a:r>
            <a:r>
              <a:rPr lang="en-US" sz="1200" b="0" i="0" kern="1200" dirty="0" smtClean="0">
                <a:solidFill>
                  <a:schemeClr val="tx1"/>
                </a:solidFill>
                <a:effectLst/>
                <a:latin typeface="+mn-lt"/>
                <a:ea typeface="+mn-ea"/>
                <a:cs typeface="+mn-cs"/>
              </a:rPr>
              <a:t>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3779405" y="5393250"/>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sz="2000" dirty="0" smtClean="0"/>
              <a:t>HTTP server receives request for .jsp file</a:t>
            </a:r>
          </a:p>
          <a:p>
            <a:pPr marL="533400" indent="-533400" algn="l">
              <a:lnSpc>
                <a:spcPct val="90000"/>
              </a:lnSpc>
              <a:buFont typeface="Wingdings" pitchFamily="2" charset="2"/>
              <a:buAutoNum type="arabicPeriod"/>
            </a:pPr>
            <a:r>
              <a:rPr lang="en-US" sz="2000" dirty="0" smtClean="0"/>
              <a:t>The .jsp file is located (can be in any directory)</a:t>
            </a:r>
          </a:p>
          <a:p>
            <a:pPr marL="533400" indent="-533400" algn="l">
              <a:lnSpc>
                <a:spcPct val="90000"/>
              </a:lnSpc>
              <a:buFont typeface="Wingdings" pitchFamily="2" charset="2"/>
              <a:buAutoNum type="arabicPeriod"/>
            </a:pPr>
            <a:r>
              <a:rPr lang="en-US" sz="2000" dirty="0" smtClean="0"/>
              <a:t>Tomcat is called and passed the .jsp file</a:t>
            </a:r>
          </a:p>
          <a:p>
            <a:pPr marL="533400" indent="-533400" algn="l">
              <a:lnSpc>
                <a:spcPct val="90000"/>
              </a:lnSpc>
              <a:buFont typeface="Wingdings" pitchFamily="2" charset="2"/>
              <a:buAutoNum type="arabicPeriod"/>
            </a:pPr>
            <a:r>
              <a:rPr lang="en-US" sz="2000" dirty="0" smtClean="0"/>
              <a:t>A servlet is created based on JSP code (that may include also java code beside HTML)</a:t>
            </a:r>
          </a:p>
          <a:p>
            <a:pPr marL="533400" indent="-533400" algn="l">
              <a:lnSpc>
                <a:spcPct val="90000"/>
              </a:lnSpc>
              <a:buFont typeface="Wingdings" pitchFamily="2" charset="2"/>
              <a:buAutoNum type="arabicPeriod"/>
            </a:pPr>
            <a:r>
              <a:rPr lang="en-US" sz="2000" dirty="0" smtClean="0"/>
              <a:t>The servlet .java and .class files are written to disk, internal to Tomcat under the folder </a:t>
            </a:r>
            <a:r>
              <a:rPr lang="en-US" sz="2000" b="1" dirty="0" smtClean="0"/>
              <a:t>%CATALINA_HOME%\work\Catalina\&lt;your_application&gt;\org\apache\jsp</a:t>
            </a:r>
            <a:endParaRPr lang="en-US" sz="2000" dirty="0" smtClean="0"/>
          </a:p>
          <a:p>
            <a:pPr marL="533400" indent="-533400" algn="l">
              <a:lnSpc>
                <a:spcPct val="90000"/>
              </a:lnSpc>
              <a:buFont typeface="Wingdings" pitchFamily="2" charset="2"/>
              <a:buAutoNum type="arabicPeriod"/>
            </a:pPr>
            <a:r>
              <a:rPr lang="en-US" sz="2000" dirty="0" smtClean="0"/>
              <a:t>The .class file is processed by the JVM within Tomcat like any other servlet</a:t>
            </a:r>
          </a:p>
          <a:p>
            <a:pPr marL="533400" indent="-533400" algn="l">
              <a:lnSpc>
                <a:spcPct val="90000"/>
              </a:lnSpc>
              <a:buFont typeface="Wingdings" pitchFamily="2" charset="2"/>
              <a:buAutoNum type="arabicPeriod"/>
            </a:pPr>
            <a:r>
              <a:rPr lang="en-US" sz="2000" dirty="0" smtClean="0"/>
              <a:t>HTML code is generated by the servlet and returned</a:t>
            </a:r>
            <a:endParaRPr lang="en-US" sz="2000"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398723" y="2016578"/>
            <a:ext cx="8745277" cy="3480707"/>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4" y="1875591"/>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604281"/>
            <a:ext cx="7802790" cy="449353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 </a:t>
            </a:r>
            <a:r>
              <a:rPr lang="en-US" b="1" dirty="0"/>
              <a:t>Getting a RequestDispatcher</a:t>
            </a:r>
          </a:p>
          <a:p>
            <a:pPr>
              <a:buFont typeface="Arial" pitchFamily="34" charset="0"/>
              <a:buChar char="•"/>
            </a:pPr>
            <a:endParaRPr lang="en-US" b="1" dirty="0" smtClean="0"/>
          </a:p>
          <a:p>
            <a:r>
              <a:rPr lang="en-US" dirty="0" smtClean="0"/>
              <a:t>protected void doPost(HttpServletRequest request,</a:t>
            </a:r>
          </a:p>
          <a:p>
            <a:r>
              <a:rPr lang="en-US" dirty="0" smtClean="0"/>
              <a:t>                      HttpServletResponse response)</a:t>
            </a:r>
          </a:p>
          <a:p>
            <a:r>
              <a:rPr lang="en-US" dirty="0" smtClean="0"/>
              <a:t>        throws ServletException, IOException {</a:t>
            </a:r>
          </a:p>
          <a:p>
            <a:pPr>
              <a:buFont typeface="Arial" pitchFamily="34" charset="0"/>
              <a:buChar char="•"/>
            </a:pPr>
            <a:endParaRPr lang="en-US" dirty="0" smtClean="0"/>
          </a:p>
          <a:p>
            <a:r>
              <a:rPr lang="en-US" dirty="0" smtClean="0"/>
              <a:t>  RequestDispatcher requestDispatcher =</a:t>
            </a:r>
          </a:p>
          <a:p>
            <a:r>
              <a:rPr lang="en-US" dirty="0" smtClean="0"/>
              <a:t>    request.getRequestDispatcher("/nextURL");</a:t>
            </a:r>
          </a:p>
          <a:p>
            <a:r>
              <a:rPr lang="en-US" dirty="0" smtClean="0"/>
              <a:t>}</a:t>
            </a:r>
          </a:p>
          <a:p>
            <a:endParaRPr lang="en-US" b="1" dirty="0" smtClean="0"/>
          </a:p>
          <a:p>
            <a:pPr marL="285750" indent="-285750">
              <a:buFont typeface="Arial" panose="020B0604020202020204" pitchFamily="34" charset="0"/>
              <a:buChar char="•"/>
            </a:pPr>
            <a:r>
              <a:rPr lang="en-US" b="1" dirty="0" smtClean="0"/>
              <a:t>Call RequestDispatcher using either include() or forward() method:</a:t>
            </a:r>
          </a:p>
          <a:p>
            <a:endParaRPr lang="en-US" b="1" dirty="0" smtClean="0"/>
          </a:p>
          <a:p>
            <a:r>
              <a:rPr lang="en-US" dirty="0" smtClean="0"/>
              <a:t>requestDispatcher.forward(request, response);</a:t>
            </a:r>
          </a:p>
          <a:p>
            <a:endParaRPr lang="en-US" dirty="0" smtClean="0"/>
          </a:p>
          <a:p>
            <a:r>
              <a:rPr lang="en-US"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a:xfrm>
            <a:off x="720723" y="1447800"/>
            <a:ext cx="7704139" cy="4690169"/>
          </a:xfrm>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473655"/>
            <a:ext cx="7704139" cy="5786199"/>
          </a:xfrm>
          <a:prstGeom prst="rect">
            <a:avLst/>
          </a:prstGeom>
          <a:noFill/>
        </p:spPr>
        <p:txBody>
          <a:bodyPr wrap="square" rtlCol="0">
            <a:spAutoFit/>
          </a:bodyPr>
          <a:lstStyle/>
          <a:p>
            <a:r>
              <a:rPr lang="en-US" dirty="0" smtClean="0"/>
              <a:t>You can share data between two servlets by adding and retrieving attributes using the request object. In this case, the scope of the attributes will be “request”.</a:t>
            </a:r>
          </a:p>
          <a:p>
            <a:endParaRPr lang="en-US" dirty="0" smtClean="0"/>
          </a:p>
          <a:p>
            <a:r>
              <a:rPr lang="en-US" dirty="0" smtClean="0"/>
              <a:t>Method from HttpServletRequest:</a:t>
            </a:r>
          </a:p>
          <a:p>
            <a:r>
              <a:rPr lang="en-US" b="1" dirty="0" smtClean="0"/>
              <a:t>public void setAttribute(String name, Object o);</a:t>
            </a:r>
          </a:p>
          <a:p>
            <a:endParaRPr lang="en-US" dirty="0" smtClean="0"/>
          </a:p>
          <a:p>
            <a:r>
              <a:rPr lang="en-US" b="1" dirty="0" smtClean="0"/>
              <a:t>Example:</a:t>
            </a:r>
          </a:p>
          <a:p>
            <a:endParaRPr lang="en-US" dirty="0" smtClean="0"/>
          </a:p>
          <a:p>
            <a:pPr lvl="1"/>
            <a:r>
              <a:rPr lang="en-US" dirty="0" smtClean="0"/>
              <a:t>Setting attribute:</a:t>
            </a:r>
          </a:p>
          <a:p>
            <a:pPr lvl="1"/>
            <a:r>
              <a:rPr lang="en-US" b="1" dirty="0" smtClean="0"/>
              <a:t>request.setAttribute("someAttribute", "someAttributeValue");</a:t>
            </a:r>
          </a:p>
          <a:p>
            <a:pPr lvl="1"/>
            <a:r>
              <a:rPr lang="en-US" b="1" dirty="0" smtClean="0"/>
              <a:t>RequestDispatcher requestDispatcher =</a:t>
            </a:r>
          </a:p>
          <a:p>
            <a:pPr lvl="1"/>
            <a:r>
              <a:rPr lang="en-US" b="1" dirty="0" smtClean="0"/>
              <a:t>					request.getRequestDispatcher("/nextURL");</a:t>
            </a:r>
          </a:p>
          <a:p>
            <a:pPr lvl="1"/>
            <a:r>
              <a:rPr lang="en-US" b="1" dirty="0" smtClean="0"/>
              <a:t>requestDispatcher.forward(request, response);</a:t>
            </a:r>
          </a:p>
          <a:p>
            <a:pPr lvl="1"/>
            <a:endParaRPr lang="en-US" dirty="0" smtClean="0"/>
          </a:p>
          <a:p>
            <a:pPr lvl="1"/>
            <a:r>
              <a:rPr lang="en-US" dirty="0" smtClean="0"/>
              <a:t>Getting attribute:</a:t>
            </a:r>
          </a:p>
          <a:p>
            <a:pPr lvl="1"/>
            <a:r>
              <a:rPr lang="en-US"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0" y="1879145"/>
            <a:ext cx="9147675" cy="4173312"/>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267983" y="2112509"/>
            <a:ext cx="8876018" cy="351540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1 </a:t>
            </a:r>
            <a:r>
              <a:rPr lang="en-US" sz="2000" dirty="0"/>
              <a:t>- RequestDispatcherWorkshop.docx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sz="2000" dirty="0" smtClean="0"/>
              <a:t>What are Servlet Filters?</a:t>
            </a:r>
          </a:p>
          <a:p>
            <a:pPr lvl="1"/>
            <a:endParaRPr lang="en-US" sz="2000" dirty="0" smtClean="0"/>
          </a:p>
          <a:p>
            <a:pPr lvl="1"/>
            <a:r>
              <a:rPr lang="en-US" sz="2000" dirty="0" smtClean="0"/>
              <a:t>Java classes that can be used in Servlet Programming for:</a:t>
            </a:r>
          </a:p>
          <a:p>
            <a:pPr lvl="2"/>
            <a:r>
              <a:rPr lang="en-US" sz="2000" dirty="0" smtClean="0"/>
              <a:t>Intercepting requests from a client before they access </a:t>
            </a:r>
          </a:p>
          <a:p>
            <a:pPr lvl="2">
              <a:buNone/>
            </a:pPr>
            <a:r>
              <a:rPr lang="en-US" sz="2000" dirty="0" smtClean="0"/>
              <a:t>a resource from the backend</a:t>
            </a:r>
          </a:p>
          <a:p>
            <a:pPr lvl="2"/>
            <a:r>
              <a:rPr lang="en-US" sz="2000" dirty="0" smtClean="0"/>
              <a:t>Manipulate responses from server before they are sent </a:t>
            </a:r>
          </a:p>
          <a:p>
            <a:pPr lvl="2">
              <a:buNone/>
            </a:pPr>
            <a:r>
              <a:rPr lang="en-US" sz="2000"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2234019" y="3554866"/>
            <a:ext cx="6190844" cy="2866131"/>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270259"/>
            <a:ext cx="8306898" cy="4924425"/>
          </a:xfrm>
          <a:prstGeom prst="rect">
            <a:avLst/>
          </a:prstGeom>
        </p:spPr>
        <p:txBody>
          <a:bodyPr wrap="square">
            <a:spAutoFit/>
          </a:bodyPr>
          <a:lstStyle/>
          <a:p>
            <a:pPr lvl="1"/>
            <a:endParaRPr lang="en-US" dirty="0" smtClean="0"/>
          </a:p>
          <a:p>
            <a:pPr lvl="1"/>
            <a:endParaRPr lang="en-US" sz="2000" dirty="0"/>
          </a:p>
          <a:p>
            <a:pPr lvl="1"/>
            <a:r>
              <a:rPr lang="en-US" sz="2000" dirty="0" smtClean="0"/>
              <a:t>In order to create a filter you should use the following instructions:</a:t>
            </a:r>
          </a:p>
          <a:p>
            <a:pPr lvl="1">
              <a:buFont typeface="Arial" pitchFamily="34" charset="0"/>
              <a:buChar char="•"/>
            </a:pPr>
            <a:endParaRPr lang="en-US" sz="2000" dirty="0" smtClean="0"/>
          </a:p>
          <a:p>
            <a:pPr marL="800100" lvl="1" indent="-342900">
              <a:buAutoNum type="arabicPeriod"/>
            </a:pPr>
            <a:r>
              <a:rPr lang="en-US" sz="2000" dirty="0" smtClean="0"/>
              <a:t>Implement interface Filter from javax.servlet package</a:t>
            </a:r>
          </a:p>
          <a:p>
            <a:pPr marL="800100" lvl="1" indent="-342900">
              <a:buAutoNum type="arabicPeriod"/>
            </a:pPr>
            <a:endParaRPr lang="en-US" sz="2000" dirty="0" smtClean="0"/>
          </a:p>
          <a:p>
            <a:pPr lvl="1"/>
            <a:r>
              <a:rPr lang="en-US" sz="2000" dirty="0" smtClean="0"/>
              <a:t>2. Implement method init().   </a:t>
            </a:r>
          </a:p>
          <a:p>
            <a:pPr lvl="1"/>
            <a:endParaRPr lang="en-US" sz="2000" dirty="0" smtClean="0"/>
          </a:p>
          <a:p>
            <a:pPr lvl="1"/>
            <a:r>
              <a:rPr lang="en-US" sz="2000" dirty="0" smtClean="0"/>
              <a:t>3. Implement method </a:t>
            </a:r>
            <a:r>
              <a:rPr lang="en-US" sz="2000" b="1" dirty="0" smtClean="0"/>
              <a:t>public void doFilter (ServletRequest, ServletResponse, FilterChain); </a:t>
            </a:r>
            <a:r>
              <a:rPr lang="en-US" sz="2000" dirty="0" smtClean="0"/>
              <a:t> In this method if you want to continue with the other filters in the chain add at the last code line the following </a:t>
            </a:r>
            <a:r>
              <a:rPr lang="en-US" sz="2000" dirty="0" smtClean="0"/>
              <a:t>instruction </a:t>
            </a:r>
            <a:r>
              <a:rPr lang="en-US" sz="2000" b="1" dirty="0"/>
              <a:t>chain.doFilter(request, response);</a:t>
            </a:r>
            <a:endParaRPr lang="en-US" sz="2000" b="1" dirty="0" smtClean="0"/>
          </a:p>
          <a:p>
            <a:pPr lvl="1"/>
            <a:endParaRPr lang="en-US" sz="2000" dirty="0" smtClean="0"/>
          </a:p>
          <a:p>
            <a:pPr lvl="1"/>
            <a:r>
              <a:rPr lang="en-US" sz="2000" b="1" dirty="0" smtClean="0"/>
              <a:t>4. </a:t>
            </a:r>
            <a:r>
              <a:rPr lang="en-US" sz="2000" dirty="0" smtClean="0"/>
              <a:t>Implement method </a:t>
            </a:r>
            <a:r>
              <a:rPr lang="en-US" sz="2000" b="1" dirty="0" smtClean="0"/>
              <a:t>public void destroy()</a:t>
            </a:r>
            <a:endParaRPr lang="en-US" sz="2000"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985980"/>
          </a:xfrm>
          <a:prstGeom prst="rect">
            <a:avLst/>
          </a:prstGeom>
        </p:spPr>
        <p:txBody>
          <a:bodyPr wrap="square">
            <a:spAutoFit/>
          </a:bodyPr>
          <a:lstStyle/>
          <a:p>
            <a:pPr lvl="1"/>
            <a:r>
              <a:rPr lang="en-US" sz="2000" dirty="0" smtClean="0"/>
              <a:t>5. Declare the filter in </a:t>
            </a:r>
            <a:r>
              <a:rPr lang="en-US" sz="2000" b="1" dirty="0" smtClean="0"/>
              <a:t>web.xml </a:t>
            </a:r>
            <a:r>
              <a:rPr lang="en-US" sz="2000" dirty="0" smtClean="0"/>
              <a:t>deployment descriptor</a:t>
            </a:r>
          </a:p>
          <a:p>
            <a:pPr lvl="1"/>
            <a:r>
              <a:rPr lang="en-US" sz="2000" b="1" dirty="0" smtClean="0"/>
              <a:t>&lt;filter&gt;</a:t>
            </a:r>
          </a:p>
          <a:p>
            <a:pPr lvl="1"/>
            <a:r>
              <a:rPr lang="en-US" sz="2000" b="1" dirty="0" smtClean="0"/>
              <a:t>   &lt;filter-name&gt;SomeFilter&lt;/filter-name&gt;</a:t>
            </a:r>
          </a:p>
          <a:p>
            <a:pPr lvl="1"/>
            <a:r>
              <a:rPr lang="en-US" sz="2000" b="1" dirty="0" smtClean="0"/>
              <a:t>   &lt;filter-class&gt;ro.teamnet.z2h.SomeFilter&lt;/filter-class&gt;</a:t>
            </a:r>
          </a:p>
          <a:p>
            <a:pPr lvl="1"/>
            <a:r>
              <a:rPr lang="en-US" sz="2000" b="1" dirty="0" smtClean="0"/>
              <a:t>   &lt;init-param&gt;</a:t>
            </a:r>
          </a:p>
          <a:p>
            <a:pPr lvl="1"/>
            <a:r>
              <a:rPr lang="en-US" sz="2000" b="1" dirty="0" smtClean="0"/>
              <a:t>	  &lt;param-name&gt;someInitParam&lt;/param-name&gt;</a:t>
            </a:r>
          </a:p>
          <a:p>
            <a:pPr lvl="1"/>
            <a:r>
              <a:rPr lang="en-US" sz="2000" b="1" dirty="0" smtClean="0"/>
              <a:t>	  &lt;param-value&gt;Init Parameter Value&lt;/param-value&gt;</a:t>
            </a:r>
          </a:p>
          <a:p>
            <a:pPr lvl="1"/>
            <a:r>
              <a:rPr lang="en-US" sz="2000" b="1" dirty="0" smtClean="0"/>
              <a:t>   &lt;/init-param&gt;</a:t>
            </a:r>
          </a:p>
          <a:p>
            <a:pPr lvl="1"/>
            <a:r>
              <a:rPr lang="en-US" sz="2000" b="1" dirty="0" smtClean="0"/>
              <a:t>&lt;/filter&gt;</a:t>
            </a:r>
          </a:p>
          <a:p>
            <a:pPr lvl="1"/>
            <a:r>
              <a:rPr lang="en-US" sz="2000" dirty="0" smtClean="0"/>
              <a:t>6. Map the Filter to the components/url that you want this filter to apply</a:t>
            </a:r>
          </a:p>
          <a:p>
            <a:pPr lvl="1"/>
            <a:r>
              <a:rPr lang="en-US" sz="2000" b="1" dirty="0" smtClean="0"/>
              <a:t>&lt;filter-mapping&gt;</a:t>
            </a:r>
          </a:p>
          <a:p>
            <a:pPr lvl="1"/>
            <a:r>
              <a:rPr lang="en-US" sz="2000" b="1" dirty="0" smtClean="0"/>
              <a:t>   &lt;filter-name&gt;SomeFilter&lt;/filter-name&gt;</a:t>
            </a:r>
          </a:p>
          <a:p>
            <a:pPr lvl="1"/>
            <a:r>
              <a:rPr lang="en-US" sz="2000" b="1" dirty="0" smtClean="0"/>
              <a:t>   &lt;url-pattern&gt;/someURL&lt;/url-pattern&gt;</a:t>
            </a:r>
          </a:p>
          <a:p>
            <a:pPr lvl="1"/>
            <a:r>
              <a:rPr lang="en-US" sz="2000"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664816" cy="593092"/>
          </a:xfrm>
        </p:spPr>
        <p:txBody>
          <a:bodyPr/>
          <a:lstStyle/>
          <a:p>
            <a:r>
              <a:rPr lang="en-US" dirty="0" smtClean="0"/>
              <a:t>Filters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2 </a:t>
            </a:r>
            <a:r>
              <a:rPr lang="en-US" sz="2000" dirty="0"/>
              <a:t>- </a:t>
            </a:r>
            <a:r>
              <a:rPr lang="en-US" sz="2000" dirty="0" smtClean="0"/>
              <a:t>ServletFilters.docx</a:t>
            </a:r>
          </a:p>
          <a:p>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1868083"/>
            <a:ext cx="8107187" cy="4415797"/>
          </a:xfrm>
        </p:spPr>
        <p:txBody>
          <a:bodyPr>
            <a:normAutofit lnSpcReduction="10000"/>
          </a:bodyPr>
          <a:lstStyle/>
          <a:p>
            <a:r>
              <a:rPr lang="en-US" sz="2000" b="1" dirty="0" smtClean="0"/>
              <a:t>Problem with the HTTP Protocol</a:t>
            </a:r>
          </a:p>
          <a:p>
            <a:pPr lvl="1"/>
            <a:r>
              <a:rPr lang="en-US" sz="2000" dirty="0" smtClean="0"/>
              <a:t>It is stateless - it cannot keep the conversational state between requests received from the same user</a:t>
            </a:r>
          </a:p>
          <a:p>
            <a:pPr marL="457200" lvl="1" indent="0">
              <a:buNone/>
            </a:pPr>
            <a:endParaRPr lang="en-US" sz="2000" dirty="0" smtClean="0"/>
          </a:p>
          <a:p>
            <a:r>
              <a:rPr lang="en-US" sz="2000" b="1" dirty="0" smtClean="0"/>
              <a:t>Fix</a:t>
            </a:r>
          </a:p>
          <a:p>
            <a:pPr lvl="1"/>
            <a:r>
              <a:rPr lang="en-US" sz="2000" dirty="0" smtClean="0"/>
              <a:t>The problem was solved by adding a specific attribute to our requests, </a:t>
            </a:r>
            <a:r>
              <a:rPr lang="en-US" sz="2000" b="1" dirty="0" smtClean="0"/>
              <a:t>JSESSIONID</a:t>
            </a:r>
          </a:p>
          <a:p>
            <a:pPr lvl="1"/>
            <a:r>
              <a:rPr lang="en-US" sz="2000" dirty="0" smtClean="0"/>
              <a:t>By using this JSESSIONID, the Servlet Container knows how to re-establish the conversational state of the same client between requests</a:t>
            </a:r>
          </a:p>
          <a:p>
            <a:pPr lvl="1"/>
            <a:r>
              <a:rPr lang="en-US" sz="2000" dirty="0" smtClean="0"/>
              <a:t>If the request does not contain the JSESSIONID, a new conversational state will be registered to the client by associating a new JSESSIONID</a:t>
            </a:r>
          </a:p>
          <a:p>
            <a:pPr lvl="1"/>
            <a:r>
              <a:rPr lang="en-US" sz="2000" dirty="0" smtClean="0"/>
              <a:t>This conversation state is represented in the Servlet API by the type </a:t>
            </a:r>
            <a:r>
              <a:rPr lang="en-US" sz="2000" b="1" dirty="0" smtClean="0"/>
              <a:t>HttpSession</a:t>
            </a:r>
            <a:endParaRPr lang="en-US" sz="20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855" y="4035706"/>
            <a:ext cx="6282981" cy="2714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630385"/>
            <a:ext cx="7687733" cy="2554545"/>
          </a:xfrm>
          <a:prstGeom prst="rect">
            <a:avLst/>
          </a:prstGeom>
        </p:spPr>
        <p:txBody>
          <a:bodyPr wrap="square">
            <a:spAutoFit/>
          </a:bodyPr>
          <a:lstStyle/>
          <a:p>
            <a:r>
              <a:rPr lang="en-US" sz="2000" dirty="0">
                <a:solidFill>
                  <a:srgbClr val="565A5C"/>
                </a:solidFill>
                <a:latin typeface="Arial"/>
                <a:cs typeface="Arial"/>
              </a:rPr>
              <a:t>The</a:t>
            </a:r>
            <a:r>
              <a:rPr lang="en-US" sz="2000" dirty="0">
                <a:solidFill>
                  <a:srgbClr val="000000"/>
                </a:solidFill>
                <a:latin typeface="verdana" panose="020B0604030504040204" pitchFamily="34" charset="0"/>
              </a:rPr>
              <a:t> </a:t>
            </a:r>
            <a:r>
              <a:rPr lang="en-US" sz="2000" b="1" dirty="0">
                <a:solidFill>
                  <a:srgbClr val="565A5C"/>
                </a:solidFill>
                <a:latin typeface="Arial"/>
                <a:cs typeface="Arial"/>
              </a:rPr>
              <a:t>HttpServletRequest</a:t>
            </a:r>
            <a:r>
              <a:rPr lang="en-US" sz="2000" dirty="0">
                <a:solidFill>
                  <a:srgbClr val="000000"/>
                </a:solidFill>
                <a:latin typeface="verdana" panose="020B0604030504040204" pitchFamily="34" charset="0"/>
              </a:rPr>
              <a:t> </a:t>
            </a:r>
            <a:r>
              <a:rPr lang="en-US" sz="2000" dirty="0">
                <a:solidFill>
                  <a:srgbClr val="565A5C"/>
                </a:solidFill>
                <a:latin typeface="Arial"/>
                <a:cs typeface="Arial"/>
              </a:rPr>
              <a:t>interface provides two methods to get the object of HttpSession:</a:t>
            </a:r>
          </a:p>
          <a:p>
            <a:pPr>
              <a:buFont typeface="+mj-lt"/>
              <a:buAutoNum type="arabicPeriod"/>
            </a:pPr>
            <a:r>
              <a:rPr lang="en-US" sz="2000" dirty="0">
                <a:solidFill>
                  <a:srgbClr val="565A5C"/>
                </a:solidFill>
                <a:latin typeface="Arial"/>
                <a:cs typeface="Arial"/>
              </a:rPr>
              <a:t> public HttpSession </a:t>
            </a:r>
            <a:r>
              <a:rPr lang="en-US" sz="2000" b="1" dirty="0">
                <a:solidFill>
                  <a:srgbClr val="565A5C"/>
                </a:solidFill>
                <a:latin typeface="Arial"/>
                <a:cs typeface="Arial"/>
              </a:rPr>
              <a:t>getSession</a:t>
            </a:r>
            <a:r>
              <a:rPr lang="en-US" sz="2000" b="1" dirty="0" smtClean="0">
                <a:solidFill>
                  <a:srgbClr val="565A5C"/>
                </a:solidFill>
                <a:latin typeface="Arial"/>
                <a:cs typeface="Arial"/>
              </a:rPr>
              <a:t>()</a:t>
            </a:r>
            <a:r>
              <a:rPr lang="en-US" sz="2000" dirty="0" smtClean="0">
                <a:solidFill>
                  <a:srgbClr val="565A5C"/>
                </a:solidFill>
                <a:latin typeface="Arial"/>
                <a:cs typeface="Arial"/>
              </a:rPr>
              <a:t>: Returns </a:t>
            </a:r>
            <a:r>
              <a:rPr lang="en-US" sz="2000" dirty="0">
                <a:solidFill>
                  <a:srgbClr val="565A5C"/>
                </a:solidFill>
                <a:latin typeface="Arial"/>
                <a:cs typeface="Arial"/>
              </a:rPr>
              <a:t>the current session associated with this request, or if the request does not have a session, creates one.</a:t>
            </a:r>
          </a:p>
          <a:p>
            <a:pPr>
              <a:buFont typeface="+mj-lt"/>
              <a:buAutoNum type="arabicPeriod"/>
            </a:pPr>
            <a:r>
              <a:rPr lang="en-US" sz="2000" dirty="0">
                <a:solidFill>
                  <a:srgbClr val="565A5C"/>
                </a:solidFill>
                <a:latin typeface="Arial"/>
                <a:cs typeface="Arial"/>
              </a:rPr>
              <a:t> public HttpSession </a:t>
            </a:r>
            <a:r>
              <a:rPr lang="en-US" sz="2000" b="1" dirty="0">
                <a:solidFill>
                  <a:srgbClr val="565A5C"/>
                </a:solidFill>
                <a:latin typeface="Arial"/>
                <a:cs typeface="Arial"/>
              </a:rPr>
              <a:t>getSession(boolean create</a:t>
            </a:r>
            <a:r>
              <a:rPr lang="en-US" sz="2000" b="1" dirty="0" smtClean="0">
                <a:solidFill>
                  <a:srgbClr val="565A5C"/>
                </a:solidFill>
                <a:latin typeface="Arial"/>
                <a:cs typeface="Arial"/>
              </a:rPr>
              <a:t>)</a:t>
            </a:r>
            <a:r>
              <a:rPr lang="en-US" sz="2000" dirty="0" smtClean="0">
                <a:solidFill>
                  <a:srgbClr val="565A5C"/>
                </a:solidFill>
                <a:latin typeface="Arial"/>
                <a:cs typeface="Arial"/>
              </a:rPr>
              <a:t>: Returns </a:t>
            </a:r>
            <a:r>
              <a:rPr lang="en-US" sz="2000" dirty="0">
                <a:solidFill>
                  <a:srgbClr val="565A5C"/>
                </a:solidFill>
                <a:latin typeface="Arial"/>
                <a:cs typeface="Arial"/>
              </a:rPr>
              <a:t>the current HttpSession associated with this request or, if there is no current session and create is true, returns a new session.</a:t>
            </a:r>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359918"/>
            <a:ext cx="8062031" cy="5016346"/>
          </a:xfrm>
        </p:spPr>
        <p:txBody>
          <a:bodyPr>
            <a:normAutofit fontScale="32500" lnSpcReduction="20000"/>
          </a:bodyPr>
          <a:lstStyle/>
          <a:p>
            <a:pPr algn="l"/>
            <a:r>
              <a:rPr lang="en-US" sz="6200" dirty="0" smtClean="0"/>
              <a:t>HttpSession </a:t>
            </a:r>
            <a:r>
              <a:rPr lang="en-US" sz="6200" dirty="0" smtClean="0"/>
              <a:t>most important methods are</a:t>
            </a:r>
            <a:r>
              <a:rPr lang="en-US" sz="6200" dirty="0" smtClean="0"/>
              <a:t>:</a:t>
            </a:r>
          </a:p>
          <a:p>
            <a:pPr algn="l"/>
            <a:endParaRPr lang="en-US" sz="6200" dirty="0" smtClean="0"/>
          </a:p>
          <a:p>
            <a:pPr lvl="2" algn="l"/>
            <a:r>
              <a:rPr lang="en-US" sz="4900" b="1" dirty="0" err="1" smtClean="0">
                <a:hlinkClick r:id="rId2"/>
              </a:rPr>
              <a:t>getAttribute</a:t>
            </a:r>
            <a:r>
              <a:rPr lang="en-US" sz="4900" b="1" dirty="0" smtClean="0"/>
              <a:t>(</a:t>
            </a:r>
            <a:r>
              <a:rPr lang="en-US" sz="4900" dirty="0" smtClean="0">
                <a:hlinkClick r:id="rId3" tooltip="class or interface in java.lang"/>
              </a:rPr>
              <a:t>String</a:t>
            </a:r>
            <a:r>
              <a:rPr lang="en-US" sz="4900" dirty="0" smtClean="0"/>
              <a:t> name) </a:t>
            </a:r>
            <a:br>
              <a:rPr lang="en-US" sz="4900" dirty="0" smtClean="0"/>
            </a:br>
            <a:r>
              <a:rPr lang="en-US" sz="4900" dirty="0" smtClean="0"/>
              <a:t>          Returns the object bound with the specified name in this session, or null if no object is bound under the name.</a:t>
            </a:r>
          </a:p>
          <a:p>
            <a:pPr lvl="2" algn="l"/>
            <a:r>
              <a:rPr lang="en-US" sz="4900" b="1" dirty="0" err="1" smtClean="0">
                <a:hlinkClick r:id="rId2"/>
              </a:rPr>
              <a:t>setAttribute</a:t>
            </a:r>
            <a:r>
              <a:rPr lang="en-US" sz="4900" dirty="0" smtClean="0"/>
              <a:t>(</a:t>
            </a:r>
            <a:r>
              <a:rPr lang="en-US" sz="4900" dirty="0" smtClean="0">
                <a:hlinkClick r:id="rId3" tooltip="class or interface in java.lang"/>
              </a:rPr>
              <a:t>String</a:t>
            </a:r>
            <a:r>
              <a:rPr lang="en-US" sz="4900" dirty="0" smtClean="0"/>
              <a:t> name, </a:t>
            </a:r>
            <a:r>
              <a:rPr lang="en-US" sz="4900" dirty="0" smtClean="0">
                <a:hlinkClick r:id="rId4" tooltip="class or interface in java.lang"/>
              </a:rPr>
              <a:t>Object</a:t>
            </a:r>
            <a:r>
              <a:rPr lang="en-US" sz="4900" dirty="0" smtClean="0"/>
              <a:t> value) </a:t>
            </a:r>
            <a:br>
              <a:rPr lang="en-US" sz="4900" dirty="0" smtClean="0"/>
            </a:br>
            <a:r>
              <a:rPr lang="en-US" sz="4900" dirty="0" smtClean="0"/>
              <a:t>          Binds an object to this session, using the name specified.</a:t>
            </a:r>
          </a:p>
          <a:p>
            <a:pPr lvl="2" algn="l"/>
            <a:r>
              <a:rPr lang="en-US" sz="4900" b="1" dirty="0" err="1" smtClean="0">
                <a:hlinkClick r:id="rId2"/>
              </a:rPr>
              <a:t>getAttributeNames</a:t>
            </a:r>
            <a:r>
              <a:rPr lang="en-US" sz="4900" dirty="0" smtClean="0"/>
              <a:t>() </a:t>
            </a:r>
            <a:br>
              <a:rPr lang="en-US" sz="4900" dirty="0" smtClean="0"/>
            </a:br>
            <a:r>
              <a:rPr lang="en-US" sz="4900" dirty="0" smtClean="0"/>
              <a:t>          Returns an Enumeration of String objects containing the names of all the objects bound to this session.</a:t>
            </a:r>
          </a:p>
          <a:p>
            <a:pPr lvl="2" algn="l"/>
            <a:r>
              <a:rPr lang="en-US" sz="4900" b="1" dirty="0" err="1" smtClean="0">
                <a:hlinkClick r:id="rId2"/>
              </a:rPr>
              <a:t>getId</a:t>
            </a:r>
            <a:r>
              <a:rPr lang="en-US" sz="4900" dirty="0" smtClean="0"/>
              <a:t>() </a:t>
            </a:r>
            <a:br>
              <a:rPr lang="en-US" sz="4900" dirty="0" smtClean="0"/>
            </a:br>
            <a:r>
              <a:rPr lang="en-US" sz="4900" dirty="0" smtClean="0"/>
              <a:t>          Returns a string containing the unique identifier assigned to this session.</a:t>
            </a:r>
          </a:p>
          <a:p>
            <a:pPr lvl="2" algn="l"/>
            <a:r>
              <a:rPr lang="en-US" sz="4900" b="1" dirty="0" smtClean="0">
                <a:hlinkClick r:id="rId2"/>
              </a:rPr>
              <a:t>invalidate</a:t>
            </a:r>
            <a:r>
              <a:rPr lang="en-US" sz="4900" dirty="0" smtClean="0"/>
              <a:t>() </a:t>
            </a:r>
            <a:br>
              <a:rPr lang="en-US" sz="4900" dirty="0" smtClean="0"/>
            </a:br>
            <a:r>
              <a:rPr lang="en-US" sz="4900" dirty="0" smtClean="0"/>
              <a:t>          Invalidates this session then unbinds any objects bound to it.</a:t>
            </a:r>
          </a:p>
          <a:p>
            <a:pPr lvl="2" algn="l"/>
            <a:r>
              <a:rPr lang="en-US" sz="4900" b="1" dirty="0" err="1" smtClean="0">
                <a:hlinkClick r:id="rId2"/>
              </a:rPr>
              <a:t>removeAttribute</a:t>
            </a:r>
            <a:r>
              <a:rPr lang="en-US" sz="4900" dirty="0" smtClean="0"/>
              <a:t>(</a:t>
            </a:r>
            <a:r>
              <a:rPr lang="en-US" sz="4900" dirty="0" smtClean="0">
                <a:hlinkClick r:id="rId3" tooltip="class or interface in java.lang"/>
              </a:rPr>
              <a:t>String</a:t>
            </a:r>
            <a:r>
              <a:rPr lang="en-US" sz="4900" dirty="0" smtClean="0"/>
              <a:t> name) </a:t>
            </a:r>
            <a:br>
              <a:rPr lang="en-US" sz="4900" dirty="0" smtClean="0"/>
            </a:br>
            <a:r>
              <a:rPr lang="en-US" sz="4900" dirty="0" smtClean="0"/>
              <a:t>          Removes the object bound with the specified name from this session.</a:t>
            </a:r>
          </a:p>
          <a:p>
            <a:pPr lvl="2" algn="l"/>
            <a:r>
              <a:rPr lang="en-US" sz="4900" b="1" dirty="0" smtClean="0">
                <a:hlinkClick r:id="rId2"/>
              </a:rPr>
              <a:t>setMaxInactiveInterval</a:t>
            </a:r>
            <a:r>
              <a:rPr lang="en-US" sz="4900" dirty="0" smtClean="0"/>
              <a:t>(</a:t>
            </a:r>
            <a:r>
              <a:rPr lang="en-US" sz="4900" dirty="0" err="1" smtClean="0"/>
              <a:t>int</a:t>
            </a:r>
            <a:r>
              <a:rPr lang="en-US" sz="4900" dirty="0" smtClean="0"/>
              <a:t> interval) </a:t>
            </a:r>
            <a:br>
              <a:rPr lang="en-US" sz="4900" dirty="0" smtClean="0"/>
            </a:br>
            <a:r>
              <a:rPr lang="en-US" sz="4900" dirty="0" smtClean="0"/>
              <a:t>          Specifies the time, in seconds, between client requests before the servlet container will invalidate this session.</a:t>
            </a:r>
          </a:p>
          <a:p>
            <a:pPr lvl="2" algn="l"/>
            <a:endParaRPr lang="en-US" sz="4900" dirty="0" smtClean="0"/>
          </a:p>
          <a:p>
            <a:pPr algn="l"/>
            <a:r>
              <a:rPr lang="en-US" sz="5500" dirty="0" smtClean="0"/>
              <a:t>In our </a:t>
            </a:r>
            <a:r>
              <a:rPr lang="en-US" sz="5500" b="1" dirty="0" smtClean="0"/>
              <a:t>web.xml</a:t>
            </a:r>
            <a:r>
              <a:rPr lang="en-US" sz="5500" dirty="0" smtClean="0"/>
              <a:t> deployment descriptor file we can set the timeout of all http </a:t>
            </a:r>
            <a:r>
              <a:rPr lang="en-US" sz="5500" dirty="0" smtClean="0"/>
              <a:t>sessions</a:t>
            </a:r>
            <a:endParaRPr lang="ro-RO" sz="5500"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3 </a:t>
            </a:r>
            <a:r>
              <a:rPr lang="en-US" sz="2000" dirty="0"/>
              <a:t>- HttpSession.docx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{JAVA_HERE}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&lt;%@ </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5253</TotalTime>
  <Words>1877</Words>
  <Application>Microsoft Office PowerPoint</Application>
  <PresentationFormat>On-screen Show (4:3)</PresentationFormat>
  <Paragraphs>382</Paragraphs>
  <Slides>30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469</cp:revision>
  <dcterms:created xsi:type="dcterms:W3CDTF">2013-12-09T08:38:16Z</dcterms:created>
  <dcterms:modified xsi:type="dcterms:W3CDTF">2017-07-19T06:16:38Z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