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19"/>
  </p:notesMasterIdLst>
  <p:handoutMasterIdLst>
    <p:handoutMasterId r:id="rId20"/>
  </p:handoutMasterIdLst>
  <p:sldIdLst>
    <p:sldId id="26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266" r:id="rId17"/>
    <p:sldId id="33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3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5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1F05B-7F16-974A-8D86-4CBCC5965911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EA77A-26D9-994A-B931-BDA42258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64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FEBD5-6116-554C-B565-365D52250AC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3396F-6DD4-9841-8682-4E2FF628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Citation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3396F-6DD4-9841-8682-4E2FF6285C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4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284163"/>
            <a:ext cx="3740150" cy="2805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EA96130-80FE-450A-9D6E-2375B464A40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 (change in View -&gt; Header and Footer ...)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2-logo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9" y="5989300"/>
            <a:ext cx="1291991" cy="72674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765815" y="6466564"/>
            <a:ext cx="7920984" cy="0"/>
          </a:xfrm>
          <a:prstGeom prst="line">
            <a:avLst/>
          </a:prstGeom>
          <a:ln w="190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(change in View -&gt; Header and Footer ...)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44089" y="1468167"/>
            <a:ext cx="5935657" cy="2148403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This is a sample quote slide. Type your quotation inside the quotation marks. Click the edge of the quotation marks and drag them into place.</a:t>
            </a:r>
          </a:p>
        </p:txBody>
      </p:sp>
      <p:sp>
        <p:nvSpPr>
          <p:cNvPr id="15" name="Text Placeholder 8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5566526" y="2804421"/>
            <a:ext cx="337192" cy="260847"/>
          </a:xfrm>
          <a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Text Placeholder 8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1339604" y="1468167"/>
            <a:ext cx="337192" cy="260847"/>
          </a:xfrm>
          <a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4595525" y="3789717"/>
            <a:ext cx="2820030" cy="733425"/>
          </a:xfrm>
        </p:spPr>
        <p:txBody>
          <a:bodyPr>
            <a:noAutofit/>
          </a:bodyPr>
          <a:lstStyle>
            <a:lvl1pPr marL="0" indent="0">
              <a:buNone/>
              <a:defRPr sz="2000" b="1" i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Person Quoted,</a:t>
            </a:r>
            <a:br>
              <a:rPr lang="en-US" dirty="0"/>
            </a:br>
            <a:r>
              <a:rPr lang="en-US" dirty="0"/>
              <a:t>XYZ Company</a:t>
            </a:r>
          </a:p>
        </p:txBody>
      </p:sp>
    </p:spTree>
    <p:extLst>
      <p:ext uri="{BB962C8B-B14F-4D97-AF65-F5344CB8AC3E}">
        <p14:creationId xmlns:p14="http://schemas.microsoft.com/office/powerpoint/2010/main" val="263427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2-logo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9" y="5989300"/>
            <a:ext cx="1291991" cy="72674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765815" y="6466564"/>
            <a:ext cx="7920984" cy="0"/>
          </a:xfrm>
          <a:prstGeom prst="line">
            <a:avLst/>
          </a:prstGeom>
          <a:ln w="190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(change in View -&gt; Header and Footer ...)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950799"/>
            <a:ext cx="8229600" cy="151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C2-logo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9" y="5989300"/>
            <a:ext cx="1291991" cy="726745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765815" y="6466564"/>
            <a:ext cx="7920984" cy="0"/>
          </a:xfrm>
          <a:prstGeom prst="line">
            <a:avLst/>
          </a:prstGeom>
          <a:ln w="190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 (change in View -&gt; Header and Footer ...)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MC2-logo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9" y="5989300"/>
            <a:ext cx="1291991" cy="726745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765815" y="6466564"/>
            <a:ext cx="7920984" cy="0"/>
          </a:xfrm>
          <a:prstGeom prst="line">
            <a:avLst/>
          </a:prstGeom>
          <a:ln w="190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gray">
          <a:xfrm>
            <a:off x="685800" y="2667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7" rIns="91371" bIns="45687" numCol="1" anchor="b" anchorCtr="0" compatLnSpc="1">
            <a:prstTxWarp prst="textNoShape">
              <a:avLst/>
            </a:prstTxWarp>
          </a:bodyPr>
          <a:lstStyle>
            <a:lvl1pPr>
              <a:defRPr sz="3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393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0" cap="none" spc="0" normalizeH="0" baseline="0" noProof="0" dirty="0">
                <a:ln>
                  <a:noFill/>
                </a:ln>
                <a:solidFill>
                  <a:srgbClr val="4E67C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685800" y="3810001"/>
            <a:ext cx="6172200" cy="1066800"/>
          </a:xfrm>
        </p:spPr>
        <p:txBody>
          <a:bodyPr anchor="t" anchorCtr="0"/>
          <a:lstStyle>
            <a:lvl1pPr marL="0" indent="0">
              <a:spcAft>
                <a:spcPts val="600"/>
              </a:spcAft>
              <a:buFontTx/>
              <a:buNone/>
              <a:defRPr sz="2000" b="0" baseline="0"/>
            </a:lvl1pPr>
          </a:lstStyle>
          <a:p>
            <a:r>
              <a:rPr lang="en-US" dirty="0"/>
              <a:t>Click to add presenter’s name</a:t>
            </a:r>
          </a:p>
          <a:p>
            <a:r>
              <a:rPr lang="en-US" dirty="0"/>
              <a:t>Presenter’s email</a:t>
            </a:r>
          </a:p>
          <a:p>
            <a:r>
              <a:rPr lang="en-US" dirty="0"/>
              <a:t>Presenter’s phone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6384" y="6469735"/>
            <a:ext cx="6918140" cy="364264"/>
          </a:xfrm>
        </p:spPr>
        <p:txBody>
          <a:bodyPr/>
          <a:lstStyle/>
          <a:p>
            <a:r>
              <a:rPr lang="fr-FR" sz="1050" dirty="0"/>
              <a:t>RES - </a:t>
            </a:r>
            <a:r>
              <a:rPr lang="fr-FR" sz="1050" dirty="0" err="1"/>
              <a:t>Exploring</a:t>
            </a:r>
            <a:r>
              <a:rPr lang="fr-FR" sz="1050" dirty="0"/>
              <a:t> Resource Exploitation </a:t>
            </a:r>
            <a:r>
              <a:rPr lang="fr-FR" sz="1050" dirty="0" err="1"/>
              <a:t>Space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5844" y="6469735"/>
            <a:ext cx="620955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6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2-logo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9" y="5989300"/>
            <a:ext cx="1291991" cy="72674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765815" y="6466564"/>
            <a:ext cx="7920984" cy="0"/>
          </a:xfrm>
          <a:prstGeom prst="line">
            <a:avLst/>
          </a:prstGeom>
          <a:ln w="190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RES - </a:t>
            </a:r>
            <a:r>
              <a:rPr lang="fr-FR" dirty="0" err="1"/>
              <a:t>Exploring</a:t>
            </a:r>
            <a:r>
              <a:rPr lang="fr-FR" dirty="0"/>
              <a:t> Resource Exploitation </a:t>
            </a:r>
            <a:r>
              <a:rPr lang="fr-FR" dirty="0" err="1"/>
              <a:t>Space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950799"/>
            <a:ext cx="8229600" cy="151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C2-logo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9" y="5989300"/>
            <a:ext cx="1291991" cy="726745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765815" y="6466564"/>
            <a:ext cx="7920984" cy="0"/>
          </a:xfrm>
          <a:prstGeom prst="line">
            <a:avLst/>
          </a:prstGeom>
          <a:ln w="190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 (change in View -&gt; Header and Footer ...)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C2-logo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9" y="5989300"/>
            <a:ext cx="1291991" cy="72674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765815" y="6466564"/>
            <a:ext cx="7920984" cy="0"/>
          </a:xfrm>
          <a:prstGeom prst="line">
            <a:avLst/>
          </a:prstGeom>
          <a:ln w="190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8364"/>
            <a:ext cx="4038600" cy="5017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08364"/>
            <a:ext cx="4038600" cy="5017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(change in View -&gt; Header and Footer ...)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457200" y="950799"/>
            <a:ext cx="8229600" cy="151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C2-logo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9" y="5989300"/>
            <a:ext cx="1291991" cy="726745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765815" y="6466564"/>
            <a:ext cx="7920984" cy="0"/>
          </a:xfrm>
          <a:prstGeom prst="line">
            <a:avLst/>
          </a:prstGeom>
          <a:ln w="190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32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13056"/>
            <a:ext cx="4040188" cy="44131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732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13056"/>
            <a:ext cx="4041775" cy="44131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(change in View -&gt; Header and Footer ...)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57200" y="950799"/>
            <a:ext cx="8229600" cy="151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C2-logo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9" y="5989300"/>
            <a:ext cx="1291991" cy="72674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765815" y="6466564"/>
            <a:ext cx="7920984" cy="0"/>
          </a:xfrm>
          <a:prstGeom prst="line">
            <a:avLst/>
          </a:prstGeom>
          <a:ln w="190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(change in View -&gt; Header and Footer ...)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457200" y="950799"/>
            <a:ext cx="8229600" cy="151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(change in View -&gt; Header and Footer ...)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C2-logo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9" y="5989300"/>
            <a:ext cx="1291991" cy="72674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765815" y="6466564"/>
            <a:ext cx="7920984" cy="0"/>
          </a:xfrm>
          <a:prstGeom prst="line">
            <a:avLst/>
          </a:prstGeom>
          <a:ln w="190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(change in View -&gt; Header and Footer ...)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457200" y="1418333"/>
            <a:ext cx="3008313" cy="151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2-logo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9" y="5989300"/>
            <a:ext cx="1291991" cy="72674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765815" y="6466564"/>
            <a:ext cx="7920984" cy="0"/>
          </a:xfrm>
          <a:prstGeom prst="line">
            <a:avLst/>
          </a:prstGeom>
          <a:ln w="190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(change in View -&gt; Header and Footer ...)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556"/>
            <a:ext cx="8229600" cy="9467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8364"/>
            <a:ext cx="8229600" cy="501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8307" y="6469735"/>
            <a:ext cx="7164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sz="1050" dirty="0"/>
              <a:t>RES - </a:t>
            </a:r>
            <a:r>
              <a:rPr lang="fr-FR" sz="1050" dirty="0" err="1"/>
              <a:t>Exploring</a:t>
            </a:r>
            <a:r>
              <a:rPr lang="fr-FR" sz="1050" dirty="0"/>
              <a:t> Resource Exploitation </a:t>
            </a:r>
            <a:r>
              <a:rPr lang="fr-FR" sz="1050" dirty="0" err="1"/>
              <a:t>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5844" y="6469735"/>
            <a:ext cx="6209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7F7F7F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7" r:id="rId10"/>
    <p:sldLayoutId id="2147493465" r:id="rId11"/>
    <p:sldLayoutId id="2147493466" r:id="rId12"/>
    <p:sldLayoutId id="2147493471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RES - </a:t>
            </a:r>
            <a:r>
              <a:rPr lang="fr-FR" sz="3200" dirty="0" err="1"/>
              <a:t>Exploring</a:t>
            </a:r>
            <a:r>
              <a:rPr lang="fr-FR" sz="3200" dirty="0"/>
              <a:t> Resource Exploitation </a:t>
            </a:r>
            <a:r>
              <a:rPr lang="fr-FR" sz="3200" dirty="0" err="1"/>
              <a:t>Space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197"/>
            <a:ext cx="8036846" cy="26516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Andrei Calin Cadar	</a:t>
            </a:r>
          </a:p>
          <a:p>
            <a:r>
              <a:rPr lang="en-US" sz="2400" dirty="0"/>
              <a:t>Summer Intern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MC2-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10" y="3899683"/>
            <a:ext cx="2955477" cy="166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3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8C40-92E9-4DCF-B400-2C315E4E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5BEA-9EB7-4511-A36B-7E2E107A3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results of the tests I have defined 5 possible outcomes: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OK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Not Found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Forbidden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Privilege Escalation (owned by root)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Privilege Escalation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 err="1"/>
              <a:t>Priv</a:t>
            </a:r>
            <a:r>
              <a:rPr lang="en-US" dirty="0"/>
              <a:t>-esc owned by </a:t>
            </a:r>
            <a:r>
              <a:rPr lang="en-US" b="1" dirty="0"/>
              <a:t>root</a:t>
            </a:r>
            <a:r>
              <a:rPr lang="en-US" dirty="0"/>
              <a:t> means that the worker process is owned by </a:t>
            </a:r>
            <a:r>
              <a:rPr lang="en-US" b="1" dirty="0"/>
              <a:t>root</a:t>
            </a:r>
            <a:r>
              <a:rPr lang="en-US" dirty="0"/>
              <a:t>. (should never be this way)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A13D9-DEA7-4360-879E-213B4F27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 dirty="0"/>
              <a:t>RES - </a:t>
            </a:r>
            <a:r>
              <a:rPr lang="fr-FR" sz="1050" dirty="0" err="1"/>
              <a:t>Exploring</a:t>
            </a:r>
            <a:r>
              <a:rPr lang="fr-FR" sz="1050" dirty="0"/>
              <a:t> Resource Exploitation </a:t>
            </a:r>
            <a:r>
              <a:rPr lang="fr-FR" sz="1050" dirty="0" err="1"/>
              <a:t>Space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58229-D032-4E17-9439-CA8B2E79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1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F305-64B7-46E6-9EB2-953A9FDD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AEC3-72C3-4FFC-BCEB-386FCC396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running the tool for Nginx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took approximately 60 seconds to run. We have  tried 450 values for the fields.</a:t>
            </a:r>
          </a:p>
          <a:p>
            <a:endParaRPr lang="en-US" dirty="0"/>
          </a:p>
          <a:p>
            <a:r>
              <a:rPr lang="en-US" dirty="0"/>
              <a:t>Our performance limits then are around testing 10 values per second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28C87-F950-4CDE-8562-77F479D3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 dirty="0"/>
              <a:t>RES - </a:t>
            </a:r>
            <a:r>
              <a:rPr lang="fr-FR" sz="1050" dirty="0" err="1"/>
              <a:t>Exploring</a:t>
            </a:r>
            <a:r>
              <a:rPr lang="fr-FR" sz="1050" dirty="0"/>
              <a:t> Resource Exploitation </a:t>
            </a:r>
            <a:r>
              <a:rPr lang="fr-FR" sz="1050" dirty="0" err="1"/>
              <a:t>Space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2FEE8-B9BE-4B27-AE1F-B4BEC1C1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5B22A3-B7AF-4011-B7C1-99D1E1319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650" y="1735952"/>
            <a:ext cx="2640699" cy="149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1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5B1D-F0E3-4880-A037-03374445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I have tried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8D692-CDFF-4A4E-8EF1-A8A8EB359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requests using </a:t>
            </a:r>
            <a:r>
              <a:rPr lang="en-US" b="1" dirty="0"/>
              <a:t>socket() </a:t>
            </a:r>
            <a:r>
              <a:rPr lang="en-US" dirty="0"/>
              <a:t>instead of </a:t>
            </a:r>
            <a:r>
              <a:rPr lang="en-US" b="1" dirty="0"/>
              <a:t>curl</a:t>
            </a:r>
            <a:r>
              <a:rPr lang="en-US" dirty="0"/>
              <a:t>. It was 64% slower, found out that curl is heavily optimized.</a:t>
            </a:r>
          </a:p>
          <a:p>
            <a:endParaRPr lang="en-US" b="1" dirty="0"/>
          </a:p>
          <a:p>
            <a:r>
              <a:rPr lang="en-US" dirty="0"/>
              <a:t>Adding </a:t>
            </a:r>
            <a:r>
              <a:rPr lang="en-US" b="1" dirty="0"/>
              <a:t>code</a:t>
            </a:r>
            <a:r>
              <a:rPr lang="en-US" dirty="0"/>
              <a:t> </a:t>
            </a:r>
            <a:r>
              <a:rPr lang="en-US" b="1" dirty="0"/>
              <a:t>coverage </a:t>
            </a:r>
            <a:r>
              <a:rPr lang="en-US" dirty="0"/>
              <a:t>as a metric to be used in the feedback mechanism of our </a:t>
            </a:r>
            <a:r>
              <a:rPr lang="en-US" dirty="0" err="1"/>
              <a:t>fuzzer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Lcov</a:t>
            </a:r>
            <a:r>
              <a:rPr lang="en-US" b="1" dirty="0"/>
              <a:t>: </a:t>
            </a:r>
            <a:r>
              <a:rPr lang="en-US" dirty="0"/>
              <a:t>Application needs to exit gracefully</a:t>
            </a:r>
          </a:p>
          <a:p>
            <a:pPr lvl="1"/>
            <a:r>
              <a:rPr lang="en-US" b="1" dirty="0" err="1"/>
              <a:t>Ftrace</a:t>
            </a:r>
            <a:r>
              <a:rPr lang="en-US" b="1" dirty="0"/>
              <a:t>(</a:t>
            </a:r>
            <a:r>
              <a:rPr lang="en-US" b="1" dirty="0" err="1"/>
              <a:t>syscall</a:t>
            </a:r>
            <a:r>
              <a:rPr lang="en-US" b="1" dirty="0"/>
              <a:t> heatmap):</a:t>
            </a:r>
            <a:r>
              <a:rPr lang="en-US" dirty="0"/>
              <a:t> Does not get well with </a:t>
            </a:r>
            <a:r>
              <a:rPr lang="en-US" b="1" dirty="0" err="1"/>
              <a:t>kprobe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3D682-2B03-4892-A0B3-17E6ABEA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 dirty="0"/>
              <a:t>RES - </a:t>
            </a:r>
            <a:r>
              <a:rPr lang="fr-FR" sz="1050" dirty="0" err="1"/>
              <a:t>Exploring</a:t>
            </a:r>
            <a:r>
              <a:rPr lang="fr-FR" sz="1050" dirty="0"/>
              <a:t> Resource Exploitation </a:t>
            </a:r>
            <a:r>
              <a:rPr lang="fr-FR" sz="1050" dirty="0" err="1"/>
              <a:t>Space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E2F5C-C61B-4C05-ACCA-E67C5CA3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9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 dirty="0"/>
              <a:t>RES - </a:t>
            </a:r>
            <a:r>
              <a:rPr lang="fr-FR" sz="1050" dirty="0" err="1"/>
              <a:t>Exploring</a:t>
            </a:r>
            <a:r>
              <a:rPr lang="fr-FR" sz="1050" dirty="0"/>
              <a:t> Resource Exploitation </a:t>
            </a:r>
            <a:r>
              <a:rPr lang="fr-FR" sz="1050" dirty="0" err="1"/>
              <a:t>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7258" y="2587848"/>
            <a:ext cx="4134910" cy="1087733"/>
          </a:xfrm>
        </p:spPr>
        <p:txBody>
          <a:bodyPr/>
          <a:lstStyle/>
          <a:p>
            <a:r>
              <a:rPr lang="en-US" dirty="0"/>
              <a:t>Talk is cheap</a:t>
            </a:r>
            <a:br>
              <a:rPr lang="en-US" dirty="0"/>
            </a:br>
            <a:r>
              <a:rPr lang="en-US" dirty="0"/>
              <a:t>Show me the code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941098" y="3077460"/>
            <a:ext cx="337192" cy="2608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882772" y="2587848"/>
            <a:ext cx="337192" cy="2608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739305" y="3675581"/>
            <a:ext cx="2820030" cy="733425"/>
          </a:xfrm>
        </p:spPr>
        <p:txBody>
          <a:bodyPr/>
          <a:lstStyle/>
          <a:p>
            <a:r>
              <a:rPr lang="en-US" dirty="0"/>
              <a:t>Linus Torvalds</a:t>
            </a:r>
          </a:p>
        </p:txBody>
      </p:sp>
    </p:spTree>
    <p:extLst>
      <p:ext uri="{BB962C8B-B14F-4D97-AF65-F5344CB8AC3E}">
        <p14:creationId xmlns:p14="http://schemas.microsoft.com/office/powerpoint/2010/main" val="1661882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6172200" cy="1676399"/>
          </a:xfrm>
        </p:spPr>
        <p:txBody>
          <a:bodyPr>
            <a:noAutofit/>
          </a:bodyPr>
          <a:lstStyle/>
          <a:p>
            <a:r>
              <a:rPr lang="en-US" sz="2400" dirty="0"/>
              <a:t>Name: Andrei Calin Cadar</a:t>
            </a:r>
          </a:p>
          <a:p>
            <a:r>
              <a:rPr lang="en-US" sz="2400" dirty="0"/>
              <a:t>Email: cadarandrei2370@yahoo.com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82381-925A-4C25-AB18-0C99AD89CFC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 dirty="0"/>
              <a:t>RES - </a:t>
            </a:r>
            <a:r>
              <a:rPr lang="fr-FR" sz="1050" dirty="0" err="1"/>
              <a:t>Exploring</a:t>
            </a:r>
            <a:r>
              <a:rPr lang="fr-FR" sz="1050" dirty="0"/>
              <a:t> Resource Exploitation </a:t>
            </a:r>
            <a:r>
              <a:rPr lang="fr-FR" sz="1050" dirty="0" err="1"/>
              <a:t>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1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2510"/>
            <a:ext cx="8229600" cy="4913654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Previous work, </a:t>
            </a:r>
            <a:r>
              <a:rPr lang="en-US" sz="2800" b="1" dirty="0" err="1">
                <a:latin typeface="+mj-lt"/>
              </a:rPr>
              <a:t>Scavy</a:t>
            </a:r>
            <a:r>
              <a:rPr lang="en-US" sz="2800" dirty="0">
                <a:latin typeface="+mj-lt"/>
              </a:rPr>
              <a:t>, identified memory targets for kernel exploitation.</a:t>
            </a:r>
          </a:p>
          <a:p>
            <a:endParaRPr lang="en-US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b="0" i="0" u="none" strike="noStrike" dirty="0">
              <a:effectLst/>
              <a:latin typeface="+mj-lt"/>
            </a:endParaRPr>
          </a:p>
          <a:p>
            <a:r>
              <a:rPr lang="en-US" sz="2800" b="0" i="0" u="none" strike="noStrike" dirty="0">
                <a:effectLst/>
                <a:latin typeface="+mj-lt"/>
              </a:rPr>
              <a:t>For example, corrupting the </a:t>
            </a:r>
            <a:r>
              <a:rPr lang="en-US" sz="2800" b="1" i="0" u="none" strike="noStrike" dirty="0" err="1">
                <a:effectLst/>
                <a:latin typeface="+mj-lt"/>
              </a:rPr>
              <a:t>vm_file</a:t>
            </a:r>
            <a:r>
              <a:rPr lang="en-US" sz="2800" b="1" i="0" u="none" strike="noStrike" dirty="0">
                <a:effectLst/>
                <a:latin typeface="+mj-lt"/>
              </a:rPr>
              <a:t> </a:t>
            </a:r>
            <a:r>
              <a:rPr lang="en-US" sz="2800" b="0" i="0" u="none" strike="noStrike" dirty="0">
                <a:effectLst/>
                <a:latin typeface="+mj-lt"/>
              </a:rPr>
              <a:t>field </a:t>
            </a:r>
            <a:r>
              <a:rPr lang="en-US" sz="2800" b="1" i="0" u="none" strike="noStrike" dirty="0">
                <a:effectLst/>
                <a:latin typeface="+mj-lt"/>
              </a:rPr>
              <a:t>of </a:t>
            </a:r>
            <a:r>
              <a:rPr lang="en-US" sz="2800" b="1" i="0" u="none" strike="noStrike" dirty="0" err="1">
                <a:effectLst/>
                <a:latin typeface="+mj-lt"/>
              </a:rPr>
              <a:t>vm_area_struct</a:t>
            </a:r>
            <a:r>
              <a:rPr lang="en-US" sz="2800" b="0" i="0" u="none" strike="noStrike" dirty="0">
                <a:effectLst/>
                <a:latin typeface="+mj-lt"/>
              </a:rPr>
              <a:t>, one can access privileged file’s content (e.g., </a:t>
            </a:r>
            <a:r>
              <a:rPr lang="en-US" sz="2800" b="1" i="0" u="none" strike="noStrike" dirty="0">
                <a:effectLst/>
                <a:latin typeface="+mj-lt"/>
              </a:rPr>
              <a:t>/</a:t>
            </a:r>
            <a:r>
              <a:rPr lang="en-US" sz="2800" b="1" i="0" u="none" strike="noStrike" dirty="0" err="1">
                <a:effectLst/>
                <a:latin typeface="+mj-lt"/>
              </a:rPr>
              <a:t>etc</a:t>
            </a:r>
            <a:r>
              <a:rPr lang="en-US" sz="2800" b="1" i="0" u="none" strike="noStrike" dirty="0">
                <a:effectLst/>
                <a:latin typeface="+mj-lt"/>
              </a:rPr>
              <a:t>/passwd </a:t>
            </a:r>
            <a:r>
              <a:rPr lang="en-US" sz="2800" b="0" i="0" u="none" strike="noStrike" dirty="0">
                <a:effectLst/>
                <a:latin typeface="+mj-lt"/>
              </a:rPr>
              <a:t>file’s content).</a:t>
            </a:r>
            <a:r>
              <a:rPr lang="en-US" sz="2800" b="0" i="0" dirty="0">
                <a:effectLst/>
                <a:latin typeface="+mj-lt"/>
              </a:rPr>
              <a:t> </a:t>
            </a:r>
            <a:endParaRPr lang="en-US" sz="28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 dirty="0"/>
              <a:t>RES - </a:t>
            </a:r>
            <a:r>
              <a:rPr lang="fr-FR" sz="1050" dirty="0" err="1"/>
              <a:t>Exploring</a:t>
            </a:r>
            <a:r>
              <a:rPr lang="fr-FR" sz="1050" dirty="0"/>
              <a:t> Resource Exploitation </a:t>
            </a:r>
            <a:r>
              <a:rPr lang="fr-FR" sz="1050" dirty="0" err="1"/>
              <a:t>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894473"/>
            <a:ext cx="184731" cy="312073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 anchor="t" anchorCtr="0">
            <a:spAutoFit/>
          </a:bodyPr>
          <a:lstStyle/>
          <a:p>
            <a:pPr>
              <a:lnSpc>
                <a:spcPts val="2400"/>
              </a:lnSpc>
            </a:pPr>
            <a:endParaRPr lang="en-US" sz="2400" b="1" dirty="0">
              <a:solidFill>
                <a:srgbClr val="4E67C8"/>
              </a:solidFill>
            </a:endParaRPr>
          </a:p>
        </p:txBody>
      </p:sp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D7A65AEA-DCEF-4092-A4D5-887D96203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37" y="2332883"/>
            <a:ext cx="4835525" cy="20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86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5EDC-EF8A-4375-A838-6C4060B6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26F74-981D-46F2-9771-DF61D371C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j-lt"/>
              </a:rPr>
              <a:t>The goal of my project is to identify these sensitive files, the sensitive fields inside them and what to overwrite them with to cause a </a:t>
            </a:r>
            <a:r>
              <a:rPr lang="en-US" sz="2800" dirty="0">
                <a:solidFill>
                  <a:schemeClr val="accent6"/>
                </a:solidFill>
                <a:latin typeface="+mj-lt"/>
              </a:rPr>
              <a:t>privilege escalation</a:t>
            </a:r>
            <a:r>
              <a:rPr lang="en-US" sz="2800" dirty="0">
                <a:latin typeface="+mj-lt"/>
              </a:rPr>
              <a:t>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We know that server applications have a lot of these files so the targets will be the files of the most popular applications.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87881-3A88-4936-939C-CDE940C6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 dirty="0"/>
              <a:t>RES - </a:t>
            </a:r>
            <a:r>
              <a:rPr lang="fr-FR" sz="1050" dirty="0" err="1"/>
              <a:t>Exploring</a:t>
            </a:r>
            <a:r>
              <a:rPr lang="fr-FR" sz="1050" dirty="0"/>
              <a:t> Resource Exploitation </a:t>
            </a:r>
            <a:r>
              <a:rPr lang="fr-FR" sz="1050" dirty="0" err="1"/>
              <a:t>Space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A3583-2B83-4B8A-9DAB-B4E0A114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 descr="How to Check Which Apache Modules are Enabled or Loaded in Linux | Linux  Tutorials for Beginners">
            <a:extLst>
              <a:ext uri="{FF2B5EF4-FFF2-40B4-BE49-F238E27FC236}">
                <a16:creationId xmlns:a16="http://schemas.microsoft.com/office/drawing/2014/main" id="{8F43EC6C-0475-4E0E-B688-A1793F239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44" y="4699316"/>
            <a:ext cx="2279964" cy="128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ow to set up a virtual Host on an Nginx? | Episyche blog">
            <a:extLst>
              <a:ext uri="{FF2B5EF4-FFF2-40B4-BE49-F238E27FC236}">
                <a16:creationId xmlns:a16="http://schemas.microsoft.com/office/drawing/2014/main" id="{490A8196-75A9-417B-9B99-390FF02C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445" y="4518122"/>
            <a:ext cx="2279964" cy="151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58363AB5-A2D6-46F7-A65D-B3F3A1D86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046" y="4556412"/>
            <a:ext cx="2073275" cy="141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33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B515-7643-4BC4-A15F-B3FBE114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kernel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CEA48-D953-4C9F-898B-D6B9FA34C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used </a:t>
            </a:r>
            <a:r>
              <a:rPr lang="en-US" b="1" dirty="0" err="1"/>
              <a:t>kprobe</a:t>
            </a:r>
            <a:r>
              <a:rPr lang="en-US" b="1" dirty="0"/>
              <a:t> </a:t>
            </a:r>
            <a:r>
              <a:rPr lang="en-US" dirty="0"/>
              <a:t>to collect kernel logs in order to find which files are used by the application.</a:t>
            </a:r>
          </a:p>
          <a:p>
            <a:endParaRPr lang="en-US" dirty="0"/>
          </a:p>
          <a:p>
            <a:r>
              <a:rPr lang="en-US" dirty="0"/>
              <a:t>Going through the files we can see three main categories:</a:t>
            </a:r>
          </a:p>
          <a:p>
            <a:pPr marL="908050" lvl="1" indent="-457200">
              <a:buFont typeface="+mj-lt"/>
              <a:buAutoNum type="arabicPeriod"/>
            </a:pPr>
            <a:r>
              <a:rPr lang="en-US" dirty="0"/>
              <a:t>Shell Scripts</a:t>
            </a:r>
          </a:p>
          <a:p>
            <a:pPr marL="908050" lvl="1" indent="-457200">
              <a:buFont typeface="+mj-lt"/>
              <a:buAutoNum type="arabicPeriod"/>
            </a:pPr>
            <a:r>
              <a:rPr lang="en-US" b="1" dirty="0"/>
              <a:t>Text Files</a:t>
            </a:r>
          </a:p>
          <a:p>
            <a:pPr marL="908050" lvl="1" indent="-457200">
              <a:buFont typeface="+mj-lt"/>
              <a:buAutoNum type="arabicPeriod"/>
            </a:pPr>
            <a:r>
              <a:rPr lang="en-US" dirty="0"/>
              <a:t>Binaries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B6E65-E32C-4D78-A97A-524320AE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 dirty="0"/>
              <a:t>RES - </a:t>
            </a:r>
            <a:r>
              <a:rPr lang="fr-FR" sz="1050" dirty="0" err="1"/>
              <a:t>Exploring</a:t>
            </a:r>
            <a:r>
              <a:rPr lang="fr-FR" sz="1050" dirty="0"/>
              <a:t> Resource Exploitation </a:t>
            </a:r>
            <a:r>
              <a:rPr lang="fr-FR" sz="1050" dirty="0" err="1"/>
              <a:t>Space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F1898-06CA-4985-88F4-178F50CC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08391B-96D0-4C2D-A1B5-56EB0F1F1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192" y="3617264"/>
            <a:ext cx="3345652" cy="18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0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B542-FF19-4197-952B-16105056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kernel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E4C0F-C622-44F8-ADE5-EB8808F2D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Shell scripts are an easy way to </a:t>
            </a:r>
            <a:r>
              <a:rPr lang="en-US" dirty="0" err="1">
                <a:solidFill>
                  <a:schemeClr val="accent6"/>
                </a:solidFill>
              </a:rPr>
              <a:t>priv</a:t>
            </a:r>
            <a:r>
              <a:rPr lang="en-US" dirty="0">
                <a:solidFill>
                  <a:schemeClr val="accent6"/>
                </a:solidFill>
              </a:rPr>
              <a:t>-esc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Modifying binary opcodes was to complex for the internship’s timeframe</a:t>
            </a:r>
          </a:p>
          <a:p>
            <a:pPr marL="285750" indent="-285750"/>
            <a:endParaRPr lang="en-US" dirty="0"/>
          </a:p>
          <a:p>
            <a:r>
              <a:rPr lang="en-US" dirty="0"/>
              <a:t>Our work will focus on text files (</a:t>
            </a:r>
            <a:r>
              <a:rPr lang="en-US" b="1" dirty="0"/>
              <a:t>configuration</a:t>
            </a:r>
            <a:r>
              <a:rPr lang="en-US" dirty="0"/>
              <a:t> </a:t>
            </a:r>
            <a:r>
              <a:rPr lang="en-US" b="1" dirty="0"/>
              <a:t>files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C6555-E014-4AB7-9128-4FB46381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 dirty="0"/>
              <a:t>RES - </a:t>
            </a:r>
            <a:r>
              <a:rPr lang="fr-FR" sz="1050" dirty="0" err="1"/>
              <a:t>Exploring</a:t>
            </a:r>
            <a:r>
              <a:rPr lang="fr-FR" sz="1050" dirty="0"/>
              <a:t> Resource Exploitation </a:t>
            </a:r>
            <a:r>
              <a:rPr lang="fr-FR" sz="1050" dirty="0" err="1"/>
              <a:t>Space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D2DFA-CF51-46C2-8CAE-A0AC4FD5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0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44F3-1CFC-460C-A9BF-3A2AFAF7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2C640-CAAA-4EA8-955E-F9DE51BB1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needed to parse the files line by line.</a:t>
            </a:r>
          </a:p>
          <a:p>
            <a:endParaRPr lang="en-US" dirty="0"/>
          </a:p>
          <a:p>
            <a:r>
              <a:rPr lang="en-US" dirty="0"/>
              <a:t>I decided to use </a:t>
            </a:r>
            <a:r>
              <a:rPr lang="en-US" dirty="0">
                <a:solidFill>
                  <a:srgbClr val="FFC000"/>
                </a:solidFill>
              </a:rPr>
              <a:t>regex expressions </a:t>
            </a:r>
            <a:r>
              <a:rPr lang="en-US" dirty="0"/>
              <a:t>to indicate the type of the field to fuzz it using appropriate values that would not result in a syntax error.</a:t>
            </a:r>
          </a:p>
          <a:p>
            <a:endParaRPr lang="en-US" dirty="0"/>
          </a:p>
          <a:p>
            <a:r>
              <a:rPr lang="en-US" dirty="0"/>
              <a:t>The types of fields that I defined are: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EB715-E519-47F2-B27F-1FE5A3CE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 dirty="0"/>
              <a:t>RES - </a:t>
            </a:r>
            <a:r>
              <a:rPr lang="fr-FR" sz="1050" dirty="0" err="1"/>
              <a:t>Exploring</a:t>
            </a:r>
            <a:r>
              <a:rPr lang="fr-FR" sz="1050" dirty="0"/>
              <a:t> Resource Exploitation </a:t>
            </a:r>
            <a:r>
              <a:rPr lang="fr-FR" sz="1050" dirty="0" err="1"/>
              <a:t>Space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9A37C-59DC-4D33-9F12-C855081D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71829-DA74-4A9B-AEB8-A3EDD632B9D2}"/>
              </a:ext>
            </a:extLst>
          </p:cNvPr>
          <p:cNvSpPr txBox="1"/>
          <p:nvPr/>
        </p:nvSpPr>
        <p:spPr>
          <a:xfrm>
            <a:off x="621632" y="4441869"/>
            <a:ext cx="7900736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IP Address	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IP </a:t>
            </a:r>
            <a:r>
              <a:rPr lang="en-US" sz="2400" dirty="0" err="1"/>
              <a:t>Address:Port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Username@IP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Environment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332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FE38-8D08-4A95-A286-26FA9D41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DC789-2F6D-4C25-A15C-7B7D9B79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Firstly I tried to fuzz with </a:t>
            </a:r>
            <a:r>
              <a:rPr lang="en-US" sz="2800" b="1" dirty="0"/>
              <a:t>AFL</a:t>
            </a:r>
            <a:r>
              <a:rPr lang="en-US" sz="2800" dirty="0"/>
              <a:t> (American Fuzzy Lop).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  <a:p>
            <a:pPr marL="457200" lvl="1" indent="0">
              <a:buNone/>
            </a:pPr>
            <a:r>
              <a:rPr lang="en-US" sz="1200" i="1" dirty="0"/>
              <a:t>		Google’s American Fuzzy Lop					       Real American Fuzzy Lop</a:t>
            </a:r>
          </a:p>
          <a:p>
            <a:pPr lvl="1"/>
            <a:endParaRPr lang="en-US" sz="600" dirty="0"/>
          </a:p>
          <a:p>
            <a:pPr marL="457200" lvl="1" indent="0">
              <a:buNone/>
            </a:pPr>
            <a:endParaRPr lang="en-US" sz="600" dirty="0"/>
          </a:p>
          <a:p>
            <a:r>
              <a:rPr lang="en-US" sz="2800" dirty="0"/>
              <a:t>AFL seemed like a good idea because it was already being used for quite a while and it could mutate the input based on received </a:t>
            </a:r>
            <a:r>
              <a:rPr lang="en-US" sz="2800" b="1" dirty="0"/>
              <a:t>feedback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17BDD-DC6A-42C7-B1D2-5356D585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 dirty="0"/>
              <a:t>RES - </a:t>
            </a:r>
            <a:r>
              <a:rPr lang="fr-FR" sz="1050" dirty="0" err="1"/>
              <a:t>Exploring</a:t>
            </a:r>
            <a:r>
              <a:rPr lang="fr-FR" sz="1050" dirty="0"/>
              <a:t> Resource Exploitation </a:t>
            </a:r>
            <a:r>
              <a:rPr lang="fr-FR" sz="1050" dirty="0" err="1"/>
              <a:t>Space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7F7A6-ED2A-460B-AFE9-ED1D2FAB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273D3-FB1D-48C0-B378-59CA4A50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77" y="1667933"/>
            <a:ext cx="3198970" cy="1599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7A7E73-F8DE-40A7-91BA-61C228036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742" y="1667933"/>
            <a:ext cx="1687221" cy="159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2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8261-B4DB-4ECA-8CFE-9863C573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B876-421C-4261-AE3B-87FE1CE0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Unfortuantelly</a:t>
            </a:r>
            <a:r>
              <a:rPr lang="en-US" sz="2800" dirty="0"/>
              <a:t> </a:t>
            </a:r>
            <a:r>
              <a:rPr lang="en-US" sz="2800" b="1" dirty="0"/>
              <a:t>AFL </a:t>
            </a:r>
            <a:r>
              <a:rPr lang="en-US" sz="2800" dirty="0"/>
              <a:t>was not suitable for us because AFL is very good at generating </a:t>
            </a:r>
            <a:r>
              <a:rPr lang="en-US" sz="2800" dirty="0">
                <a:solidFill>
                  <a:srgbClr val="FFC000"/>
                </a:solidFill>
              </a:rPr>
              <a:t>random bytes</a:t>
            </a:r>
            <a:r>
              <a:rPr lang="en-US" sz="2800" dirty="0"/>
              <a:t>, so all values from </a:t>
            </a:r>
            <a:r>
              <a:rPr lang="en-US" sz="2800" b="1" dirty="0"/>
              <a:t>0x00</a:t>
            </a:r>
            <a:r>
              <a:rPr lang="en-US" sz="2800" dirty="0"/>
              <a:t> to </a:t>
            </a:r>
            <a:r>
              <a:rPr lang="en-US" sz="2800" b="1" dirty="0"/>
              <a:t>0xFF</a:t>
            </a:r>
            <a:r>
              <a:rPr lang="en-US" sz="2800" dirty="0"/>
              <a:t>.</a:t>
            </a:r>
          </a:p>
          <a:p>
            <a:endParaRPr lang="en-US" dirty="0"/>
          </a:p>
          <a:p>
            <a:r>
              <a:rPr lang="en-US" sz="2800" dirty="0"/>
              <a:t>Just about 30% of ASCII characters might be bad for a configuration file. But if we generate a string of 5 characters the chance that it does not contain any bad character is just (1-0.3) ^ 5 = </a:t>
            </a:r>
            <a:r>
              <a:rPr lang="en-US" sz="2800" dirty="0">
                <a:solidFill>
                  <a:srgbClr val="FF0000"/>
                </a:solidFill>
              </a:rPr>
              <a:t>16%</a:t>
            </a:r>
            <a:r>
              <a:rPr lang="en-US" sz="2800" dirty="0"/>
              <a:t>.</a:t>
            </a:r>
          </a:p>
          <a:p>
            <a:endParaRPr lang="en-US" dirty="0"/>
          </a:p>
          <a:p>
            <a:r>
              <a:rPr lang="en-US" sz="2800" dirty="0"/>
              <a:t>I had to build my own random input generator.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52AA0-C046-4212-93EA-42826700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 dirty="0"/>
              <a:t>RES - </a:t>
            </a:r>
            <a:r>
              <a:rPr lang="fr-FR" sz="1050" dirty="0" err="1"/>
              <a:t>Exploring</a:t>
            </a:r>
            <a:r>
              <a:rPr lang="fr-FR" sz="1050" dirty="0"/>
              <a:t> Resource Exploitation </a:t>
            </a:r>
            <a:r>
              <a:rPr lang="fr-FR" sz="1050" dirty="0" err="1"/>
              <a:t>Space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31893-EDC6-4020-9994-DDBC9F91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4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33DE-BBDB-49A6-ABAF-2760C72B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5F99-9C29-45FE-86F0-9E1A8A07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8363"/>
            <a:ext cx="8229600" cy="5106169"/>
          </a:xfrm>
        </p:spPr>
        <p:txBody>
          <a:bodyPr/>
          <a:lstStyle/>
          <a:p>
            <a:r>
              <a:rPr lang="en-US" sz="2800" dirty="0"/>
              <a:t>To test for </a:t>
            </a:r>
            <a:r>
              <a:rPr lang="en-US" sz="2800" dirty="0" err="1"/>
              <a:t>priv</a:t>
            </a:r>
            <a:r>
              <a:rPr lang="en-US" sz="2800" dirty="0"/>
              <a:t>-esc I created HTTP Request tests. These tests contain general sensitive resources for a Linux System, but also application specific resources.</a:t>
            </a:r>
          </a:p>
          <a:p>
            <a:endParaRPr lang="en-US" sz="2800" dirty="0"/>
          </a:p>
          <a:p>
            <a:r>
              <a:rPr lang="en-US" sz="2800" dirty="0"/>
              <a:t>For each resource I have an indicator of compromise string, that if found in the response, it means that we achieved privilege escalation.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2FE41-FAF0-4949-AB46-7E467B67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 dirty="0"/>
              <a:t>RES - </a:t>
            </a:r>
            <a:r>
              <a:rPr lang="fr-FR" sz="1050" dirty="0" err="1"/>
              <a:t>Exploring</a:t>
            </a:r>
            <a:r>
              <a:rPr lang="fr-FR" sz="1050" dirty="0"/>
              <a:t> Resource Exploitation </a:t>
            </a:r>
            <a:r>
              <a:rPr lang="fr-FR" sz="1050" dirty="0" err="1"/>
              <a:t>Space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885BD-AE4A-446E-9DA4-7827BDCD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3BA70-C903-47C1-A164-696D25608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4319505"/>
            <a:ext cx="2484364" cy="1895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CA3F3E-33B6-4790-A837-899D2D37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238" y="4319505"/>
            <a:ext cx="2329083" cy="189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7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4E67C8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1101</TotalTime>
  <Words>705</Words>
  <Application>Microsoft Office PowerPoint</Application>
  <PresentationFormat>On-screen Show (4:3)</PresentationFormat>
  <Paragraphs>122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RES - Exploring Resource Exploitation Space</vt:lpstr>
      <vt:lpstr>Introduction</vt:lpstr>
      <vt:lpstr>Introduction</vt:lpstr>
      <vt:lpstr>Collecting kernel logs</vt:lpstr>
      <vt:lpstr>Collecting kernel logs</vt:lpstr>
      <vt:lpstr>Parser</vt:lpstr>
      <vt:lpstr>Fuzzing</vt:lpstr>
      <vt:lpstr>Fuzzing</vt:lpstr>
      <vt:lpstr>Testing</vt:lpstr>
      <vt:lpstr>Testing</vt:lpstr>
      <vt:lpstr>Results</vt:lpstr>
      <vt:lpstr>Things that I have tried</vt:lpstr>
      <vt:lpstr>PowerPoint Presentation</vt:lpstr>
      <vt:lpstr>PowerPoint Presentation</vt:lpstr>
    </vt:vector>
  </TitlesOfParts>
  <Manager/>
  <Company>University of Maryland, College Park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template</dc:title>
  <dc:subject/>
  <dc:creator>Tudor Dumitraș</dc:creator>
  <cp:keywords/>
  <dc:description/>
  <cp:lastModifiedBy>Andrei Cadar</cp:lastModifiedBy>
  <cp:revision>169</cp:revision>
  <dcterms:created xsi:type="dcterms:W3CDTF">2010-04-12T23:12:02Z</dcterms:created>
  <dcterms:modified xsi:type="dcterms:W3CDTF">2024-11-08T17:28:47Z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