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9" r:id="rId4"/>
    <p:sldId id="265" r:id="rId5"/>
    <p:sldId id="260" r:id="rId6"/>
    <p:sldId id="261" r:id="rId7"/>
    <p:sldId id="262" r:id="rId8"/>
    <p:sldId id="279" r:id="rId9"/>
    <p:sldId id="263" r:id="rId10"/>
    <p:sldId id="264" r:id="rId11"/>
    <p:sldId id="280" r:id="rId12"/>
    <p:sldId id="275" r:id="rId13"/>
    <p:sldId id="266" r:id="rId14"/>
    <p:sldId id="267" r:id="rId15"/>
    <p:sldId id="268" r:id="rId16"/>
    <p:sldId id="270" r:id="rId17"/>
    <p:sldId id="269" r:id="rId18"/>
    <p:sldId id="271" r:id="rId19"/>
    <p:sldId id="272" r:id="rId20"/>
    <p:sldId id="274" r:id="rId21"/>
    <p:sldId id="273" r:id="rId22"/>
    <p:sldId id="277" r:id="rId23"/>
    <p:sldId id="278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D9EA"/>
    <a:srgbClr val="F1ED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6" autoAdjust="0"/>
    <p:restoredTop sz="93981" autoAdjust="0"/>
  </p:normalViewPr>
  <p:slideViewPr>
    <p:cSldViewPr snapToGrid="0">
      <p:cViewPr varScale="1">
        <p:scale>
          <a:sx n="77" d="100"/>
          <a:sy n="77" d="100"/>
        </p:scale>
        <p:origin x="6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C24EE-1737-4BB3-812A-747F6DAE7068}" type="datetimeFigureOut">
              <a:rPr lang="ru-RU" smtClean="0"/>
              <a:t>20.12.2017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F00D1-2E06-4A19-BF95-18EE7403AB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4905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C24EE-1737-4BB3-812A-747F6DAE7068}" type="datetimeFigureOut">
              <a:rPr lang="ru-RU" smtClean="0"/>
              <a:t>20.12.2017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F00D1-2E06-4A19-BF95-18EE7403AB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956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C24EE-1737-4BB3-812A-747F6DAE7068}" type="datetimeFigureOut">
              <a:rPr lang="ru-RU" smtClean="0"/>
              <a:t>20.12.2017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F00D1-2E06-4A19-BF95-18EE7403AB73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1564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C24EE-1737-4BB3-812A-747F6DAE7068}" type="datetimeFigureOut">
              <a:rPr lang="ru-RU" smtClean="0"/>
              <a:t>20.12.2017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F00D1-2E06-4A19-BF95-18EE7403AB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358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C24EE-1737-4BB3-812A-747F6DAE7068}" type="datetimeFigureOut">
              <a:rPr lang="ru-RU" smtClean="0"/>
              <a:t>20.12.2017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F00D1-2E06-4A19-BF95-18EE7403AB73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1259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C24EE-1737-4BB3-812A-747F6DAE7068}" type="datetimeFigureOut">
              <a:rPr lang="ru-RU" smtClean="0"/>
              <a:t>20.12.2017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F00D1-2E06-4A19-BF95-18EE7403AB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9017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C24EE-1737-4BB3-812A-747F6DAE7068}" type="datetimeFigureOut">
              <a:rPr lang="ru-RU" smtClean="0"/>
              <a:t>20.12.2017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F00D1-2E06-4A19-BF95-18EE7403AB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85612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C24EE-1737-4BB3-812A-747F6DAE7068}" type="datetimeFigureOut">
              <a:rPr lang="ru-RU" smtClean="0"/>
              <a:t>20.12.2017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F00D1-2E06-4A19-BF95-18EE7403AB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410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C24EE-1737-4BB3-812A-747F6DAE7068}" type="datetimeFigureOut">
              <a:rPr lang="ru-RU" smtClean="0"/>
              <a:t>20.12.2017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F00D1-2E06-4A19-BF95-18EE7403AB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438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C24EE-1737-4BB3-812A-747F6DAE7068}" type="datetimeFigureOut">
              <a:rPr lang="ru-RU" smtClean="0"/>
              <a:t>20.12.2017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F00D1-2E06-4A19-BF95-18EE7403AB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098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C24EE-1737-4BB3-812A-747F6DAE7068}" type="datetimeFigureOut">
              <a:rPr lang="ru-RU" smtClean="0"/>
              <a:t>20.12.2017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F00D1-2E06-4A19-BF95-18EE7403AB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540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C24EE-1737-4BB3-812A-747F6DAE7068}" type="datetimeFigureOut">
              <a:rPr lang="ru-RU" smtClean="0"/>
              <a:t>20.12.2017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F00D1-2E06-4A19-BF95-18EE7403AB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422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C24EE-1737-4BB3-812A-747F6DAE7068}" type="datetimeFigureOut">
              <a:rPr lang="ru-RU" smtClean="0"/>
              <a:t>20.12.2017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F00D1-2E06-4A19-BF95-18EE7403AB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5244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C24EE-1737-4BB3-812A-747F6DAE7068}" type="datetimeFigureOut">
              <a:rPr lang="ru-RU" smtClean="0"/>
              <a:t>20.12.2017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F00D1-2E06-4A19-BF95-18EE7403AB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6722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C24EE-1737-4BB3-812A-747F6DAE7068}" type="datetimeFigureOut">
              <a:rPr lang="ru-RU" smtClean="0"/>
              <a:t>20.12.2017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F00D1-2E06-4A19-BF95-18EE7403AB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1352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C24EE-1737-4BB3-812A-747F6DAE7068}" type="datetimeFigureOut">
              <a:rPr lang="ru-RU" smtClean="0"/>
              <a:t>20.12.2017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F00D1-2E06-4A19-BF95-18EE7403AB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3347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C24EE-1737-4BB3-812A-747F6DAE7068}" type="datetimeFigureOut">
              <a:rPr lang="ru-RU" smtClean="0"/>
              <a:t>20.12.2017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EC2F00D1-2E06-4A19-BF95-18EE7403AB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7821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package" Target="../embeddings/_________Microsoft_Visio11111111111111.vsdx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45215" y="1550123"/>
            <a:ext cx="8821299" cy="2500710"/>
          </a:xfrm>
        </p:spPr>
        <p:txBody>
          <a:bodyPr/>
          <a:lstStyle/>
          <a:p>
            <a:r>
              <a:rPr lang="ru-RU" dirty="0" smtClean="0"/>
              <a:t>Разработка компилятора </a:t>
            </a:r>
            <a:r>
              <a:rPr lang="en-US" dirty="0" smtClean="0"/>
              <a:t>CHA</a:t>
            </a:r>
            <a:r>
              <a:rPr lang="en-US" dirty="0"/>
              <a:t>W</a:t>
            </a:r>
            <a:r>
              <a:rPr lang="en-US" dirty="0" smtClean="0"/>
              <a:t>-2017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99578" y="4043472"/>
            <a:ext cx="7766936" cy="1096899"/>
          </a:xfrm>
        </p:spPr>
        <p:txBody>
          <a:bodyPr/>
          <a:lstStyle/>
          <a:p>
            <a:r>
              <a:rPr lang="ru-RU" dirty="0" smtClean="0"/>
              <a:t>Чаевский Андрей Владимирович</a:t>
            </a:r>
          </a:p>
          <a:p>
            <a:r>
              <a:rPr lang="ru-RU" dirty="0" smtClean="0"/>
              <a:t>БГТУ ФИТ 2 курс 4 группа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372" y="4712366"/>
            <a:ext cx="1432267" cy="159118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15" y="4712367"/>
            <a:ext cx="1501614" cy="15911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15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296" y="160421"/>
            <a:ext cx="5566609" cy="665079"/>
          </a:xfrm>
        </p:spPr>
        <p:txBody>
          <a:bodyPr>
            <a:normAutofit/>
          </a:bodyPr>
          <a:lstStyle/>
          <a:p>
            <a:r>
              <a:rPr lang="ru-RU" dirty="0" smtClean="0"/>
              <a:t>Лексический анализатор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422" y="2723290"/>
            <a:ext cx="8610600" cy="3813175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366596" y="901177"/>
            <a:ext cx="6510453" cy="157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8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296" y="160421"/>
            <a:ext cx="5566609" cy="665079"/>
          </a:xfrm>
        </p:spPr>
        <p:txBody>
          <a:bodyPr>
            <a:normAutofit/>
          </a:bodyPr>
          <a:lstStyle/>
          <a:p>
            <a:r>
              <a:rPr lang="ru-RU" dirty="0" smtClean="0"/>
              <a:t>Лексический анализатор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" y="2392634"/>
            <a:ext cx="5057775" cy="221932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9930" y="2421210"/>
            <a:ext cx="531495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07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/>
          <p:nvPr/>
        </p:nvPicPr>
        <p:blipFill rotWithShape="1">
          <a:blip r:embed="rId2"/>
          <a:srcRect t="544" b="1"/>
          <a:stretch/>
        </p:blipFill>
        <p:spPr>
          <a:xfrm>
            <a:off x="5951621" y="3019424"/>
            <a:ext cx="6145129" cy="371625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296" y="160421"/>
            <a:ext cx="5566609" cy="665079"/>
          </a:xfrm>
        </p:spPr>
        <p:txBody>
          <a:bodyPr>
            <a:normAutofit/>
          </a:bodyPr>
          <a:lstStyle/>
          <a:p>
            <a:r>
              <a:rPr lang="ru-RU" dirty="0" smtClean="0"/>
              <a:t>Лексический анализатор</a:t>
            </a:r>
            <a:endParaRPr lang="ru-RU" dirty="0"/>
          </a:p>
        </p:txBody>
      </p:sp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825500"/>
            <a:ext cx="5678905" cy="5156200"/>
          </a:xfrm>
          <a:prstGeom prst="rect">
            <a:avLst/>
          </a:prstGeom>
        </p:spPr>
      </p:pic>
      <p:pic>
        <p:nvPicPr>
          <p:cNvPr id="10" name="Рисунок 9"/>
          <p:cNvPicPr/>
          <p:nvPr/>
        </p:nvPicPr>
        <p:blipFill>
          <a:blip r:embed="rId4"/>
          <a:stretch>
            <a:fillRect/>
          </a:stretch>
        </p:blipFill>
        <p:spPr>
          <a:xfrm>
            <a:off x="6372225" y="398546"/>
            <a:ext cx="5724525" cy="248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36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296" y="160421"/>
            <a:ext cx="5566609" cy="665079"/>
          </a:xfrm>
        </p:spPr>
        <p:txBody>
          <a:bodyPr>
            <a:normAutofit/>
          </a:bodyPr>
          <a:lstStyle/>
          <a:p>
            <a:r>
              <a:rPr lang="ru-RU" dirty="0" smtClean="0"/>
              <a:t>Лексический анализатор</a:t>
            </a:r>
            <a:endParaRPr lang="ru-RU" dirty="0"/>
          </a:p>
        </p:txBody>
      </p:sp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9044720" y="825500"/>
            <a:ext cx="2700000" cy="5918200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3"/>
          <a:stretch>
            <a:fillRect/>
          </a:stretch>
        </p:blipFill>
        <p:spPr>
          <a:xfrm>
            <a:off x="5747055" y="825500"/>
            <a:ext cx="2880000" cy="5918200"/>
          </a:xfrm>
          <a:prstGeom prst="rect">
            <a:avLst/>
          </a:prstGeom>
        </p:spPr>
      </p:pic>
      <p:pic>
        <p:nvPicPr>
          <p:cNvPr id="10" name="Рисунок 9"/>
          <p:cNvPicPr/>
          <p:nvPr/>
        </p:nvPicPr>
        <p:blipFill>
          <a:blip r:embed="rId4"/>
          <a:stretch>
            <a:fillRect/>
          </a:stretch>
        </p:blipFill>
        <p:spPr>
          <a:xfrm>
            <a:off x="112296" y="1370012"/>
            <a:ext cx="5566339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63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295" y="38899"/>
            <a:ext cx="5133473" cy="1166671"/>
          </a:xfrm>
        </p:spPr>
        <p:txBody>
          <a:bodyPr>
            <a:noAutofit/>
          </a:bodyPr>
          <a:lstStyle/>
          <a:p>
            <a:r>
              <a:rPr lang="ru-RU" dirty="0" smtClean="0"/>
              <a:t>Синтаксический </a:t>
            </a:r>
            <a:br>
              <a:rPr lang="ru-RU" dirty="0" smtClean="0"/>
            </a:br>
            <a:r>
              <a:rPr lang="ru-RU" dirty="0" smtClean="0"/>
              <a:t>анализатор</a:t>
            </a:r>
            <a:endParaRPr lang="ru-RU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12295" y="96252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8994571"/>
              </p:ext>
            </p:extLst>
          </p:nvPr>
        </p:nvGraphicFramePr>
        <p:xfrm>
          <a:off x="271883" y="1375521"/>
          <a:ext cx="4702002" cy="19551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r:id="rId3" imgW="5338855" imgH="2170919" progId="Visio.Drawing.11">
                  <p:embed/>
                </p:oleObj>
              </mc:Choice>
              <mc:Fallback>
                <p:oleObj r:id="rId3" imgW="5338855" imgH="2170919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883" y="1375521"/>
                        <a:ext cx="4702002" cy="19551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717095"/>
              </p:ext>
            </p:extLst>
          </p:nvPr>
        </p:nvGraphicFramePr>
        <p:xfrm>
          <a:off x="5405688" y="0"/>
          <a:ext cx="6738687" cy="69402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49393"/>
                <a:gridCol w="1450319"/>
                <a:gridCol w="4038975"/>
              </a:tblGrid>
              <a:tr h="15800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ru-RU" sz="1200" dirty="0" err="1">
                          <a:effectLst/>
                        </a:rPr>
                        <a:t>Нетерминал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996" marR="3099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ru-RU" sz="1200">
                          <a:effectLst/>
                        </a:rPr>
                        <a:t>Цепочки правил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996" marR="3099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ru-RU" sz="1200" dirty="0">
                          <a:effectLst/>
                        </a:rPr>
                        <a:t>Описание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996" marR="30996" marT="0" marB="0"/>
                </a:tc>
              </a:tr>
              <a:tr h="32681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en-US" sz="1200" dirty="0">
                          <a:effectLst/>
                        </a:rPr>
                        <a:t>A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996" marR="30996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en-US" sz="1200" dirty="0">
                          <a:effectLst/>
                        </a:rPr>
                        <a:t>fi(F):t{N}A</a:t>
                      </a:r>
                      <a:endParaRPr lang="ru-RU" sz="12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en-US" sz="1200" dirty="0">
                          <a:effectLst/>
                        </a:rPr>
                        <a:t>b{N}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996" marR="3099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ru-RU" sz="1200" dirty="0" smtClean="0">
                          <a:effectLst/>
                        </a:rPr>
                        <a:t>Порождает </a:t>
                      </a:r>
                      <a:r>
                        <a:rPr lang="ru-RU" sz="1200" dirty="0">
                          <a:effectLst/>
                        </a:rPr>
                        <a:t>стартовые правила, </a:t>
                      </a:r>
                      <a:r>
                        <a:rPr lang="ru-RU" sz="1200" dirty="0" smtClean="0">
                          <a:effectLst/>
                        </a:rPr>
                        <a:t>описывающие </a:t>
                      </a:r>
                      <a:r>
                        <a:rPr lang="ru-RU" sz="1200" dirty="0">
                          <a:effectLst/>
                        </a:rPr>
                        <a:t>общую структуру программы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996" marR="30996" marT="0" marB="0"/>
                </a:tc>
              </a:tr>
              <a:tr h="150849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en-US" sz="1200" dirty="0">
                          <a:effectLst/>
                        </a:rPr>
                        <a:t>N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996" marR="30996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en-US" sz="1200" dirty="0" err="1">
                          <a:effectLst/>
                        </a:rPr>
                        <a:t>vF;N</a:t>
                      </a:r>
                      <a:endParaRPr lang="ru-RU" sz="12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en-US" sz="1200" dirty="0" err="1">
                          <a:effectLst/>
                        </a:rPr>
                        <a:t>vF</a:t>
                      </a:r>
                      <a:r>
                        <a:rPr lang="en-US" sz="1200" dirty="0">
                          <a:effectLst/>
                        </a:rPr>
                        <a:t>;</a:t>
                      </a:r>
                      <a:endParaRPr lang="ru-RU" sz="12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en-US" sz="1200" dirty="0" err="1">
                          <a:effectLst/>
                        </a:rPr>
                        <a:t>rR</a:t>
                      </a:r>
                      <a:r>
                        <a:rPr lang="en-US" sz="1200" dirty="0">
                          <a:effectLst/>
                        </a:rPr>
                        <a:t>;</a:t>
                      </a:r>
                      <a:endParaRPr lang="ru-RU" sz="12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en-US" sz="1200" dirty="0" err="1">
                          <a:effectLst/>
                        </a:rPr>
                        <a:t>i</a:t>
                      </a:r>
                      <a:r>
                        <a:rPr lang="en-US" sz="1200" dirty="0">
                          <a:effectLst/>
                        </a:rPr>
                        <a:t>=E;N</a:t>
                      </a:r>
                      <a:endParaRPr lang="ru-RU" sz="12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en-US" sz="1200" dirty="0" err="1">
                          <a:effectLst/>
                        </a:rPr>
                        <a:t>i</a:t>
                      </a:r>
                      <a:r>
                        <a:rPr lang="en-US" sz="1200" dirty="0">
                          <a:effectLst/>
                        </a:rPr>
                        <a:t>=E;</a:t>
                      </a:r>
                      <a:endParaRPr lang="ru-RU" sz="12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en-US" sz="1200" dirty="0">
                          <a:effectLst/>
                        </a:rPr>
                        <a:t>o(O);</a:t>
                      </a:r>
                      <a:endParaRPr lang="ru-RU" sz="12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en-US" sz="1200" dirty="0">
                          <a:effectLst/>
                        </a:rPr>
                        <a:t>o(O);N</a:t>
                      </a:r>
                      <a:endParaRPr lang="ru-RU" sz="12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en-US" sz="1200" dirty="0">
                          <a:effectLst/>
                        </a:rPr>
                        <a:t>qQ1{N}2{N}N</a:t>
                      </a:r>
                      <a:endParaRPr lang="ru-RU" sz="12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en-US" sz="1200" dirty="0">
                          <a:effectLst/>
                        </a:rPr>
                        <a:t>qQ1{N}N  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996" marR="3099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ru-RU" sz="1200" dirty="0">
                          <a:effectLst/>
                        </a:rPr>
                        <a:t>Порождает правила, описывающие инструкции языка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996" marR="30996" marT="0" marB="0"/>
                </a:tc>
              </a:tr>
              <a:tr h="218373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en-US" sz="1200" dirty="0">
                          <a:effectLst/>
                        </a:rPr>
                        <a:t>E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996" marR="30996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en-US" sz="1200" dirty="0" err="1">
                          <a:effectLst/>
                        </a:rPr>
                        <a:t>i</a:t>
                      </a:r>
                      <a:endParaRPr lang="ru-RU" sz="12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en-US" sz="1200" dirty="0">
                          <a:effectLst/>
                        </a:rPr>
                        <a:t>c</a:t>
                      </a:r>
                      <a:endParaRPr lang="ru-RU" sz="12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en-US" sz="1200" dirty="0">
                          <a:effectLst/>
                        </a:rPr>
                        <a:t>d</a:t>
                      </a:r>
                      <a:endParaRPr lang="ru-RU" sz="12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en-US" sz="1200" dirty="0" err="1">
                          <a:effectLst/>
                        </a:rPr>
                        <a:t>iM</a:t>
                      </a:r>
                      <a:endParaRPr lang="ru-RU" sz="12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en-US" sz="1200" dirty="0" err="1">
                          <a:effectLst/>
                        </a:rPr>
                        <a:t>dM</a:t>
                      </a:r>
                      <a:endParaRPr lang="ru-RU" sz="12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en-US" sz="1200" dirty="0">
                          <a:effectLst/>
                        </a:rPr>
                        <a:t>p(P)</a:t>
                      </a:r>
                      <a:endParaRPr lang="ru-RU" sz="12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en-US" sz="1200" dirty="0">
                          <a:effectLst/>
                        </a:rPr>
                        <a:t>p(P)M</a:t>
                      </a:r>
                      <a:endParaRPr lang="ru-RU" sz="12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en-US" sz="1200" dirty="0">
                          <a:effectLst/>
                        </a:rPr>
                        <a:t>s(S)</a:t>
                      </a:r>
                      <a:endParaRPr lang="ru-RU" sz="12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en-US" sz="1200" dirty="0">
                          <a:effectLst/>
                        </a:rPr>
                        <a:t>s(S)M</a:t>
                      </a:r>
                      <a:endParaRPr lang="ru-RU" sz="12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en-US" sz="1200" dirty="0" err="1">
                          <a:effectLst/>
                        </a:rPr>
                        <a:t>i</a:t>
                      </a:r>
                      <a:r>
                        <a:rPr lang="en-US" sz="1200" dirty="0">
                          <a:effectLst/>
                        </a:rPr>
                        <a:t>(I)</a:t>
                      </a:r>
                      <a:endParaRPr lang="ru-RU" sz="12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en-US" sz="1200" dirty="0" err="1">
                          <a:effectLst/>
                        </a:rPr>
                        <a:t>i</a:t>
                      </a:r>
                      <a:r>
                        <a:rPr lang="en-US" sz="1200" dirty="0">
                          <a:effectLst/>
                        </a:rPr>
                        <a:t>(I)M</a:t>
                      </a:r>
                      <a:endParaRPr lang="ru-RU" sz="12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en-US" sz="1200" dirty="0">
                          <a:effectLst/>
                        </a:rPr>
                        <a:t>(E)</a:t>
                      </a:r>
                      <a:endParaRPr lang="ru-RU" sz="12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en-US" sz="1200" dirty="0">
                          <a:effectLst/>
                        </a:rPr>
                        <a:t>(E)M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996" marR="3099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ru-RU" sz="1200" dirty="0">
                          <a:effectLst/>
                        </a:rPr>
                        <a:t>Порождает правила, описывающие выражения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996" marR="30996" marT="0" marB="0"/>
                </a:tc>
              </a:tr>
              <a:tr h="4956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en-US" sz="1200">
                          <a:effectLst/>
                        </a:rPr>
                        <a:t>F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996" marR="30996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en-US" sz="1200" dirty="0" err="1">
                          <a:effectLst/>
                        </a:rPr>
                        <a:t>i,F</a:t>
                      </a:r>
                      <a:endParaRPr lang="ru-RU" sz="12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en-US" sz="1200" dirty="0">
                          <a:effectLst/>
                        </a:rPr>
                        <a:t>i:t</a:t>
                      </a:r>
                      <a:endParaRPr lang="ru-RU" sz="12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en-US" sz="1200" dirty="0">
                          <a:effectLst/>
                        </a:rPr>
                        <a:t>i:t,F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996" marR="3099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ru-RU" sz="1200" dirty="0">
                          <a:effectLst/>
                        </a:rPr>
                        <a:t>Порождает правила, описывающие параметры локальной функции при её объявлении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996" marR="30996" marT="0" marB="0"/>
                </a:tc>
              </a:tr>
              <a:tr h="4956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en-US" sz="1200">
                          <a:effectLst/>
                        </a:rPr>
                        <a:t>O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996" marR="30996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en-US" sz="1200">
                          <a:effectLst/>
                        </a:rPr>
                        <a:t>i</a:t>
                      </a:r>
                      <a:endParaRPr lang="ru-RU" sz="120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en-US" sz="1200">
                          <a:effectLst/>
                        </a:rPr>
                        <a:t>c</a:t>
                      </a:r>
                      <a:endParaRPr lang="ru-RU" sz="120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en-US" sz="1200">
                          <a:effectLst/>
                        </a:rPr>
                        <a:t>d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996" marR="3099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ru-RU" sz="1200" dirty="0">
                          <a:effectLst/>
                        </a:rPr>
                        <a:t>Порождает правила, описывающие параметры стандартной функции </a:t>
                      </a:r>
                      <a:r>
                        <a:rPr lang="en-US" sz="1200" dirty="0">
                          <a:effectLst/>
                        </a:rPr>
                        <a:t>out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996" marR="30996" marT="0" marB="0"/>
                </a:tc>
              </a:tr>
              <a:tr h="32681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en-US" sz="1200">
                          <a:effectLst/>
                        </a:rPr>
                        <a:t>P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996" marR="30996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en-US" sz="1200">
                          <a:effectLst/>
                        </a:rPr>
                        <a:t>i,d</a:t>
                      </a:r>
                      <a:endParaRPr lang="ru-RU" sz="120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en-US" sz="1200">
                          <a:effectLst/>
                        </a:rPr>
                        <a:t>d,i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996" marR="3099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ru-RU" sz="1200" dirty="0">
                          <a:effectLst/>
                        </a:rPr>
                        <a:t>Порождает правила, описывающие параметры стандартной функции </a:t>
                      </a:r>
                      <a:r>
                        <a:rPr lang="en-US" sz="1200" dirty="0">
                          <a:effectLst/>
                        </a:rPr>
                        <a:t>power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996" marR="30996" marT="0" marB="0"/>
                </a:tc>
              </a:tr>
            </a:tbl>
          </a:graphicData>
        </a:graphic>
      </p:graphicFrame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837388"/>
              </p:ext>
            </p:extLst>
          </p:nvPr>
        </p:nvGraphicFramePr>
        <p:xfrm>
          <a:off x="79960" y="3438846"/>
          <a:ext cx="5245768" cy="4206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7653"/>
                <a:gridCol w="572526"/>
                <a:gridCol w="3805589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en-US" sz="1200" dirty="0">
                          <a:effectLst/>
                        </a:rPr>
                        <a:t>S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endParaRPr lang="ru-RU" sz="12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ru-RU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D9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ru-RU" sz="1200" b="0" dirty="0">
                          <a:solidFill>
                            <a:schemeClr val="tx1"/>
                          </a:solidFill>
                          <a:effectLst/>
                        </a:rPr>
                        <a:t>Порождает правила, описывающие параметры стандартной функции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strl</a:t>
                      </a:r>
                      <a:endParaRPr lang="ru-RU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D9E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843870"/>
              </p:ext>
            </p:extLst>
          </p:nvPr>
        </p:nvGraphicFramePr>
        <p:xfrm>
          <a:off x="79960" y="3850111"/>
          <a:ext cx="5245768" cy="27818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1060"/>
                <a:gridCol w="579120"/>
                <a:gridCol w="3805588"/>
              </a:tblGrid>
              <a:tr h="12808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en-US" sz="1200" dirty="0">
                          <a:effectLst/>
                        </a:rPr>
                        <a:t>I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endParaRPr lang="ru-RU" sz="12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i,I</a:t>
                      </a:r>
                      <a:endParaRPr lang="ru-RU" sz="12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endParaRPr lang="ru-RU" sz="12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d,I</a:t>
                      </a:r>
                      <a:endParaRPr lang="ru-RU" sz="12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ru-RU" sz="12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c,I</a:t>
                      </a:r>
                      <a:endParaRPr lang="ru-RU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EDF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ru-RU" sz="1200" b="0" dirty="0">
                          <a:solidFill>
                            <a:schemeClr val="tx1"/>
                          </a:solidFill>
                          <a:effectLst/>
                        </a:rPr>
                        <a:t>Порождает правила, описывающие параметры локальной функции </a:t>
                      </a:r>
                      <a:r>
                        <a:rPr lang="be-BY" sz="1200" b="0" dirty="0">
                          <a:solidFill>
                            <a:schemeClr val="tx1"/>
                          </a:solidFill>
                          <a:effectLst/>
                        </a:rPr>
                        <a:t>пр</a:t>
                      </a:r>
                      <a:r>
                        <a:rPr lang="ru-RU" sz="1200" b="0" dirty="0">
                          <a:solidFill>
                            <a:schemeClr val="tx1"/>
                          </a:solidFill>
                          <a:effectLst/>
                        </a:rPr>
                        <a:t>и её вызове</a:t>
                      </a:r>
                      <a:endParaRPr lang="ru-RU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EDF5"/>
                    </a:solidFill>
                  </a:tcPr>
                </a:tc>
              </a:tr>
              <a:tr h="50034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en-US" sz="1200">
                          <a:effectLst/>
                        </a:rPr>
                        <a:t>M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en-US" sz="1200">
                          <a:effectLst/>
                        </a:rPr>
                        <a:t>aE</a:t>
                      </a:r>
                      <a:endParaRPr lang="ru-RU" sz="120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en-US" sz="1200">
                          <a:effectLst/>
                        </a:rPr>
                        <a:t>aEM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D9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ru-RU" sz="1200" dirty="0">
                          <a:effectLst/>
                        </a:rPr>
                        <a:t>Порождает правила, описывающие арифметические действия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D9EA"/>
                    </a:solidFill>
                  </a:tcPr>
                </a:tc>
              </a:tr>
              <a:tr h="50034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en-US" sz="1200">
                          <a:effectLst/>
                        </a:rPr>
                        <a:t>Q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en-US" sz="1200">
                          <a:effectLst/>
                        </a:rPr>
                        <a:t>(R&lt;R)</a:t>
                      </a:r>
                      <a:endParaRPr lang="ru-RU" sz="120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en-US" sz="1200">
                          <a:effectLst/>
                        </a:rPr>
                        <a:t>(R&gt;R)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ru-RU" sz="1200" dirty="0">
                          <a:effectLst/>
                        </a:rPr>
                        <a:t>Порождает правила, описывающие операнды оператора ветвления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0034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en-US" sz="1200" dirty="0">
                          <a:effectLst/>
                        </a:rPr>
                        <a:t>R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en-US" sz="1200">
                          <a:effectLst/>
                        </a:rPr>
                        <a:t>i</a:t>
                      </a:r>
                      <a:endParaRPr lang="ru-RU" sz="120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en-US" sz="1200">
                          <a:effectLst/>
                        </a:rPr>
                        <a:t>d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ru-RU" sz="1200" dirty="0">
                          <a:effectLst/>
                        </a:rPr>
                        <a:t>Порождает правила, описывающие параметр оператора выхода из функции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792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295" y="38900"/>
            <a:ext cx="6192252" cy="680584"/>
          </a:xfrm>
        </p:spPr>
        <p:txBody>
          <a:bodyPr>
            <a:noAutofit/>
          </a:bodyPr>
          <a:lstStyle/>
          <a:p>
            <a:r>
              <a:rPr lang="ru-RU" dirty="0" smtClean="0"/>
              <a:t>Синтаксический</a:t>
            </a:r>
            <a:r>
              <a:rPr lang="ru-RU" dirty="0"/>
              <a:t> </a:t>
            </a:r>
            <a:r>
              <a:rPr lang="ru-RU" dirty="0" smtClean="0"/>
              <a:t>анализатор</a:t>
            </a:r>
            <a:endParaRPr lang="ru-RU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12295" y="96252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3" name="Рисунок 12"/>
          <p:cNvPicPr/>
          <p:nvPr/>
        </p:nvPicPr>
        <p:blipFill rotWithShape="1">
          <a:blip r:embed="rId2"/>
          <a:srcRect b="19701"/>
          <a:stretch/>
        </p:blipFill>
        <p:spPr>
          <a:xfrm>
            <a:off x="5952638" y="664577"/>
            <a:ext cx="6054725" cy="1612631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404446" y="719484"/>
            <a:ext cx="5414351" cy="5523054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4"/>
          <a:stretch>
            <a:fillRect/>
          </a:stretch>
        </p:blipFill>
        <p:spPr>
          <a:xfrm>
            <a:off x="5952638" y="2382715"/>
            <a:ext cx="6054725" cy="437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39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295" y="38900"/>
            <a:ext cx="6192252" cy="680584"/>
          </a:xfrm>
        </p:spPr>
        <p:txBody>
          <a:bodyPr>
            <a:noAutofit/>
          </a:bodyPr>
          <a:lstStyle/>
          <a:p>
            <a:r>
              <a:rPr lang="ru-RU" dirty="0" smtClean="0"/>
              <a:t>Синтаксический</a:t>
            </a:r>
            <a:r>
              <a:rPr lang="ru-RU" dirty="0"/>
              <a:t> </a:t>
            </a:r>
            <a:r>
              <a:rPr lang="ru-RU" dirty="0" smtClean="0"/>
              <a:t>анализатор</a:t>
            </a:r>
            <a:endParaRPr lang="ru-RU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12295" y="96252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9" name="Рисунок 8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700973"/>
            <a:ext cx="6372225" cy="4432501"/>
          </a:xfrm>
          <a:prstGeom prst="rect">
            <a:avLst/>
          </a:prstGeom>
        </p:spPr>
      </p:pic>
      <p:pic>
        <p:nvPicPr>
          <p:cNvPr id="10" name="Рисунок 9"/>
          <p:cNvPicPr/>
          <p:nvPr/>
        </p:nvPicPr>
        <p:blipFill>
          <a:blip r:embed="rId3"/>
          <a:stretch>
            <a:fillRect/>
          </a:stretch>
        </p:blipFill>
        <p:spPr>
          <a:xfrm>
            <a:off x="6416842" y="38900"/>
            <a:ext cx="5707480" cy="5481887"/>
          </a:xfrm>
          <a:prstGeom prst="rect">
            <a:avLst/>
          </a:prstGeom>
        </p:spPr>
      </p:pic>
      <p:pic>
        <p:nvPicPr>
          <p:cNvPr id="13" name="Рисунок 12"/>
          <p:cNvPicPr/>
          <p:nvPr/>
        </p:nvPicPr>
        <p:blipFill>
          <a:blip r:embed="rId4"/>
          <a:stretch>
            <a:fillRect/>
          </a:stretch>
        </p:blipFill>
        <p:spPr>
          <a:xfrm>
            <a:off x="2589258" y="5256383"/>
            <a:ext cx="3420478" cy="147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36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653340" y="5070475"/>
            <a:ext cx="5762625" cy="141394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295" y="38900"/>
            <a:ext cx="6192252" cy="680584"/>
          </a:xfrm>
        </p:spPr>
        <p:txBody>
          <a:bodyPr>
            <a:noAutofit/>
          </a:bodyPr>
          <a:lstStyle/>
          <a:p>
            <a:r>
              <a:rPr lang="ru-RU" dirty="0" smtClean="0"/>
              <a:t>Синтаксический</a:t>
            </a:r>
            <a:r>
              <a:rPr lang="ru-RU" dirty="0"/>
              <a:t> </a:t>
            </a:r>
            <a:r>
              <a:rPr lang="ru-RU" dirty="0" smtClean="0"/>
              <a:t>анализатор</a:t>
            </a:r>
            <a:endParaRPr lang="ru-RU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12295" y="96252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653340" y="1026957"/>
            <a:ext cx="5257800" cy="3571875"/>
          </a:xfrm>
          <a:prstGeom prst="rect">
            <a:avLst/>
          </a:prstGeom>
        </p:spPr>
      </p:pic>
      <p:pic>
        <p:nvPicPr>
          <p:cNvPr id="11" name="Рисунок 10"/>
          <p:cNvPicPr/>
          <p:nvPr/>
        </p:nvPicPr>
        <p:blipFill>
          <a:blip r:embed="rId4"/>
          <a:stretch>
            <a:fillRect/>
          </a:stretch>
        </p:blipFill>
        <p:spPr>
          <a:xfrm>
            <a:off x="6657975" y="400050"/>
            <a:ext cx="5095875" cy="6343650"/>
          </a:xfrm>
          <a:prstGeom prst="rect">
            <a:avLst/>
          </a:prstGeom>
        </p:spPr>
      </p:pic>
      <p:pic>
        <p:nvPicPr>
          <p:cNvPr id="12" name="Рисунок 11"/>
          <p:cNvPicPr/>
          <p:nvPr/>
        </p:nvPicPr>
        <p:blipFill>
          <a:blip r:embed="rId5"/>
          <a:stretch>
            <a:fillRect/>
          </a:stretch>
        </p:blipFill>
        <p:spPr>
          <a:xfrm>
            <a:off x="9205912" y="1026957"/>
            <a:ext cx="1322220" cy="410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90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295" y="38900"/>
            <a:ext cx="6192252" cy="680584"/>
          </a:xfrm>
        </p:spPr>
        <p:txBody>
          <a:bodyPr>
            <a:noAutofit/>
          </a:bodyPr>
          <a:lstStyle/>
          <a:p>
            <a:r>
              <a:rPr lang="ru-RU" dirty="0" smtClean="0"/>
              <a:t>Семантический анализатор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729534"/>
              </p:ext>
            </p:extLst>
          </p:nvPr>
        </p:nvGraphicFramePr>
        <p:xfrm>
          <a:off x="6389504" y="1656106"/>
          <a:ext cx="5717540" cy="31897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7080"/>
                <a:gridCol w="495046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Номер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Правило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Идентификаторы функций не должны повторяться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Операнды в операторах ветвления и выхода из функции должны быть целочисленного типа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Тип данных передаваемых значений в функцию должен совпадать с типом параметров при её объявлении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Тип данных передаваемых значений в функцию стандартной библиотеки должен соответствовать заявленному.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Идентификатор должен быть объявлен до его использования.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Операнды в арифметическом выражении не могут быть разных типов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pic>
        <p:nvPicPr>
          <p:cNvPr id="9" name="Рисунок 8"/>
          <p:cNvPicPr/>
          <p:nvPr/>
        </p:nvPicPr>
        <p:blipFill>
          <a:blip r:embed="rId2"/>
          <a:stretch>
            <a:fillRect/>
          </a:stretch>
        </p:blipFill>
        <p:spPr>
          <a:xfrm>
            <a:off x="168926" y="1150307"/>
            <a:ext cx="6041374" cy="1566516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66300" y="3250972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marR="540385" algn="just">
              <a:spcAft>
                <a:spcPts val="0"/>
              </a:spcAft>
            </a:pPr>
            <a:r>
              <a:rPr lang="ru-RU" sz="14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Принцип обработки ошибок: </a:t>
            </a:r>
          </a:p>
          <a:p>
            <a:pPr marR="540385" algn="just">
              <a:spcAft>
                <a:spcPts val="0"/>
              </a:spcAft>
            </a:pPr>
            <a:r>
              <a:rPr lang="ru-RU" sz="1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 </a:t>
            </a: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возникновении ошибки типа предупреждение транслятор продолжает свою работу, а предупреждения записываются в специальную структуру с номером ошибки и диагностическим сообщением. </a:t>
            </a:r>
            <a:endParaRPr lang="ru-RU" sz="14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540385" algn="just">
              <a:spcAft>
                <a:spcPts val="0"/>
              </a:spcAft>
            </a:pPr>
            <a:r>
              <a:rPr lang="ru-RU" sz="1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Когда </a:t>
            </a: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возникает критическая ошибка – работа транслятора прекращается. </a:t>
            </a:r>
            <a:endParaRPr lang="ru-RU" sz="14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540385" algn="just">
              <a:spcAft>
                <a:spcPts val="0"/>
              </a:spcAft>
            </a:pPr>
            <a:r>
              <a:rPr lang="ru-RU" sz="1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</a:t>
            </a: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случаях, если на этапе </a:t>
            </a:r>
            <a:r>
              <a:rPr lang="ru-RU" sz="1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было найдено менее 5 предупреждений, </a:t>
            </a: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они будут выведены в </a:t>
            </a:r>
            <a:r>
              <a:rPr lang="ru-RU" sz="1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файл после окончания этапа трансляции. </a:t>
            </a:r>
          </a:p>
          <a:p>
            <a:pPr marR="540385" algn="just">
              <a:spcAft>
                <a:spcPts val="0"/>
              </a:spcAft>
            </a:pPr>
            <a:r>
              <a:rPr lang="ru-RU" sz="1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</a:t>
            </a: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случае, если была найдена критическая ошибка или в структуре находятся 5 предупреждений – </a:t>
            </a:r>
            <a:r>
              <a:rPr lang="ru-RU" sz="1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работа транслятора прекращается и диагностическое </a:t>
            </a: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сообщение будет выведено в файл.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08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295" y="38900"/>
            <a:ext cx="6339890" cy="680584"/>
          </a:xfrm>
        </p:spPr>
        <p:txBody>
          <a:bodyPr>
            <a:noAutofit/>
          </a:bodyPr>
          <a:lstStyle/>
          <a:p>
            <a:r>
              <a:rPr lang="ru-RU" dirty="0" smtClean="0"/>
              <a:t>Преобразование выражений</a:t>
            </a:r>
            <a:endParaRPr lang="ru-RU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12295" y="96252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31376" y="1354087"/>
            <a:ext cx="725967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540385" algn="just">
              <a:spcAft>
                <a:spcPts val="0"/>
              </a:spcAft>
            </a:pP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Алгоритм построения: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540385" lvl="0" algn="just">
              <a:spcAft>
                <a:spcPts val="0"/>
              </a:spcAft>
              <a:buFont typeface="Courier New" panose="02070309020205020404" pitchFamily="49" charset="0"/>
              <a:buChar char="-"/>
            </a:pPr>
            <a:r>
              <a:rPr lang="ru-RU" sz="1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исходная </a:t>
            </a: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строка: выражение;</a:t>
            </a:r>
          </a:p>
          <a:p>
            <a:pPr marR="540385" lvl="0" algn="just">
              <a:spcAft>
                <a:spcPts val="0"/>
              </a:spcAft>
              <a:buFont typeface="Courier New" panose="02070309020205020404" pitchFamily="49" charset="0"/>
              <a:buChar char="-"/>
            </a:pPr>
            <a:r>
              <a:rPr lang="ru-RU" sz="1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результирующая </a:t>
            </a: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строка: польская запись;</a:t>
            </a:r>
          </a:p>
          <a:p>
            <a:pPr marR="540385" lvl="0" algn="just">
              <a:spcAft>
                <a:spcPts val="0"/>
              </a:spcAft>
              <a:buFont typeface="Courier New" panose="02070309020205020404" pitchFamily="49" charset="0"/>
              <a:buChar char="-"/>
            </a:pPr>
            <a:r>
              <a:rPr lang="ru-RU" sz="1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стек</a:t>
            </a: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: пустой;</a:t>
            </a:r>
          </a:p>
          <a:p>
            <a:pPr marR="540385" lvl="0" algn="just">
              <a:spcAft>
                <a:spcPts val="0"/>
              </a:spcAft>
              <a:buFont typeface="Courier New" panose="02070309020205020404" pitchFamily="49" charset="0"/>
              <a:buChar char="-"/>
            </a:pPr>
            <a:r>
              <a:rPr lang="ru-RU" sz="1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исходная </a:t>
            </a: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строка просматривается слева направо;</a:t>
            </a:r>
          </a:p>
          <a:p>
            <a:pPr marR="540385" lvl="0" algn="just">
              <a:spcAft>
                <a:spcPts val="0"/>
              </a:spcAft>
              <a:buFont typeface="Courier New" panose="02070309020205020404" pitchFamily="49" charset="0"/>
              <a:buChar char="-"/>
            </a:pPr>
            <a:r>
              <a:rPr lang="ru-RU" sz="1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операнды </a:t>
            </a: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переносятся в результирующую строку в порядке их следования;</a:t>
            </a:r>
          </a:p>
          <a:p>
            <a:pPr marR="540385" lvl="0" algn="just">
              <a:spcAft>
                <a:spcPts val="0"/>
              </a:spcAft>
              <a:buFont typeface="Courier New" panose="02070309020205020404" pitchFamily="49" charset="0"/>
              <a:buChar char="-"/>
            </a:pPr>
            <a:r>
              <a:rPr lang="ru-RU" sz="1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операция </a:t>
            </a: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записывается в стек, если стек пуст или в вершине стека лежит отрывающая скобка;</a:t>
            </a:r>
          </a:p>
          <a:p>
            <a:pPr marR="540385" lvl="0" algn="just">
              <a:spcAft>
                <a:spcPts val="0"/>
              </a:spcAft>
              <a:buFont typeface="Courier New" panose="02070309020205020404" pitchFamily="49" charset="0"/>
              <a:buChar char="-"/>
            </a:pPr>
            <a:r>
              <a:rPr lang="ru-RU" sz="1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операция </a:t>
            </a: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выталкивает все операции с большим или равным приоритетом в результирующую строку;</a:t>
            </a:r>
          </a:p>
          <a:p>
            <a:pPr marR="540385" lvl="0" algn="just">
              <a:spcAft>
                <a:spcPts val="0"/>
              </a:spcAft>
              <a:buFont typeface="Courier New" panose="02070309020205020404" pitchFamily="49" charset="0"/>
              <a:buChar char="-"/>
            </a:pPr>
            <a:r>
              <a:rPr lang="ru-RU" sz="1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запятая </a:t>
            </a: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не помещается в стек, если в стеке операции, то все выбираются в строку;</a:t>
            </a:r>
          </a:p>
          <a:p>
            <a:pPr marR="540385" lvl="0" algn="just">
              <a:spcAft>
                <a:spcPts val="0"/>
              </a:spcAft>
              <a:buFont typeface="Courier New" panose="02070309020205020404" pitchFamily="49" charset="0"/>
              <a:buChar char="-"/>
            </a:pPr>
            <a:r>
              <a:rPr lang="ru-RU" sz="1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отрывающая </a:t>
            </a: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скобка помещается в стек;</a:t>
            </a:r>
          </a:p>
          <a:p>
            <a:pPr marR="540385" lvl="0" algn="just">
              <a:spcAft>
                <a:spcPts val="0"/>
              </a:spcAft>
              <a:buFont typeface="Courier New" panose="02070309020205020404" pitchFamily="49" charset="0"/>
              <a:buChar char="-"/>
            </a:pPr>
            <a:r>
              <a:rPr lang="ru-RU" sz="1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закрывающая </a:t>
            </a: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скобка выталкивает все операции до открывающей скобки, после чего обе скобки уничтожаются;</a:t>
            </a:r>
          </a:p>
          <a:p>
            <a:pPr marR="540385" lvl="0" algn="just">
              <a:spcAft>
                <a:spcPts val="0"/>
              </a:spcAft>
              <a:buFont typeface="Courier New" panose="02070309020205020404" pitchFamily="49" charset="0"/>
              <a:buChar char="-"/>
            </a:pPr>
            <a:r>
              <a:rPr lang="ru-RU" sz="1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закрывающая </a:t>
            </a: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скобка с приоритетом, равным 4, выталкивает все до открывающей с таким же приоритетом и генерирует @ – специальный символ, в которого записывается информация о вызываемой функции, а в поле приоритета для данной лексемы записывается число параметров вызываемой функции; </a:t>
            </a:r>
          </a:p>
          <a:p>
            <a:pPr marR="540385" lvl="0" algn="just">
              <a:spcAft>
                <a:spcPts val="0"/>
              </a:spcAft>
              <a:buFont typeface="Courier New" panose="02070309020205020404" pitchFamily="49" charset="0"/>
              <a:buChar char="-"/>
            </a:pPr>
            <a:r>
              <a:rPr lang="ru-RU" sz="1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по </a:t>
            </a: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концу разбора исходной строки все операции, оставшиеся в стеке, выталкиваются в результирующую строку. 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070583"/>
              </p:ext>
            </p:extLst>
          </p:nvPr>
        </p:nvGraphicFramePr>
        <p:xfrm>
          <a:off x="7491048" y="766746"/>
          <a:ext cx="3866147" cy="2453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1459"/>
                <a:gridCol w="2794688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Приоритет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Операция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)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,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+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-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*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/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( – </a:t>
                      </a:r>
                      <a:r>
                        <a:rPr lang="ru-RU" sz="1400" dirty="0">
                          <a:effectLst/>
                        </a:rPr>
                        <a:t> скобка параметров функции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) – </a:t>
                      </a:r>
                      <a:r>
                        <a:rPr lang="ru-RU" sz="1400" dirty="0" smtClean="0">
                          <a:effectLst/>
                        </a:rPr>
                        <a:t>скобка</a:t>
                      </a:r>
                      <a:r>
                        <a:rPr lang="en-US" sz="1400" dirty="0" smtClean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параметров функции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384761"/>
              </p:ext>
            </p:extLst>
          </p:nvPr>
        </p:nvGraphicFramePr>
        <p:xfrm>
          <a:off x="7491047" y="3634281"/>
          <a:ext cx="3866147" cy="269900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52446"/>
                <a:gridCol w="1551175"/>
                <a:gridCol w="962526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</a:rPr>
                        <a:t>Исходная строка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</a:rPr>
                        <a:t>Результирующая строка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</a:rPr>
                        <a:t>Стек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q*2 - </a:t>
                      </a:r>
                      <a:r>
                        <a:rPr lang="en-US" sz="1400" dirty="0" smtClean="0">
                          <a:effectLst/>
                        </a:rPr>
                        <a:t>s(</a:t>
                      </a:r>
                      <a:r>
                        <a:rPr lang="en-US" sz="1400" dirty="0" err="1" smtClean="0">
                          <a:effectLst/>
                        </a:rPr>
                        <a:t>i</a:t>
                      </a:r>
                      <a:r>
                        <a:rPr lang="en-US" sz="1400" dirty="0" smtClean="0">
                          <a:effectLst/>
                        </a:rPr>
                        <a:t>)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*2 - s(i)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q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2 - s(i)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q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*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 - s(i)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q2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*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s(i)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q2*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(i)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q2*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i)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q2*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)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q2*i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q2*i@</a:t>
                      </a:r>
                      <a:r>
                        <a:rPr lang="en-US" sz="1400" baseline="-25000">
                          <a:effectLst/>
                        </a:rPr>
                        <a:t>1</a:t>
                      </a:r>
                      <a:r>
                        <a:rPr lang="en-US" sz="1400">
                          <a:effectLst/>
                        </a:rPr>
                        <a:t>-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407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295" y="160421"/>
            <a:ext cx="9097539" cy="887663"/>
          </a:xfrm>
        </p:spPr>
        <p:txBody>
          <a:bodyPr/>
          <a:lstStyle/>
          <a:p>
            <a:r>
              <a:rPr lang="ru-RU" dirty="0" smtClean="0"/>
              <a:t>Спецификация языка программирования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821" y="818147"/>
            <a:ext cx="6545179" cy="60398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1263" y="2399247"/>
            <a:ext cx="4796590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</a:pPr>
            <a:r>
              <a:rPr lang="ru-RU" sz="1400" dirty="0"/>
              <a:t>Язык </a:t>
            </a:r>
            <a:r>
              <a:rPr lang="ru-RU" sz="1400" dirty="0" smtClean="0"/>
              <a:t>CHA</a:t>
            </a:r>
            <a:r>
              <a:rPr lang="en-US" sz="1400" dirty="0"/>
              <a:t>W</a:t>
            </a:r>
            <a:r>
              <a:rPr lang="ru-RU" sz="1400" dirty="0" smtClean="0"/>
              <a:t>-2017 </a:t>
            </a:r>
            <a:r>
              <a:rPr lang="ru-RU" sz="1400" dirty="0"/>
              <a:t>­– это процедурный, универсальный, </a:t>
            </a:r>
            <a:r>
              <a:rPr lang="ru-RU" sz="1400" dirty="0" err="1"/>
              <a:t>строготипизированный</a:t>
            </a:r>
            <a:r>
              <a:rPr lang="ru-RU" sz="1400" dirty="0"/>
              <a:t>, компилируемый язык. </a:t>
            </a:r>
            <a:r>
              <a:rPr lang="ru-RU" sz="1400" dirty="0" err="1"/>
              <a:t>Hе</a:t>
            </a:r>
            <a:r>
              <a:rPr lang="ru-RU" sz="1400" dirty="0"/>
              <a:t> является объектно-ориентированным</a:t>
            </a:r>
            <a:r>
              <a:rPr lang="ru-RU" sz="1400" dirty="0" smtClean="0"/>
              <a:t>.</a:t>
            </a:r>
          </a:p>
          <a:p>
            <a:pPr algn="just">
              <a:spcBef>
                <a:spcPts val="600"/>
              </a:spcBef>
            </a:pPr>
            <a:r>
              <a:rPr lang="ru-RU" sz="1400" dirty="0"/>
              <a:t>Исходный </a:t>
            </a:r>
            <a:r>
              <a:rPr lang="ru-RU" sz="1400" dirty="0" smtClean="0"/>
              <a:t>код может </a:t>
            </a:r>
            <a:r>
              <a:rPr lang="ru-RU" sz="1400" dirty="0"/>
              <a:t>содержать символы латинского алфавита, цифры десятичной системы счисления от 0 до 9, русские </a:t>
            </a:r>
            <a:r>
              <a:rPr lang="ru-RU" sz="1400" dirty="0" smtClean="0"/>
              <a:t>символы, знаки препинания и арифметики.</a:t>
            </a:r>
            <a:endParaRPr lang="ru-RU" sz="1400" dirty="0"/>
          </a:p>
          <a:p>
            <a:pPr algn="just">
              <a:spcBef>
                <a:spcPts val="600"/>
              </a:spcBef>
            </a:pPr>
            <a:r>
              <a:rPr lang="ru-RU" sz="1400" dirty="0"/>
              <a:t>В </a:t>
            </a:r>
            <a:r>
              <a:rPr lang="ru-RU" sz="1400" dirty="0" smtClean="0"/>
              <a:t>языке </a:t>
            </a:r>
            <a:r>
              <a:rPr lang="ru-RU" sz="1400" dirty="0"/>
              <a:t>есть 2 типа данных: целочисленный и строковый. </a:t>
            </a:r>
          </a:p>
          <a:p>
            <a:pPr algn="just">
              <a:spcBef>
                <a:spcPts val="600"/>
              </a:spcBef>
            </a:pPr>
            <a:r>
              <a:rPr lang="ru-RU" sz="1400" dirty="0"/>
              <a:t>Выражение может содержать вызов функции</a:t>
            </a:r>
            <a:r>
              <a:rPr lang="ru-RU" sz="1400" dirty="0" smtClean="0"/>
              <a:t>.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85293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295" y="38900"/>
            <a:ext cx="6368716" cy="680584"/>
          </a:xfrm>
        </p:spPr>
        <p:txBody>
          <a:bodyPr>
            <a:noAutofit/>
          </a:bodyPr>
          <a:lstStyle/>
          <a:p>
            <a:r>
              <a:rPr lang="ru-RU" dirty="0" smtClean="0"/>
              <a:t>Преобразование выражений</a:t>
            </a:r>
            <a:endParaRPr lang="ru-RU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12295" y="96252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7" name="Рисунок 6"/>
          <p:cNvPicPr/>
          <p:nvPr/>
        </p:nvPicPr>
        <p:blipFill rotWithShape="1">
          <a:blip r:embed="rId2"/>
          <a:srcRect t="4488" b="1007"/>
          <a:stretch/>
        </p:blipFill>
        <p:spPr>
          <a:xfrm>
            <a:off x="6838631" y="719484"/>
            <a:ext cx="2825750" cy="5986116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2613329" y="719484"/>
            <a:ext cx="2826000" cy="598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8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295" y="38900"/>
            <a:ext cx="3625516" cy="680584"/>
          </a:xfrm>
        </p:spPr>
        <p:txBody>
          <a:bodyPr>
            <a:noAutofit/>
          </a:bodyPr>
          <a:lstStyle/>
          <a:p>
            <a:r>
              <a:rPr lang="ru-RU" dirty="0" smtClean="0"/>
              <a:t>Генерация кода</a:t>
            </a:r>
            <a:endParaRPr lang="ru-RU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12295" y="96252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3" name="Рисунок 1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654" y="883194"/>
            <a:ext cx="4307305" cy="1740819"/>
          </a:xfrm>
          <a:prstGeom prst="rect">
            <a:avLst/>
          </a:prstGeom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273809"/>
              </p:ext>
            </p:extLst>
          </p:nvPr>
        </p:nvGraphicFramePr>
        <p:xfrm>
          <a:off x="377090" y="3123003"/>
          <a:ext cx="5831205" cy="1463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20240"/>
                <a:gridCol w="1748790"/>
                <a:gridCol w="2162175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  <a:tab pos="2969895" algn="ctr"/>
                          <a:tab pos="5940425" algn="r"/>
                        </a:tabLst>
                      </a:pPr>
                      <a:r>
                        <a:rPr lang="ru-RU" sz="1200" dirty="0">
                          <a:effectLst/>
                        </a:rPr>
                        <a:t>Тип идентификатора на языке </a:t>
                      </a:r>
                      <a:r>
                        <a:rPr lang="en-US" sz="1200" dirty="0" smtClean="0">
                          <a:effectLst/>
                        </a:rPr>
                        <a:t>CHAW</a:t>
                      </a:r>
                      <a:r>
                        <a:rPr lang="ru-RU" sz="1200" dirty="0" smtClean="0">
                          <a:effectLst/>
                        </a:rPr>
                        <a:t>-2017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  <a:tab pos="2969895" algn="ctr"/>
                          <a:tab pos="5940425" algn="r"/>
                        </a:tabLst>
                      </a:pPr>
                      <a:r>
                        <a:rPr lang="ru-RU" sz="1200" dirty="0">
                          <a:effectLst/>
                        </a:rPr>
                        <a:t>Тип идентификатора на языке ассемблера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  <a:tab pos="2969895" algn="ctr"/>
                          <a:tab pos="5940425" algn="r"/>
                        </a:tabLst>
                      </a:pPr>
                      <a:r>
                        <a:rPr lang="ru-RU" sz="1200" dirty="0">
                          <a:effectLst/>
                        </a:rPr>
                        <a:t>Пояснение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  <a:tab pos="2969895" algn="ctr"/>
                          <a:tab pos="5940425" algn="r"/>
                        </a:tabLst>
                      </a:pPr>
                      <a:r>
                        <a:rPr lang="en-US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dig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  <a:tab pos="2969895" algn="ctr"/>
                          <a:tab pos="5940425" algn="r"/>
                        </a:tabLst>
                      </a:pPr>
                      <a:r>
                        <a:rPr lang="en-US" sz="1200">
                          <a:effectLst/>
                        </a:rPr>
                        <a:t>SDWORD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  <a:tab pos="2969895" algn="ctr"/>
                          <a:tab pos="5940425" algn="r"/>
                        </a:tabLst>
                      </a:pPr>
                      <a:r>
                        <a:rPr lang="ru-RU" sz="1200">
                          <a:effectLst/>
                        </a:rPr>
                        <a:t>Хранит целочисленный тип данных со знаком.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  <a:tab pos="2969895" algn="ctr"/>
                          <a:tab pos="5940425" algn="r"/>
                        </a:tabLst>
                      </a:pPr>
                      <a:r>
                        <a:rPr lang="en-US" sz="1200" dirty="0" err="1" smtClean="0">
                          <a:effectLst/>
                        </a:rPr>
                        <a:t>chr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  <a:tab pos="2969895" algn="ctr"/>
                          <a:tab pos="5940425" algn="r"/>
                        </a:tabLst>
                      </a:pPr>
                      <a:r>
                        <a:rPr lang="en-US" sz="1200">
                          <a:effectLst/>
                        </a:rPr>
                        <a:t>DWORD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  <a:tab pos="2969895" algn="ctr"/>
                          <a:tab pos="5940425" algn="r"/>
                        </a:tabLst>
                      </a:pPr>
                      <a:r>
                        <a:rPr lang="ru-RU" sz="1200">
                          <a:effectLst/>
                        </a:rPr>
                        <a:t>Хранит указатель на начало строки.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  <a:tab pos="2969895" algn="ctr"/>
                          <a:tab pos="5940425" algn="r"/>
                        </a:tabLst>
                      </a:pPr>
                      <a:r>
                        <a:rPr lang="en-US" sz="1200">
                          <a:effectLst/>
                        </a:rPr>
                        <a:t>L(0-9)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  <a:tab pos="2969895" algn="ctr"/>
                          <a:tab pos="5940425" algn="r"/>
                        </a:tabLst>
                      </a:pPr>
                      <a:r>
                        <a:rPr lang="en-US" sz="1200">
                          <a:effectLst/>
                        </a:rPr>
                        <a:t>BYTE</a:t>
                      </a:r>
                      <a:endParaRPr lang="ru-RU" sz="12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  <a:tab pos="2969895" algn="ctr"/>
                          <a:tab pos="5940425" algn="r"/>
                        </a:tabLst>
                      </a:pPr>
                      <a:r>
                        <a:rPr lang="en-US" sz="1200">
                          <a:effectLst/>
                        </a:rPr>
                        <a:t>DWORD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  <a:tab pos="2969895" algn="ctr"/>
                          <a:tab pos="5940425" algn="r"/>
                        </a:tabLst>
                      </a:pPr>
                      <a:r>
                        <a:rPr lang="ru-RU" sz="1200" dirty="0">
                          <a:effectLst/>
                        </a:rPr>
                        <a:t>Литералы</a:t>
                      </a:r>
                      <a:r>
                        <a:rPr lang="en-US" sz="1200" dirty="0">
                          <a:effectLst/>
                        </a:rPr>
                        <a:t>: </a:t>
                      </a:r>
                      <a:r>
                        <a:rPr lang="ru-RU" sz="1200" dirty="0">
                          <a:effectLst/>
                        </a:rPr>
                        <a:t>символьные,</a:t>
                      </a: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  <a:tab pos="2969895" algn="ctr"/>
                          <a:tab pos="5940425" algn="r"/>
                        </a:tabLst>
                      </a:pPr>
                      <a:r>
                        <a:rPr lang="ru-RU" sz="1200" dirty="0">
                          <a:effectLst/>
                        </a:rPr>
                        <a:t>целочисленные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14" name="Рисунок 13"/>
          <p:cNvPicPr/>
          <p:nvPr/>
        </p:nvPicPr>
        <p:blipFill rotWithShape="1">
          <a:blip r:embed="rId3"/>
          <a:srcRect b="10899"/>
          <a:stretch/>
        </p:blipFill>
        <p:spPr>
          <a:xfrm>
            <a:off x="7973427" y="719484"/>
            <a:ext cx="3962400" cy="5856529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4"/>
          <a:stretch>
            <a:fillRect/>
          </a:stretch>
        </p:blipFill>
        <p:spPr>
          <a:xfrm>
            <a:off x="1232734" y="5085033"/>
            <a:ext cx="6372225" cy="149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35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685" y="84754"/>
            <a:ext cx="5999747" cy="680584"/>
          </a:xfrm>
        </p:spPr>
        <p:txBody>
          <a:bodyPr>
            <a:noAutofit/>
          </a:bodyPr>
          <a:lstStyle/>
          <a:p>
            <a:r>
              <a:rPr lang="ru-RU" dirty="0" smtClean="0"/>
              <a:t>Тестирование транслятора</a:t>
            </a:r>
            <a:endParaRPr lang="ru-RU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12295" y="96252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575977"/>
              </p:ext>
            </p:extLst>
          </p:nvPr>
        </p:nvGraphicFramePr>
        <p:xfrm>
          <a:off x="329147" y="966001"/>
          <a:ext cx="5850890" cy="8412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50440"/>
                <a:gridCol w="360045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Исходный код</a:t>
                      </a:r>
                      <a:endParaRPr lang="ru-RU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Диагностическое сообщение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func funa(], b : dig) : dig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Ошибка 23: Ошибка проверки входного файла: Недопустимый символ в исходном файле, строка 1, позиция 8</a:t>
                      </a:r>
                      <a:endParaRPr lang="ru-RU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841546"/>
              </p:ext>
            </p:extLst>
          </p:nvPr>
        </p:nvGraphicFramePr>
        <p:xfrm>
          <a:off x="3824821" y="2350441"/>
          <a:ext cx="5838825" cy="6309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41416"/>
                <a:gridCol w="3597409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Исходный код</a:t>
                      </a:r>
                      <a:endParaRPr lang="ru-RU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Диагностическое сообщение</a:t>
                      </a:r>
                      <a:endParaRPr lang="ru-RU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Func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funa</a:t>
                      </a:r>
                      <a:r>
                        <a:rPr lang="en-US" sz="1200" dirty="0">
                          <a:effectLst/>
                        </a:rPr>
                        <a:t>(a, b : dig) : dig</a:t>
                      </a:r>
                      <a:endParaRPr lang="ru-RU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Ошибка 30: Ошибка лексики: Цепочка символов не разобрана, строка 1, позиция -1</a:t>
                      </a:r>
                      <a:endParaRPr lang="ru-RU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390324"/>
              </p:ext>
            </p:extLst>
          </p:nvPr>
        </p:nvGraphicFramePr>
        <p:xfrm>
          <a:off x="329145" y="3528043"/>
          <a:ext cx="5838825" cy="8412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26704"/>
                <a:gridCol w="3612121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Исходный код</a:t>
                      </a:r>
                      <a:endParaRPr lang="ru-RU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Диагностическое сообщение</a:t>
                      </a:r>
                      <a:endParaRPr lang="ru-RU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862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effectLst/>
                        </a:rPr>
                        <a:t>var</a:t>
                      </a:r>
                      <a:r>
                        <a:rPr lang="ru-RU" sz="1200" dirty="0">
                          <a:effectLst/>
                        </a:rPr>
                        <a:t> c, d : </a:t>
                      </a:r>
                      <a:r>
                        <a:rPr lang="ru-RU" sz="1200" dirty="0" err="1">
                          <a:effectLst/>
                        </a:rPr>
                        <a:t>dig</a:t>
                      </a:r>
                      <a:endParaRPr lang="ru-RU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Ошибка 53: Ошибка синтаксиса: Ошибка в параметрах функции или операторе объявления, строка </a:t>
                      </a:r>
                      <a:r>
                        <a:rPr lang="en-US" sz="1200" dirty="0" smtClean="0">
                          <a:effectLst/>
                        </a:rPr>
                        <a:t>3</a:t>
                      </a:r>
                      <a:r>
                        <a:rPr lang="ru-RU" sz="1200" dirty="0" smtClean="0">
                          <a:effectLst/>
                        </a:rPr>
                        <a:t>, </a:t>
                      </a:r>
                      <a:r>
                        <a:rPr lang="ru-RU" sz="1200" dirty="0">
                          <a:effectLst/>
                        </a:rPr>
                        <a:t>позиция -1</a:t>
                      </a:r>
                      <a:endParaRPr lang="ru-RU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798725"/>
              </p:ext>
            </p:extLst>
          </p:nvPr>
        </p:nvGraphicFramePr>
        <p:xfrm>
          <a:off x="3824821" y="4915957"/>
          <a:ext cx="5838825" cy="1051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13309"/>
                <a:gridCol w="3625516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Исходный код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Диагностическое сообщение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func funa(a, b : dig) : dig</a:t>
                      </a:r>
                      <a:endParaRPr lang="ru-RU" sz="12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{</a:t>
                      </a:r>
                      <a:endParaRPr lang="ru-RU" sz="12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 c, d : dig;</a:t>
                      </a:r>
                      <a:endParaRPr lang="ru-RU" sz="12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q = power(a, 2);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ru-RU" sz="1200" dirty="0">
                          <a:effectLst/>
                        </a:rPr>
                        <a:t>Ошибка 84: Ошибка семантики: Необъявленный идентификатор, строка 4, позиция -1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332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12295" y="96252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758799" y="4811426"/>
            <a:ext cx="7379368" cy="1084047"/>
          </a:xfrm>
        </p:spPr>
        <p:txBody>
          <a:bodyPr>
            <a:noAutofit/>
          </a:bodyPr>
          <a:lstStyle/>
          <a:p>
            <a:r>
              <a:rPr lang="ru-RU" sz="5400" dirty="0" smtClean="0"/>
              <a:t>Спасибо за внимание!</a:t>
            </a:r>
            <a:endParaRPr lang="ru-RU" sz="5400" dirty="0"/>
          </a:p>
        </p:txBody>
      </p:sp>
      <p:sp>
        <p:nvSpPr>
          <p:cNvPr id="2" name="TextBox 1"/>
          <p:cNvSpPr txBox="1"/>
          <p:nvPr/>
        </p:nvSpPr>
        <p:spPr>
          <a:xfrm>
            <a:off x="758799" y="1056258"/>
            <a:ext cx="7585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Основной проект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сам транслятор: 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2939 строк, из них 101 – пустая и 887 содержат только символы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‘{‘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или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‘}’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8799" y="1933421"/>
            <a:ext cx="6791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на Ассемблере: 142 строки кода на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MASM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37 строк – С++.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37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295" y="160421"/>
            <a:ext cx="9097539" cy="887663"/>
          </a:xfrm>
        </p:spPr>
        <p:txBody>
          <a:bodyPr/>
          <a:lstStyle/>
          <a:p>
            <a:r>
              <a:rPr lang="ru-RU" dirty="0" smtClean="0"/>
              <a:t>Спецификация языка программирования</a:t>
            </a: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911295"/>
              </p:ext>
            </p:extLst>
          </p:nvPr>
        </p:nvGraphicFramePr>
        <p:xfrm>
          <a:off x="5149515" y="942577"/>
          <a:ext cx="6812807" cy="30399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1470"/>
                <a:gridCol w="1450700"/>
                <a:gridCol w="1553747"/>
                <a:gridCol w="2796890"/>
              </a:tblGrid>
              <a:tr h="8290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Имя функции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Возвращаемое значение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Принимаемые параметры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Описание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527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power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dig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dig x – число</a:t>
                      </a:r>
                      <a:endParaRPr lang="ru-RU" sz="1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dig n – степень 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Функция возводит число x в степень n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527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strl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dig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chr x - строка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Функция вычисляет длину строки x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527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outd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dig x - число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Функция выводит на консоль число x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527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outc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chr x - строка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Функция выводит на консоль строку x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2295" y="2462566"/>
            <a:ext cx="4844715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ru-RU" sz="1400" dirty="0"/>
              <a:t>Все переменные размещаются в куче</a:t>
            </a:r>
            <a:r>
              <a:rPr lang="ru-RU" sz="1400" dirty="0" smtClean="0"/>
              <a:t>.</a:t>
            </a:r>
          </a:p>
          <a:p>
            <a:pPr algn="just">
              <a:spcAft>
                <a:spcPts val="600"/>
              </a:spcAft>
            </a:pPr>
            <a:r>
              <a:rPr lang="ru-RU" sz="1400" dirty="0" smtClean="0"/>
              <a:t>Стандартная </a:t>
            </a:r>
            <a:r>
              <a:rPr lang="ru-RU" sz="1400" dirty="0"/>
              <a:t>библиотека написана на языке программирования C</a:t>
            </a:r>
            <a:r>
              <a:rPr lang="ru-RU" sz="1400" dirty="0" smtClean="0"/>
              <a:t>++.</a:t>
            </a:r>
          </a:p>
          <a:p>
            <a:pPr algn="just">
              <a:spcAft>
                <a:spcPts val="600"/>
              </a:spcAft>
            </a:pPr>
            <a:r>
              <a:rPr lang="ru-RU" sz="1400" dirty="0" smtClean="0"/>
              <a:t>Вызов </a:t>
            </a:r>
            <a:r>
              <a:rPr lang="ru-RU" sz="1400" dirty="0"/>
              <a:t>функций происходит по соглашению о вызовах </a:t>
            </a:r>
            <a:r>
              <a:rPr lang="ru-RU" sz="1400" dirty="0" err="1"/>
              <a:t>stdcall</a:t>
            </a:r>
            <a:r>
              <a:rPr lang="ru-RU" sz="1400" dirty="0"/>
              <a:t>. </a:t>
            </a:r>
            <a:endParaRPr lang="ru-RU" sz="1400" dirty="0" smtClean="0"/>
          </a:p>
          <a:p>
            <a:pPr algn="just">
              <a:spcAft>
                <a:spcPts val="600"/>
              </a:spcAft>
            </a:pPr>
            <a:r>
              <a:rPr lang="ru-RU" sz="1400" dirty="0" smtClean="0"/>
              <a:t>Транслируется </a:t>
            </a:r>
            <a:r>
              <a:rPr lang="ru-RU" sz="1400" dirty="0"/>
              <a:t>в язык ассемблера</a:t>
            </a:r>
            <a:r>
              <a:rPr lang="ru-RU" sz="1400" dirty="0" smtClean="0"/>
              <a:t>.</a:t>
            </a:r>
          </a:p>
          <a:p>
            <a:pPr>
              <a:spcAft>
                <a:spcPts val="600"/>
              </a:spcAft>
            </a:pPr>
            <a:r>
              <a:rPr lang="ru-RU" sz="1400" dirty="0"/>
              <a:t>В случае возникновения ошибки в коде программы </a:t>
            </a:r>
            <a:r>
              <a:rPr lang="ru-RU" sz="1400" dirty="0" smtClean="0"/>
              <a:t>и </a:t>
            </a:r>
            <a:r>
              <a:rPr lang="ru-RU" sz="1400" dirty="0"/>
              <a:t>выявления её </a:t>
            </a:r>
            <a:r>
              <a:rPr lang="ru-RU" sz="1400" dirty="0" smtClean="0"/>
              <a:t>транслятором в </a:t>
            </a:r>
            <a:r>
              <a:rPr lang="ru-RU" sz="1400" dirty="0"/>
              <a:t>текущий файл протокола выводится сообщение. </a:t>
            </a: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910385"/>
              </p:ext>
            </p:extLst>
          </p:nvPr>
        </p:nvGraphicFramePr>
        <p:xfrm>
          <a:off x="5149514" y="4131834"/>
          <a:ext cx="6812807" cy="26041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8144"/>
                <a:gridCol w="5234663"/>
              </a:tblGrid>
              <a:tr h="5094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Интервал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Описание ошибок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094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0-9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Системные ошибки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170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10-19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Ошибки параметров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170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20-29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Ошибки открытия и чтения файлов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170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30-49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Ошибки лексического анализа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170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50-</a:t>
                      </a:r>
                      <a:r>
                        <a:rPr lang="en-US" sz="1400">
                          <a:effectLst/>
                        </a:rPr>
                        <a:t>79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Ошибки синтаксического анализа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170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80-99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Ошибки семантического анализа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823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296" y="160421"/>
            <a:ext cx="5566609" cy="887663"/>
          </a:xfrm>
        </p:spPr>
        <p:txBody>
          <a:bodyPr>
            <a:normAutofit/>
          </a:bodyPr>
          <a:lstStyle/>
          <a:p>
            <a:r>
              <a:rPr lang="ru-RU" dirty="0" smtClean="0"/>
              <a:t>Контрольный пример</a:t>
            </a:r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58779" y="1419725"/>
            <a:ext cx="1463668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3" name="Рисунок 12"/>
          <p:cNvPicPr/>
          <p:nvPr/>
        </p:nvPicPr>
        <p:blipFill rotWithShape="1">
          <a:blip r:embed="rId2"/>
          <a:srcRect b="65224"/>
          <a:stretch/>
        </p:blipFill>
        <p:spPr>
          <a:xfrm>
            <a:off x="1599197" y="2268620"/>
            <a:ext cx="3009900" cy="2384927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 rotWithShape="1">
          <a:blip r:embed="rId2"/>
          <a:srcRect t="36491"/>
          <a:stretch/>
        </p:blipFill>
        <p:spPr>
          <a:xfrm>
            <a:off x="6115185" y="1283366"/>
            <a:ext cx="3009900" cy="435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02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296" y="160421"/>
            <a:ext cx="5566609" cy="887663"/>
          </a:xfrm>
        </p:spPr>
        <p:txBody>
          <a:bodyPr>
            <a:normAutofit/>
          </a:bodyPr>
          <a:lstStyle/>
          <a:p>
            <a:r>
              <a:rPr lang="ru-RU" dirty="0" smtClean="0"/>
              <a:t>Структура транслятора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6147" y="864573"/>
            <a:ext cx="95290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ru-RU" sz="1400" dirty="0" smtClean="0"/>
              <a:t>Транслятор </a:t>
            </a:r>
            <a:r>
              <a:rPr lang="ru-RU" sz="1400" dirty="0"/>
              <a:t>преобразует программу, написанную на языке </a:t>
            </a:r>
            <a:r>
              <a:rPr lang="en-US" sz="1400" dirty="0" smtClean="0"/>
              <a:t>CHAW</a:t>
            </a:r>
            <a:r>
              <a:rPr lang="ru-RU" sz="1400" dirty="0" smtClean="0"/>
              <a:t>-2017 </a:t>
            </a:r>
            <a:r>
              <a:rPr lang="ru-RU" sz="1400" dirty="0"/>
              <a:t>в программу на языке ассемблера. Компонентами транслятора являются лексический, синтаксический и семантический анализаторы, а также генератор кода на язык ассемблера.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58779" y="1419725"/>
            <a:ext cx="1463668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62343"/>
              </p:ext>
            </p:extLst>
          </p:nvPr>
        </p:nvGraphicFramePr>
        <p:xfrm>
          <a:off x="112296" y="2060205"/>
          <a:ext cx="9416712" cy="4797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r:id="rId4" imgW="10212996" imgH="4309525" progId="Visio.Drawing.15">
                  <p:embed/>
                </p:oleObj>
              </mc:Choice>
              <mc:Fallback>
                <p:oleObj r:id="rId4" imgW="10212996" imgH="4309525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296" y="2060205"/>
                        <a:ext cx="9416712" cy="47977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057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296" y="160421"/>
            <a:ext cx="5566609" cy="887663"/>
          </a:xfrm>
        </p:spPr>
        <p:txBody>
          <a:bodyPr>
            <a:normAutofit/>
          </a:bodyPr>
          <a:lstStyle/>
          <a:p>
            <a:r>
              <a:rPr lang="ru-RU" dirty="0" smtClean="0"/>
              <a:t>Структура транслятора</a:t>
            </a:r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58779" y="1419725"/>
            <a:ext cx="1463668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82675"/>
              </p:ext>
            </p:extLst>
          </p:nvPr>
        </p:nvGraphicFramePr>
        <p:xfrm>
          <a:off x="112296" y="1053431"/>
          <a:ext cx="5983703" cy="57328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61913"/>
                <a:gridCol w="2445107"/>
                <a:gridCol w="1876683"/>
              </a:tblGrid>
              <a:tr h="48577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Входной параметр</a:t>
                      </a:r>
                      <a:endParaRPr lang="ru-RU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9" marR="51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Описание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9" marR="51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Значение по умолчанию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9" marR="51319" marT="0" marB="0" anchor="ctr"/>
                </a:tc>
              </a:tr>
              <a:tr h="112228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-in:&lt;имя_файла&gt;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9" marR="51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Входной файл с расширением .</a:t>
                      </a:r>
                      <a:r>
                        <a:rPr lang="en-US" sz="1200" dirty="0">
                          <a:effectLst/>
                        </a:rPr>
                        <a:t>txt</a:t>
                      </a:r>
                      <a:r>
                        <a:rPr lang="ru-RU" sz="1200" dirty="0">
                          <a:effectLst/>
                        </a:rPr>
                        <a:t>, в котором содержится исходный код на </a:t>
                      </a:r>
                      <a:r>
                        <a:rPr lang="en-US" sz="1200" dirty="0" smtClean="0">
                          <a:effectLst/>
                        </a:rPr>
                        <a:t>CHAW</a:t>
                      </a:r>
                      <a:r>
                        <a:rPr lang="ru-RU" sz="1200" dirty="0" smtClean="0">
                          <a:effectLst/>
                        </a:rPr>
                        <a:t>-2017</a:t>
                      </a:r>
                      <a:endParaRPr lang="ru-RU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9" marR="51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Не предусмотрено</a:t>
                      </a:r>
                      <a:endParaRPr lang="ru-RU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9" marR="51319" marT="0" marB="0" anchor="ctr"/>
                </a:tc>
              </a:tr>
              <a:tr h="89491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-log:&lt;имя_файла&gt;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9" marR="51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Файл для записи результата проверки входного файла на допустимость символов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9" marR="51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&lt;имя_файла&gt;.log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9" marR="51319" marT="0" marB="0" anchor="ctr"/>
                </a:tc>
              </a:tr>
              <a:tr h="66753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-out:&lt;имя_файла&gt;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9" marR="51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Файл для записи результата работы транслятора</a:t>
                      </a:r>
                      <a:endParaRPr lang="ru-RU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9" marR="51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&lt;имя_файла&gt;.</a:t>
                      </a:r>
                      <a:r>
                        <a:rPr lang="en-US" sz="1200">
                          <a:effectLst/>
                        </a:rPr>
                        <a:t>asm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9" marR="51319" marT="0" marB="0" anchor="ctr"/>
                </a:tc>
              </a:tr>
              <a:tr h="89491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-</a:t>
                      </a:r>
                      <a:r>
                        <a:rPr lang="en-US" sz="1200">
                          <a:effectLst/>
                        </a:rPr>
                        <a:t>lex</a:t>
                      </a:r>
                      <a:r>
                        <a:rPr lang="ru-RU" sz="1200">
                          <a:effectLst/>
                        </a:rPr>
                        <a:t>:&lt;имя_файла&gt;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9" marR="51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Файл для записи результата работы лексического и семантического анализа.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9" marR="51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&lt;имя_файла&gt;.</a:t>
                      </a:r>
                      <a:r>
                        <a:rPr lang="en-US" sz="1200">
                          <a:effectLst/>
                        </a:rPr>
                        <a:t>lex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9" marR="51319" marT="0" marB="0" anchor="ctr"/>
                </a:tc>
              </a:tr>
              <a:tr h="7146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-</a:t>
                      </a:r>
                      <a:r>
                        <a:rPr lang="en-US" sz="1200">
                          <a:effectLst/>
                        </a:rPr>
                        <a:t>sin:&lt;</a:t>
                      </a:r>
                      <a:r>
                        <a:rPr lang="ru-RU" sz="1200">
                          <a:effectLst/>
                        </a:rPr>
                        <a:t>имя_файла</a:t>
                      </a:r>
                      <a:r>
                        <a:rPr lang="en-US" sz="1200">
                          <a:effectLst/>
                        </a:rPr>
                        <a:t>&gt;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9" marR="51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Файл для записи результата работы синтаксического анализа.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9" marR="51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&lt;</a:t>
                      </a:r>
                      <a:r>
                        <a:rPr lang="ru-RU" sz="1200">
                          <a:effectLst/>
                        </a:rPr>
                        <a:t>имя_файла</a:t>
                      </a:r>
                      <a:r>
                        <a:rPr lang="en-US" sz="1200">
                          <a:effectLst/>
                        </a:rPr>
                        <a:t>&gt;.sin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9" marR="51319" marT="0" marB="0" anchor="ctr"/>
                </a:tc>
              </a:tr>
              <a:tr h="95281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-ntr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9" marR="51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Ключ для вывода трассировки синтаксического анализа в файл</a:t>
                      </a:r>
                      <a:endParaRPr lang="ru-RU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9" marR="513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Ключа нет, т.е. трассировка не записывается</a:t>
                      </a:r>
                      <a:endParaRPr lang="ru-RU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9" marR="51319" marT="0" marB="0" anchor="ctr"/>
                </a:tc>
              </a:tr>
            </a:tbl>
          </a:graphicData>
        </a:graphic>
      </p:graphicFrame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351719"/>
              </p:ext>
            </p:extLst>
          </p:nvPr>
        </p:nvGraphicFramePr>
        <p:xfrm>
          <a:off x="6308349" y="1048084"/>
          <a:ext cx="5704358" cy="19314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6292"/>
                <a:gridCol w="4138066"/>
              </a:tblGrid>
              <a:tr h="4749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Формируемый протокол</a:t>
                      </a:r>
                      <a:endParaRPr lang="ru-RU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Описание протокола</a:t>
                      </a:r>
                      <a:endParaRPr lang="ru-RU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45643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Файл журнала с параметром &lt;</a:t>
                      </a:r>
                      <a:r>
                        <a:rPr lang="en-US" sz="1200" dirty="0">
                          <a:effectLst/>
                        </a:rPr>
                        <a:t>log</a:t>
                      </a:r>
                      <a:r>
                        <a:rPr lang="ru-RU" sz="1200" dirty="0">
                          <a:effectLst/>
                        </a:rPr>
                        <a:t>&gt;</a:t>
                      </a:r>
                      <a:endParaRPr lang="ru-RU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Содержит таблицу лексем, таблицу идентификаторов, служебную информацию, дерево разбора, протокол работы синтаксического анализатора и результат работы алгоритма преобразования выражений к польской записи.</a:t>
                      </a:r>
                      <a:endParaRPr lang="ru-RU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068492"/>
              </p:ext>
            </p:extLst>
          </p:nvPr>
        </p:nvGraphicFramePr>
        <p:xfrm>
          <a:off x="6308349" y="3006077"/>
          <a:ext cx="5704358" cy="37802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6292"/>
                <a:gridCol w="4138066"/>
              </a:tblGrid>
              <a:tr h="102688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Выходной файл c параметром &lt;</a:t>
                      </a:r>
                      <a:r>
                        <a:rPr lang="en-US" sz="1200" dirty="0">
                          <a:effectLst/>
                        </a:rPr>
                        <a:t>out</a:t>
                      </a:r>
                      <a:r>
                        <a:rPr lang="ru-RU" sz="1200" dirty="0">
                          <a:effectLst/>
                        </a:rPr>
                        <a:t>&gt;</a:t>
                      </a:r>
                      <a:endParaRPr lang="ru-RU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Содержит исходный код на языке ассемблера.</a:t>
                      </a:r>
                      <a:endParaRPr lang="ru-RU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02688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lex</a:t>
                      </a:r>
                      <a:r>
                        <a:rPr lang="en-US" sz="1200" dirty="0">
                          <a:effectLst/>
                        </a:rPr>
                        <a:t>:&lt;</a:t>
                      </a:r>
                      <a:r>
                        <a:rPr lang="ru-RU" sz="1200" dirty="0" err="1">
                          <a:effectLst/>
                        </a:rPr>
                        <a:t>имя_файла</a:t>
                      </a:r>
                      <a:r>
                        <a:rPr lang="en-US" sz="1200" dirty="0">
                          <a:effectLst/>
                        </a:rPr>
                        <a:t>&gt;</a:t>
                      </a:r>
                      <a:endParaRPr lang="ru-RU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Результат работы лексического и семантического анализа. В нём содержится таблицы лексем и идентификаторов.</a:t>
                      </a:r>
                      <a:endParaRPr lang="ru-RU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7264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sin:&lt;</a:t>
                      </a:r>
                      <a:r>
                        <a:rPr lang="ru-RU" sz="1200">
                          <a:effectLst/>
                        </a:rPr>
                        <a:t>имя_файла</a:t>
                      </a:r>
                      <a:r>
                        <a:rPr lang="en-US" sz="1200">
                          <a:effectLst/>
                        </a:rPr>
                        <a:t>&gt;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Результат работы синтаксического анализа. В нём содержатся правила разбора, трассировка (при наличии ключа на вывод), а также преобразованные после польской записи таблицы лексем и идентификаторов.</a:t>
                      </a:r>
                      <a:endParaRPr lang="ru-RU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621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296" y="160421"/>
            <a:ext cx="5566609" cy="887663"/>
          </a:xfrm>
        </p:spPr>
        <p:txBody>
          <a:bodyPr>
            <a:normAutofit/>
          </a:bodyPr>
          <a:lstStyle/>
          <a:p>
            <a:r>
              <a:rPr lang="ru-RU" dirty="0" smtClean="0"/>
              <a:t>Лексический анализатор</a:t>
            </a:r>
            <a:endParaRPr lang="ru-RU" dirty="0"/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6040897" y="2062180"/>
            <a:ext cx="5196840" cy="2658745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482065" y="1906530"/>
            <a:ext cx="5196840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540385" algn="just">
              <a:spcBef>
                <a:spcPts val="600"/>
              </a:spcBef>
              <a:spcAft>
                <a:spcPts val="600"/>
              </a:spcAft>
            </a:pPr>
            <a:r>
              <a:rPr lang="ru-RU" sz="1400" b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Удаление избыточных символов </a:t>
            </a:r>
            <a:endParaRPr lang="ru-RU" sz="1400" b="1" dirty="0" smtClean="0">
              <a:solidFill>
                <a:srgbClr val="2E74B5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540385" indent="-450215" algn="just">
              <a:spcAft>
                <a:spcPts val="0"/>
              </a:spcAft>
            </a:pPr>
            <a:r>
              <a:rPr lang="ru-RU" sz="1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Избыточными символами являются символы табуляции и пробелы.</a:t>
            </a:r>
            <a:endParaRPr lang="ru-RU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540385" algn="just">
              <a:spcAft>
                <a:spcPts val="0"/>
              </a:spcAft>
            </a:pPr>
            <a:r>
              <a:rPr lang="ru-RU" sz="1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Избыточные символы удаляются на этапе разбиения исходного кода на </a:t>
            </a:r>
            <a:r>
              <a:rPr lang="ru-RU" sz="14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токены</a:t>
            </a:r>
            <a:r>
              <a:rPr lang="ru-RU" sz="1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540385" algn="just">
              <a:spcAft>
                <a:spcPts val="0"/>
              </a:spcAft>
            </a:pPr>
            <a:r>
              <a:rPr lang="ru-RU" sz="1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Описание алгоритма удаления избыточных символов:</a:t>
            </a:r>
            <a:endParaRPr lang="ru-RU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540385" algn="just">
              <a:spcAft>
                <a:spcPts val="0"/>
              </a:spcAft>
            </a:pPr>
            <a:r>
              <a:rPr lang="ru-RU" sz="1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 Посимвольно считываем файл с исходным кодом программы.</a:t>
            </a:r>
            <a:endParaRPr lang="ru-RU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540385" algn="just">
              <a:spcAft>
                <a:spcPts val="0"/>
              </a:spcAft>
            </a:pPr>
            <a:r>
              <a:rPr lang="ru-RU" sz="1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Встреча пробела или знака табуляции является своего рода встречей символа-сепаратора.</a:t>
            </a:r>
            <a:endParaRPr lang="ru-RU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540385" algn="just">
              <a:spcAft>
                <a:spcPts val="0"/>
              </a:spcAft>
            </a:pPr>
            <a:r>
              <a:rPr lang="ru-RU" sz="1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В отличие от других символов-сепараторов не записываем в очередь лексем эти символы, т.е. игнорируем.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60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1408802" y="1255059"/>
            <a:ext cx="9465388" cy="488744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296" y="160421"/>
            <a:ext cx="5566609" cy="887663"/>
          </a:xfrm>
        </p:spPr>
        <p:txBody>
          <a:bodyPr>
            <a:normAutofit/>
          </a:bodyPr>
          <a:lstStyle/>
          <a:p>
            <a:r>
              <a:rPr lang="ru-RU" dirty="0" smtClean="0"/>
              <a:t>Лексический анализатор</a:t>
            </a:r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58779" y="1419725"/>
            <a:ext cx="1463668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990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296" y="160421"/>
            <a:ext cx="5566609" cy="887663"/>
          </a:xfrm>
        </p:spPr>
        <p:txBody>
          <a:bodyPr>
            <a:normAutofit/>
          </a:bodyPr>
          <a:lstStyle/>
          <a:p>
            <a:r>
              <a:rPr lang="ru-RU" dirty="0" smtClean="0"/>
              <a:t>Лексический анализатор</a:t>
            </a:r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58779" y="1419725"/>
            <a:ext cx="1463668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012303"/>
              </p:ext>
            </p:extLst>
          </p:nvPr>
        </p:nvGraphicFramePr>
        <p:xfrm>
          <a:off x="1058779" y="770178"/>
          <a:ext cx="3245188" cy="27340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7115"/>
                <a:gridCol w="1116272"/>
                <a:gridCol w="941801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Тип цепочки</a:t>
                      </a:r>
                      <a:endParaRPr lang="ru-RU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Цепочка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Лексема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 rowSpan="1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Ключевые слова</a:t>
                      </a:r>
                      <a:endParaRPr lang="ru-RU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 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dig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 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chr</a:t>
                      </a:r>
                      <a:endParaRPr lang="ru-RU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 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func</a:t>
                      </a:r>
                      <a:endParaRPr lang="ru-RU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out</a:t>
                      </a:r>
                      <a:endParaRPr lang="ru-RU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power</a:t>
                      </a:r>
                      <a:endParaRPr lang="ru-RU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strl</a:t>
                      </a:r>
                      <a:endParaRPr lang="ru-RU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ret</a:t>
                      </a:r>
                      <a:endParaRPr lang="ru-RU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body</a:t>
                      </a:r>
                      <a:endParaRPr lang="ru-RU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if</a:t>
                      </a:r>
                      <a:endParaRPr lang="ru-RU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q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then</a:t>
                      </a:r>
                      <a:endParaRPr lang="ru-RU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ru-RU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else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</a:t>
                      </a:r>
                      <a:endParaRPr lang="ru-RU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967723"/>
              </p:ext>
            </p:extLst>
          </p:nvPr>
        </p:nvGraphicFramePr>
        <p:xfrm>
          <a:off x="1064991" y="3336183"/>
          <a:ext cx="3230784" cy="14721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7115"/>
                <a:gridCol w="1115177"/>
                <a:gridCol w="928492"/>
              </a:tblGrid>
              <a:tr h="0">
                <a:tc rowSpan="7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Сепараторы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;</a:t>
                      </a:r>
                      <a:endParaRPr lang="ru-RU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EDF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;</a:t>
                      </a:r>
                      <a:endParaRPr lang="ru-RU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EDF5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,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,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: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: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{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{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}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}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(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(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)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)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906567"/>
              </p:ext>
            </p:extLst>
          </p:nvPr>
        </p:nvGraphicFramePr>
        <p:xfrm>
          <a:off x="1069808" y="6055632"/>
          <a:ext cx="3225967" cy="6309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4880"/>
                <a:gridCol w="2106706"/>
                <a:gridCol w="514381"/>
              </a:tblGrid>
              <a:tr h="0">
                <a:tc rowSpan="3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Иное</a:t>
                      </a:r>
                      <a:endParaRPr lang="ru-RU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>
                          <a:solidFill>
                            <a:schemeClr val="tx1"/>
                          </a:solidFill>
                          <a:effectLst/>
                        </a:rPr>
                        <a:t>Идентификатор</a:t>
                      </a:r>
                      <a:endParaRPr lang="ru-RU" sz="105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EDF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endParaRPr lang="ru-RU" sz="105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EDF5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Целочисленный литерал</a:t>
                      </a:r>
                      <a:endParaRPr lang="ru-RU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Строковый литерал</a:t>
                      </a:r>
                      <a:endParaRPr lang="ru-RU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</a:t>
                      </a:r>
                      <a:endParaRPr lang="ru-RU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884955"/>
              </p:ext>
            </p:extLst>
          </p:nvPr>
        </p:nvGraphicFramePr>
        <p:xfrm>
          <a:off x="1064991" y="4793760"/>
          <a:ext cx="3230784" cy="12618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8622"/>
                <a:gridCol w="1129553"/>
                <a:gridCol w="922609"/>
              </a:tblGrid>
              <a:tr h="0">
                <a:tc rowSpan="6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Операторы</a:t>
                      </a:r>
                      <a:endParaRPr lang="ru-RU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ru-RU" sz="105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EDF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ru-RU" sz="105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EDF5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-</a:t>
                      </a:r>
                      <a:endParaRPr lang="ru-RU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</a:t>
                      </a:r>
                      <a:endParaRPr lang="ru-RU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*</a:t>
                      </a:r>
                      <a:endParaRPr lang="ru-RU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</a:t>
                      </a:r>
                      <a:endParaRPr lang="ru-RU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&gt;</a:t>
                      </a:r>
                      <a:endParaRPr lang="ru-RU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&gt;</a:t>
                      </a:r>
                      <a:endParaRPr lang="ru-RU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&lt;</a:t>
                      </a:r>
                      <a:endParaRPr lang="ru-RU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&lt;</a:t>
                      </a:r>
                      <a:endParaRPr lang="ru-RU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=</a:t>
                      </a:r>
                      <a:endParaRPr lang="ru-RU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=</a:t>
                      </a:r>
                      <a:endParaRPr lang="ru-RU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2" name="Рисунок 11"/>
          <p:cNvPicPr/>
          <p:nvPr/>
        </p:nvPicPr>
        <p:blipFill>
          <a:blip r:embed="rId2"/>
          <a:stretch>
            <a:fillRect/>
          </a:stretch>
        </p:blipFill>
        <p:spPr>
          <a:xfrm>
            <a:off x="8697081" y="770177"/>
            <a:ext cx="3391370" cy="6016106"/>
          </a:xfrm>
          <a:prstGeom prst="rect">
            <a:avLst/>
          </a:prstGeom>
        </p:spPr>
      </p:pic>
      <p:pic>
        <p:nvPicPr>
          <p:cNvPr id="13" name="Рисунок 12"/>
          <p:cNvPicPr/>
          <p:nvPr/>
        </p:nvPicPr>
        <p:blipFill>
          <a:blip r:embed="rId3"/>
          <a:stretch>
            <a:fillRect/>
          </a:stretch>
        </p:blipFill>
        <p:spPr>
          <a:xfrm>
            <a:off x="5256476" y="770177"/>
            <a:ext cx="3009900" cy="601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71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Фиолетовый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1401</TotalTime>
  <Words>1368</Words>
  <Application>Microsoft Office PowerPoint</Application>
  <PresentationFormat>Широкоэкранный</PresentationFormat>
  <Paragraphs>359</Paragraphs>
  <Slides>23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23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Times New Roman</vt:lpstr>
      <vt:lpstr>Trebuchet MS</vt:lpstr>
      <vt:lpstr>Wingdings 3</vt:lpstr>
      <vt:lpstr>Грань</vt:lpstr>
      <vt:lpstr>Visio.Drawing.15</vt:lpstr>
      <vt:lpstr>Visio.Drawing.11</vt:lpstr>
      <vt:lpstr>Разработка компилятора CHAW-2017</vt:lpstr>
      <vt:lpstr>Спецификация языка программирования</vt:lpstr>
      <vt:lpstr>Спецификация языка программирования</vt:lpstr>
      <vt:lpstr>Контрольный пример</vt:lpstr>
      <vt:lpstr>Структура транслятора</vt:lpstr>
      <vt:lpstr>Структура транслятора</vt:lpstr>
      <vt:lpstr>Лексический анализатор</vt:lpstr>
      <vt:lpstr>Лексический анализатор</vt:lpstr>
      <vt:lpstr>Лексический анализатор</vt:lpstr>
      <vt:lpstr>Лексический анализатор</vt:lpstr>
      <vt:lpstr>Лексический анализатор</vt:lpstr>
      <vt:lpstr>Лексический анализатор</vt:lpstr>
      <vt:lpstr>Лексический анализатор</vt:lpstr>
      <vt:lpstr>Синтаксический  анализатор</vt:lpstr>
      <vt:lpstr>Синтаксический анализатор</vt:lpstr>
      <vt:lpstr>Синтаксический анализатор</vt:lpstr>
      <vt:lpstr>Синтаксический анализатор</vt:lpstr>
      <vt:lpstr>Семантический анализатор</vt:lpstr>
      <vt:lpstr>Преобразование выражений</vt:lpstr>
      <vt:lpstr>Преобразование выражений</vt:lpstr>
      <vt:lpstr>Генерация кода</vt:lpstr>
      <vt:lpstr>Тестирование транслятора</vt:lpstr>
      <vt:lpstr>Спасибо за внимание!</vt:lpstr>
    </vt:vector>
  </TitlesOfParts>
  <Company>Belstu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компилятора CHAW-2017</dc:title>
  <dc:creator>Андрей Чаевский</dc:creator>
  <cp:lastModifiedBy>Андрей Чаевский</cp:lastModifiedBy>
  <cp:revision>45</cp:revision>
  <dcterms:created xsi:type="dcterms:W3CDTF">2017-12-17T09:00:41Z</dcterms:created>
  <dcterms:modified xsi:type="dcterms:W3CDTF">2017-12-20T04:13:31Z</dcterms:modified>
</cp:coreProperties>
</file>