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6f90b1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6f90b1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6f90b1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6f90b1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6f90b1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6f90b1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6f90b1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6f90b1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6f90b1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6f90b1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6f90b1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6f90b1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6f90b1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6f90b1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pplication_Programming_Interface" TargetMode="External"/><Relationship Id="rId4" Type="http://schemas.openxmlformats.org/officeDocument/2006/relationships/hyperlink" Target="https://en.wikipedia.org/wiki/Cryptography" TargetMode="External"/><Relationship Id="rId5" Type="http://schemas.openxmlformats.org/officeDocument/2006/relationships/hyperlink" Target="https://en.wikipedia.org/wiki/Java_(programming_language)" TargetMode="External"/><Relationship Id="rId6" Type="http://schemas.openxmlformats.org/officeDocument/2006/relationships/hyperlink" Target="https://en.wikipedia.org/wiki/C_Sharp_(programming_language)" TargetMode="External"/><Relationship Id="rId7" Type="http://schemas.openxmlformats.org/officeDocument/2006/relationships/hyperlink" Target="https://en.wikipedia.org/wiki/Australian" TargetMode="External"/><Relationship Id="rId8" Type="http://schemas.openxmlformats.org/officeDocument/2006/relationships/hyperlink" Target="https://en.wikipedia.org/wiki/Charitable_organiz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Java_Cryptography_Extension" TargetMode="External"/><Relationship Id="rId4" Type="http://schemas.openxmlformats.org/officeDocument/2006/relationships/hyperlink" Target="https://en.wikipedia.org/wiki/Java_Cryptography_Architecture" TargetMode="External"/><Relationship Id="rId5" Type="http://schemas.openxmlformats.org/officeDocument/2006/relationships/hyperlink" Target="https://en.wikipedia.org/wiki/X.5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Java_Cryptography_Extension" TargetMode="External"/><Relationship Id="rId4" Type="http://schemas.openxmlformats.org/officeDocument/2006/relationships/hyperlink" Target="https://en.wikipedia.org/wiki/Pretty_Good_Privacy" TargetMode="External"/><Relationship Id="rId5" Type="http://schemas.openxmlformats.org/officeDocument/2006/relationships/hyperlink" Target="https://en.wikipedia.org/wiki/S/MIM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src.nist.gov/groups/STM/cmvp/documents/140-1/1401val2016.htm#2768" TargetMode="External"/><Relationship Id="rId4" Type="http://schemas.openxmlformats.org/officeDocument/2006/relationships/hyperlink" Target="http://csrc.nist.gov/groups/STM/cmvp/documents/140-1/1401val2016.htm#2792" TargetMode="External"/><Relationship Id="rId9" Type="http://schemas.openxmlformats.org/officeDocument/2006/relationships/hyperlink" Target="https://en.wikipedia.org/wiki/Cryptographic" TargetMode="External"/><Relationship Id="rId5" Type="http://schemas.openxmlformats.org/officeDocument/2006/relationships/hyperlink" Target="https://en.wikipedia.org/wiki/United_States" TargetMode="External"/><Relationship Id="rId6" Type="http://schemas.openxmlformats.org/officeDocument/2006/relationships/hyperlink" Target="https://en.wikipedia.org/wiki/Government_of_the_United_States" TargetMode="External"/><Relationship Id="rId7" Type="http://schemas.openxmlformats.org/officeDocument/2006/relationships/hyperlink" Target="https://en.wikipedia.org/wiki/Computer_security" TargetMode="External"/><Relationship Id="rId8" Type="http://schemas.openxmlformats.org/officeDocument/2006/relationships/hyperlink" Target="https://en.wikipedia.org/wiki/Standardiz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         Prezentarea principalelor facilități oferite de pachetul Bouncy Castle Crypto pentru Java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63" y="329038"/>
            <a:ext cx="3190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Bouncy Castle (cryptography)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3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solidFill>
                  <a:srgbClr val="222222"/>
                </a:solidFill>
              </a:rPr>
              <a:t>Bouncy Castle</a:t>
            </a:r>
            <a:r>
              <a:rPr lang="en-GB" sz="1400">
                <a:solidFill>
                  <a:srgbClr val="222222"/>
                </a:solidFill>
              </a:rPr>
              <a:t> is a collection of </a:t>
            </a:r>
            <a:r>
              <a:rPr lang="en-GB" sz="1400" u="sng">
                <a:solidFill>
                  <a:srgbClr val="0B0080"/>
                </a:solidFill>
                <a:hlinkClick r:id="rId3"/>
              </a:rPr>
              <a:t>APIs</a:t>
            </a:r>
            <a:r>
              <a:rPr lang="en-GB" sz="1400">
                <a:solidFill>
                  <a:srgbClr val="222222"/>
                </a:solidFill>
              </a:rPr>
              <a:t> used in </a:t>
            </a:r>
            <a:r>
              <a:rPr lang="en-GB" sz="1400" u="sng">
                <a:solidFill>
                  <a:srgbClr val="0B0080"/>
                </a:solidFill>
                <a:hlinkClick r:id="rId4"/>
              </a:rPr>
              <a:t>cryptography</a:t>
            </a:r>
            <a:r>
              <a:rPr lang="en-GB" sz="1400">
                <a:solidFill>
                  <a:srgbClr val="222222"/>
                </a:solidFill>
              </a:rPr>
              <a:t>. It includes APIs for both the </a:t>
            </a:r>
            <a:r>
              <a:rPr lang="en-GB" sz="1400" u="sng">
                <a:solidFill>
                  <a:srgbClr val="0B0080"/>
                </a:solidFill>
                <a:hlinkClick r:id="rId5"/>
              </a:rPr>
              <a:t>Java</a:t>
            </a:r>
            <a:r>
              <a:rPr lang="en-GB" sz="1400">
                <a:solidFill>
                  <a:srgbClr val="222222"/>
                </a:solidFill>
              </a:rPr>
              <a:t> and the </a:t>
            </a:r>
            <a:r>
              <a:rPr lang="en-GB" sz="1400" u="sng">
                <a:solidFill>
                  <a:srgbClr val="0B0080"/>
                </a:solidFill>
                <a:hlinkClick r:id="rId6"/>
              </a:rPr>
              <a:t>C#</a:t>
            </a:r>
            <a:r>
              <a:rPr lang="en-GB" sz="1400">
                <a:solidFill>
                  <a:srgbClr val="222222"/>
                </a:solidFill>
              </a:rPr>
              <a:t> programming languages. The APIs are supported by a registered </a:t>
            </a:r>
            <a:r>
              <a:rPr lang="en-GB" sz="1400" u="sng">
                <a:solidFill>
                  <a:srgbClr val="0B0080"/>
                </a:solidFill>
                <a:hlinkClick r:id="rId7"/>
              </a:rPr>
              <a:t>Australian</a:t>
            </a:r>
            <a:r>
              <a:rPr lang="en-GB" sz="1400">
                <a:solidFill>
                  <a:srgbClr val="222222"/>
                </a:solidFill>
              </a:rPr>
              <a:t> </a:t>
            </a:r>
            <a:r>
              <a:rPr lang="en-GB" sz="1400" u="sng">
                <a:solidFill>
                  <a:srgbClr val="0B0080"/>
                </a:solidFill>
                <a:hlinkClick r:id="rId8"/>
              </a:rPr>
              <a:t>charitable organization</a:t>
            </a:r>
            <a:r>
              <a:rPr lang="en-GB" sz="1400">
                <a:solidFill>
                  <a:srgbClr val="222222"/>
                </a:solidFill>
              </a:rPr>
              <a:t>: Legion of the Bouncy Castle Inc.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History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The project was founded in May 2000. It was originally just Java. C# API added in 2004.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The original Java API consisted of approximately 27,000 lines of code, including test code and provided support for J2ME, a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JCE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/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JCA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provider, and basic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X.509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certificate generation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Arhitectura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The Bouncy Castle architecture consists of two main components that support the base cryptographic capabilities. These are known as the 'light-weight' API, and the </a:t>
            </a:r>
            <a:r>
              <a:rPr lang="en-GB" sz="1400" u="sng">
                <a:solidFill>
                  <a:srgbClr val="0B0080"/>
                </a:solidFill>
                <a:hlinkClick r:id="rId3"/>
              </a:rPr>
              <a:t>Java Cryptography Extension</a:t>
            </a:r>
            <a:r>
              <a:rPr lang="en-GB" sz="1400">
                <a:solidFill>
                  <a:srgbClr val="222222"/>
                </a:solidFill>
              </a:rPr>
              <a:t> (JCE) provider. Further components built upon the JCE provider support additional functionality, such as </a:t>
            </a:r>
            <a:r>
              <a:rPr lang="en-GB" sz="1400" u="sng">
                <a:solidFill>
                  <a:srgbClr val="0B0080"/>
                </a:solidFill>
                <a:hlinkClick r:id="rId4"/>
              </a:rPr>
              <a:t>PGP</a:t>
            </a:r>
            <a:r>
              <a:rPr lang="en-GB" sz="1400">
                <a:solidFill>
                  <a:srgbClr val="222222"/>
                </a:solidFill>
              </a:rPr>
              <a:t> support, </a:t>
            </a:r>
            <a:r>
              <a:rPr lang="en-GB" sz="1400" u="sng">
                <a:solidFill>
                  <a:srgbClr val="0B0080"/>
                </a:solidFill>
                <a:hlinkClick r:id="rId5"/>
              </a:rPr>
              <a:t>S/MIME</a:t>
            </a:r>
            <a:r>
              <a:rPr lang="en-GB" sz="1400">
                <a:solidFill>
                  <a:srgbClr val="222222"/>
                </a:solidFill>
              </a:rPr>
              <a:t>, etc.</a:t>
            </a:r>
            <a:endParaRPr sz="1400">
              <a:solidFill>
                <a:srgbClr val="222222"/>
              </a:solidFill>
            </a:endParaRPr>
          </a:p>
          <a:p>
            <a:pPr indent="0" lvl="0" marL="457200" marR="1270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222222"/>
                </a:solidFill>
              </a:rPr>
              <a:t>Some key properties of the project are:</a:t>
            </a:r>
            <a:endParaRPr sz="30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317500" lvl="0" marL="6858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Strong emphasis on standards compliance and adaptability.</a:t>
            </a:r>
            <a:endParaRPr sz="1400">
              <a:solidFill>
                <a:srgbClr val="222222"/>
              </a:solidFill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Public support facilities include an issue tracker, dev mailing list and a wiki all available at the website.</a:t>
            </a:r>
            <a:endParaRPr sz="1400">
              <a:solidFill>
                <a:srgbClr val="222222"/>
              </a:solidFill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Commercial support provided under resources for the relevant API listed on the Bouncy Castle website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Certificat de verificare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270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The first FIPS-certified releases were made available in November 2016, with the Java version being assigned certification number </a:t>
            </a:r>
            <a:r>
              <a:rPr lang="en-GB" sz="1400" u="sng">
                <a:solidFill>
                  <a:srgbClr val="663366"/>
                </a:solidFill>
                <a:hlinkClick r:id="rId3"/>
              </a:rPr>
              <a:t>2768</a:t>
            </a:r>
            <a:r>
              <a:rPr lang="en-GB" sz="1400">
                <a:solidFill>
                  <a:srgbClr val="222222"/>
                </a:solidFill>
              </a:rPr>
              <a:t> and the C# version being assigned certification number </a:t>
            </a:r>
            <a:r>
              <a:rPr lang="en-GB" sz="1400" u="sng">
                <a:solidFill>
                  <a:srgbClr val="663366"/>
                </a:solidFill>
                <a:hlinkClick r:id="rId4"/>
              </a:rPr>
              <a:t>2792</a:t>
            </a:r>
            <a:r>
              <a:rPr lang="en-GB" sz="1400">
                <a:solidFill>
                  <a:srgbClr val="222222"/>
                </a:solidFill>
              </a:rPr>
              <a:t>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FIPS (</a:t>
            </a:r>
            <a:r>
              <a:rPr lang="en-GB" sz="1400">
                <a:solidFill>
                  <a:schemeClr val="dk1"/>
                </a:solidFill>
              </a:rPr>
              <a:t>Federal Information Processing Standards</a:t>
            </a:r>
            <a:r>
              <a:rPr lang="en-GB" sz="1400">
                <a:solidFill>
                  <a:srgbClr val="222222"/>
                </a:solidFill>
              </a:rPr>
              <a:t>)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U.S.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government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computer security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standards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that specify requirements for </a:t>
            </a:r>
            <a:r>
              <a:rPr lang="en-GB" sz="1400" u="sng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cryptography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modules.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1270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FIPS (Federal Information Processing Standards) 140-2</a:t>
            </a:r>
            <a:endParaRPr sz="18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82250" y="1831475"/>
            <a:ext cx="44649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Level 1 the lowest, imposes very limited requirements; loosely, all components must be "production-grade" and various egregious kinds of insecurity must be absent.</a:t>
            </a:r>
            <a:endParaRPr sz="1000">
              <a:solidFill>
                <a:srgbClr val="22222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Level 2 adds requirements for physical tamper-evidence and role-based authentication.</a:t>
            </a:r>
            <a:endParaRPr sz="1000">
              <a:solidFill>
                <a:srgbClr val="22222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Level 3 adds requirements for physical tamper-resistance (making it difficult for attackers to gain access to sensitive information contained in the module) and identity-based authentication, and for a physical or logical separation between the interfaces by which "critical security parameters" enter and leave the module, and its other interfaces.</a:t>
            </a:r>
            <a:endParaRPr sz="1000">
              <a:solidFill>
                <a:srgbClr val="22222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Level 4 makes the physical security requirements more stringent, and requires robustness against environmental attacks.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75" y="1790130"/>
            <a:ext cx="3710875" cy="2826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13825" y="963625"/>
            <a:ext cx="6900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270500" y="1467550"/>
            <a:ext cx="3478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Nivele de securitate pentru modulele BC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333333"/>
                </a:solidFill>
              </a:rPr>
              <a:t>Current feature list: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19950" y="785575"/>
            <a:ext cx="8520600" cy="4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Generation and parsing of PKCS-12 files.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X.509: Generators and parsers for V1 and V3 certificates, V2 CRLs and attribute certificates.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PBE algorithms supported by PbeUtilities: PBEwithMD2andDES-CBC, PBEwithMD2andRC2-CBC, PBEwithMD5andDES-CBC, PBEwithMD5andRC2-CBC, PBEwithSHA1andDES-CBC, PBEwithSHA1andRC2-CBC, PBEwithSHA-1and128bitRC4, PBEwithSHA-1and40bitRC4, PBEwithSHA-1and3-keyDESEDE-CBC, PBEwithSHA-1and2-keyDESEDE-CBC, PBEwithSHA-1and128bitRC2-CBC, PBEwithSHA-1and40bitRC2-CBC, PBEwithHmacSHA-1, PBEwithHmacSHA-224, PBEwithHmacSHA-256, PBEwithHmacRIPEMD128, PBEwithHmacRIPEMD160, and PBEwithHmacRIPEMD256.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Signature algorithms supported by SignerUtilities: MD2withRSA, MD4withRSA, MD5withRSA, RIPEMD128withRSA, RIPEMD160withECDSA, RIPEMD160withRSA, RIPEMD256withRSA, SHA-1withRSA, SHA-224withRSA, SHA-256withRSAandMGF1, SHA-384withRSAandMGF1, SHA-512withRSAandMGF1, SHA-1withDSA, and SHA-1withECDSA.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Symmetric key algorithms: AES, Blowfish, Camellia, CAST5, CAST6, ChaCha, DES, DESede, GOST28147, HC-128, HC-256, IDEA, ISAAC, Noekeon, RC2, RC4, RC5-32, RC5-64, RC6, Rijndael, Salsa20, SEED, Serpent, Skipjack, TEA/XTEA, Threefish, Tnepres, Twofish, VMPC and XSalsa20.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Symmetric key modes: CBC, CFB, CTS, GOFB, OFB, OpenPGPCFB, and SIC (or CTR).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Symmetric key paddings: ISO10126d2, ISO7816d4, PKCS-5/7, TBC, X.923, and Zero Byte.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Asymmetric key algorithms: ElGamal, DSA, ECDSA, NaccacheStern and RSA (with blinding).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Asymmetric key paddings/encodings: ISO9796d1, OAEP, and PKCS-1.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AEAD block cipher modes: CCM, EAX, GCM and OCB.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Digests: GOST3411, Keccak, MD2, MD4, MD5, RIPEMD128, RIPEMD160, RIPEMD256, RIPEMD320, SHA-1, SHA-224, SHA-256, SHA-384, SHA-512, SHA3, Tiger, and Whirlpool.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XOFs: SHAKE.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Signer mechanisms: DSA, ECDSA, ECGOST3410, ECNR, GOST3410, ISO9796d2, PSS, RSA, X9.31-1998.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Key Agreement: Diffie-Hellman, EC-DH, EC-MQV, J-PAKE, SRP-6a.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Macs: CBCBlockCipher, CFBBlockCipher, CMAC, GMAC, GOST28147, HMac, ISO9797 Alg. 3, Poly1305, SipHash, SkeinMac, VMPCMAC.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PBE generators: PKCS-12, and PKCS-5 - schemes 1 and 2.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OpenPGP (RFC 4880)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Cryptographic Message Syntax (CMS, RFC 3852), including streaming API.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Online Certificate Status Protocol (OCSP, RFC 2560).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Time Stamp Protocol (TSP, RFC 3161).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TLS/DTLS client/server up to version 1.2, with support for the most common ciphersuites and extensions, and many less common ones. Non-blocking API available.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Elliptic Curve Cryptography: support for generic F2m and Fp curves, high-performance custom implementations for many standardized curves.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Reading/writing of PEM files, including RSA and DSA keys, with a variety of encryptions.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PKIX certificate path validation</a:t>
            </a:r>
            <a:endParaRPr sz="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