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0c95222e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0c95222e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0c95222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0c95222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c95222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c95222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0c95222e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0c95222e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c95222e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c95222e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56dd599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56dd599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0c95222e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0c95222e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0d41da6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0d41da6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l38Utu_4hoA"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7900" y="1559650"/>
            <a:ext cx="7768200" cy="9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Escape the Planet</a:t>
            </a:r>
            <a:endParaRPr/>
          </a:p>
        </p:txBody>
      </p:sp>
      <p:sp>
        <p:nvSpPr>
          <p:cNvPr id="87" name="Google Shape;87;p13"/>
          <p:cNvSpPr txBox="1"/>
          <p:nvPr>
            <p:ph idx="1" type="subTitle"/>
          </p:nvPr>
        </p:nvSpPr>
        <p:spPr>
          <a:xfrm>
            <a:off x="687900" y="2401250"/>
            <a:ext cx="5571600" cy="23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EF 152 Spring 2019</a:t>
            </a:r>
            <a:endParaRPr sz="1800"/>
          </a:p>
          <a:p>
            <a:pPr indent="0" lvl="0" marL="0" rtl="0" algn="l">
              <a:spcBef>
                <a:spcPts val="0"/>
              </a:spcBef>
              <a:spcAft>
                <a:spcPts val="0"/>
              </a:spcAft>
              <a:buNone/>
            </a:pPr>
            <a:r>
              <a:rPr lang="en" sz="1800"/>
              <a:t>Team C216-3</a:t>
            </a:r>
            <a:r>
              <a:rPr lang="en" sz="1800"/>
              <a:t>: </a:t>
            </a:r>
            <a:endParaRPr sz="1800"/>
          </a:p>
          <a:p>
            <a:pPr indent="-342900" lvl="0" marL="457200" rtl="0" algn="l">
              <a:spcBef>
                <a:spcPts val="0"/>
              </a:spcBef>
              <a:spcAft>
                <a:spcPts val="0"/>
              </a:spcAft>
              <a:buSzPts val="1800"/>
              <a:buChar char="-"/>
            </a:pPr>
            <a:r>
              <a:rPr lang="en" sz="1800"/>
              <a:t>Andrew Kloek</a:t>
            </a:r>
            <a:endParaRPr sz="1800"/>
          </a:p>
          <a:p>
            <a:pPr indent="-342900" lvl="0" marL="457200" rtl="0" algn="l">
              <a:spcBef>
                <a:spcPts val="0"/>
              </a:spcBef>
              <a:spcAft>
                <a:spcPts val="0"/>
              </a:spcAft>
              <a:buSzPts val="1800"/>
              <a:buChar char="-"/>
            </a:pPr>
            <a:r>
              <a:rPr lang="en" sz="1800"/>
              <a:t>Andrei Cozma</a:t>
            </a:r>
            <a:endParaRPr sz="1800"/>
          </a:p>
          <a:p>
            <a:pPr indent="-342900" lvl="0" marL="457200" rtl="0" algn="l">
              <a:spcBef>
                <a:spcPts val="0"/>
              </a:spcBef>
              <a:spcAft>
                <a:spcPts val="0"/>
              </a:spcAft>
              <a:buSzPts val="1800"/>
              <a:buChar char="-"/>
            </a:pPr>
            <a:r>
              <a:rPr lang="en" sz="1800"/>
              <a:t>Marcus McCoy</a:t>
            </a:r>
            <a:endParaRPr sz="1800"/>
          </a:p>
          <a:p>
            <a:pPr indent="-342900" lvl="0" marL="457200" rtl="0" algn="l">
              <a:spcBef>
                <a:spcPts val="0"/>
              </a:spcBef>
              <a:spcAft>
                <a:spcPts val="0"/>
              </a:spcAft>
              <a:buSzPts val="1800"/>
              <a:buChar char="-"/>
            </a:pPr>
            <a:r>
              <a:rPr lang="en" sz="1800"/>
              <a:t>Refati Rusitanmu</a:t>
            </a:r>
            <a:r>
              <a:rPr lang="en" sz="1800"/>
              <a:t> (Rus)</a:t>
            </a:r>
            <a:endParaRPr sz="1800"/>
          </a:p>
          <a:p>
            <a:pPr indent="0" lvl="0" marL="0" rtl="0" algn="l">
              <a:spcBef>
                <a:spcPts val="0"/>
              </a:spcBef>
              <a:spcAft>
                <a:spcPts val="0"/>
              </a:spcAft>
              <a:buNone/>
            </a:pPr>
            <a:r>
              <a:rPr lang="en" sz="1800">
                <a:solidFill>
                  <a:srgbClr val="999999"/>
                </a:solidFill>
              </a:rPr>
              <a:t>4/4/2019</a:t>
            </a:r>
            <a:endParaRPr sz="1800">
              <a:solidFill>
                <a:srgbClr val="999999"/>
              </a:solidFill>
            </a:endParaRPr>
          </a:p>
          <a:p>
            <a:pPr indent="0" lvl="0" marL="0" rtl="0" algn="l">
              <a:spcBef>
                <a:spcPts val="0"/>
              </a:spcBef>
              <a:spcAft>
                <a:spcPts val="0"/>
              </a:spcAft>
              <a:buNone/>
            </a:pPr>
            <a:r>
              <a:rPr lang="en" sz="1800">
                <a:solidFill>
                  <a:srgbClr val="6D9EEB"/>
                </a:solidFill>
              </a:rPr>
              <a:t>www.andreicozma.com/projects/EF152</a:t>
            </a:r>
            <a:endParaRPr sz="1800">
              <a:solidFill>
                <a:srgbClr val="6D9EEB"/>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3242537" y="-588262"/>
            <a:ext cx="2658924" cy="2658924"/>
          </a:xfrm>
          <a:prstGeom prst="rect">
            <a:avLst/>
          </a:prstGeom>
          <a:noFill/>
          <a:ln>
            <a:noFill/>
          </a:ln>
        </p:spPr>
      </p:pic>
      <p:pic>
        <p:nvPicPr>
          <p:cNvPr id="89" name="Google Shape;89;p13"/>
          <p:cNvPicPr preferRelativeResize="0"/>
          <p:nvPr/>
        </p:nvPicPr>
        <p:blipFill>
          <a:blip r:embed="rId4">
            <a:alphaModFix/>
          </a:blip>
          <a:stretch>
            <a:fillRect/>
          </a:stretch>
        </p:blipFill>
        <p:spPr>
          <a:xfrm>
            <a:off x="4986725" y="2432625"/>
            <a:ext cx="3469379" cy="23129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7650" y="499825"/>
            <a:ext cx="768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Target Audience</a:t>
            </a:r>
            <a:endParaRPr sz="3000"/>
          </a:p>
        </p:txBody>
      </p:sp>
      <p:sp>
        <p:nvSpPr>
          <p:cNvPr id="95" name="Google Shape;95;p14"/>
          <p:cNvSpPr txBox="1"/>
          <p:nvPr>
            <p:ph idx="1" type="body"/>
          </p:nvPr>
        </p:nvSpPr>
        <p:spPr>
          <a:xfrm>
            <a:off x="727650" y="1471025"/>
            <a:ext cx="4334700" cy="144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College or High School Students</a:t>
            </a:r>
            <a:endParaRPr sz="1800"/>
          </a:p>
          <a:p>
            <a:pPr indent="-342900" lvl="0" marL="457200" rtl="0" algn="l">
              <a:spcBef>
                <a:spcPts val="0"/>
              </a:spcBef>
              <a:spcAft>
                <a:spcPts val="0"/>
              </a:spcAft>
              <a:buSzPts val="1800"/>
              <a:buChar char="●"/>
            </a:pPr>
            <a:r>
              <a:rPr lang="en" sz="1800"/>
              <a:t>Physics Classrooms &amp; Labs</a:t>
            </a:r>
            <a:endParaRPr sz="1800"/>
          </a:p>
          <a:p>
            <a:pPr indent="-342900" lvl="0" marL="457200" rtl="0" algn="l">
              <a:spcBef>
                <a:spcPts val="0"/>
              </a:spcBef>
              <a:spcAft>
                <a:spcPts val="0"/>
              </a:spcAft>
              <a:buSzPts val="1800"/>
              <a:buChar char="●"/>
            </a:pPr>
            <a:r>
              <a:rPr lang="en" sz="1800"/>
              <a:t>People who are interested in learning a physics concept</a:t>
            </a:r>
            <a:endParaRPr sz="1800"/>
          </a:p>
        </p:txBody>
      </p:sp>
      <p:pic>
        <p:nvPicPr>
          <p:cNvPr id="96" name="Google Shape;96;p14"/>
          <p:cNvPicPr preferRelativeResize="0"/>
          <p:nvPr/>
        </p:nvPicPr>
        <p:blipFill>
          <a:blip r:embed="rId3">
            <a:alphaModFix/>
          </a:blip>
          <a:stretch>
            <a:fillRect/>
          </a:stretch>
        </p:blipFill>
        <p:spPr>
          <a:xfrm>
            <a:off x="5458450" y="1672788"/>
            <a:ext cx="3205148" cy="2403876"/>
          </a:xfrm>
          <a:prstGeom prst="rect">
            <a:avLst/>
          </a:prstGeom>
          <a:noFill/>
          <a:ln>
            <a:noFill/>
          </a:ln>
        </p:spPr>
      </p:pic>
      <p:sp>
        <p:nvSpPr>
          <p:cNvPr id="97" name="Google Shape;97;p14"/>
          <p:cNvSpPr txBox="1"/>
          <p:nvPr/>
        </p:nvSpPr>
        <p:spPr>
          <a:xfrm>
            <a:off x="727650" y="3392075"/>
            <a:ext cx="4730700" cy="1440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We chose to create a product to offer a </a:t>
            </a:r>
            <a:r>
              <a:rPr lang="en" sz="1800">
                <a:solidFill>
                  <a:schemeClr val="accent1"/>
                </a:solidFill>
                <a:latin typeface="Lato"/>
                <a:ea typeface="Lato"/>
                <a:cs typeface="Lato"/>
                <a:sym typeface="Lato"/>
              </a:rPr>
              <a:t>free and</a:t>
            </a:r>
            <a:r>
              <a:rPr lang="en" sz="1800">
                <a:solidFill>
                  <a:schemeClr val="accent1"/>
                </a:solidFill>
                <a:latin typeface="Lato"/>
                <a:ea typeface="Lato"/>
                <a:cs typeface="Lato"/>
                <a:sym typeface="Lato"/>
              </a:rPr>
              <a:t> easy way to learn the processes behind escape velocity and gravitation</a:t>
            </a:r>
            <a:endParaRPr/>
          </a:p>
        </p:txBody>
      </p:sp>
      <p:sp>
        <p:nvSpPr>
          <p:cNvPr id="98" name="Google Shape;98;p14"/>
          <p:cNvSpPr txBox="1"/>
          <p:nvPr/>
        </p:nvSpPr>
        <p:spPr>
          <a:xfrm>
            <a:off x="731550" y="2852575"/>
            <a:ext cx="76809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Objective</a:t>
            </a:r>
            <a:endParaRPr b="1" sz="26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31550" y="505750"/>
            <a:ext cx="768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Conceptual Design</a:t>
            </a:r>
            <a:endParaRPr sz="3000"/>
          </a:p>
        </p:txBody>
      </p:sp>
      <p:sp>
        <p:nvSpPr>
          <p:cNvPr id="104" name="Google Shape;104;p15"/>
          <p:cNvSpPr txBox="1"/>
          <p:nvPr>
            <p:ph idx="1" type="body"/>
          </p:nvPr>
        </p:nvSpPr>
        <p:spPr>
          <a:xfrm>
            <a:off x="727650" y="1286000"/>
            <a:ext cx="7688700" cy="11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web application allows the user to learn and experiment with physics concepts like escape velocity and gravitation through a fun and interactive online simulation.</a:t>
            </a:r>
            <a:endParaRPr sz="1800"/>
          </a:p>
        </p:txBody>
      </p:sp>
      <p:sp>
        <p:nvSpPr>
          <p:cNvPr id="105" name="Google Shape;105;p15"/>
          <p:cNvSpPr txBox="1"/>
          <p:nvPr/>
        </p:nvSpPr>
        <p:spPr>
          <a:xfrm>
            <a:off x="731550" y="2224425"/>
            <a:ext cx="76809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Initial Design &amp; Iterations</a:t>
            </a:r>
            <a:endParaRPr b="1" sz="2600">
              <a:latin typeface="Raleway"/>
              <a:ea typeface="Raleway"/>
              <a:cs typeface="Raleway"/>
              <a:sym typeface="Raleway"/>
            </a:endParaRPr>
          </a:p>
        </p:txBody>
      </p:sp>
      <p:sp>
        <p:nvSpPr>
          <p:cNvPr id="106" name="Google Shape;106;p15"/>
          <p:cNvSpPr txBox="1"/>
          <p:nvPr>
            <p:ph idx="1" type="body"/>
          </p:nvPr>
        </p:nvSpPr>
        <p:spPr>
          <a:xfrm>
            <a:off x="727650" y="2667825"/>
            <a:ext cx="7688700" cy="237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design started by rendering simple shapes on a web-page, such as circles, squares, and various other elements</a:t>
            </a:r>
            <a:endParaRPr sz="1800"/>
          </a:p>
          <a:p>
            <a:pPr indent="-342900" lvl="0" marL="457200" rtl="0" algn="l">
              <a:spcBef>
                <a:spcPts val="0"/>
              </a:spcBef>
              <a:spcAft>
                <a:spcPts val="0"/>
              </a:spcAft>
              <a:buSzPts val="1800"/>
              <a:buChar char="●"/>
            </a:pPr>
            <a:r>
              <a:rPr lang="en" sz="1800"/>
              <a:t>A space background was added along with a rocket and the planet</a:t>
            </a:r>
            <a:endParaRPr sz="1800"/>
          </a:p>
          <a:p>
            <a:pPr indent="-342900" lvl="0" marL="457200" rtl="0" algn="l">
              <a:spcBef>
                <a:spcPts val="0"/>
              </a:spcBef>
              <a:spcAft>
                <a:spcPts val="0"/>
              </a:spcAft>
              <a:buSzPts val="1800"/>
              <a:buChar char="●"/>
            </a:pPr>
            <a:r>
              <a:rPr lang="en" sz="1800"/>
              <a:t>By adding input elements such as sliders, we were able to manipulate visual elements on the screen in real time</a:t>
            </a:r>
            <a:endParaRPr sz="1800"/>
          </a:p>
          <a:p>
            <a:pPr indent="-342900" lvl="0" marL="457200" rtl="0" algn="l">
              <a:spcBef>
                <a:spcPts val="0"/>
              </a:spcBef>
              <a:spcAft>
                <a:spcPts val="0"/>
              </a:spcAft>
              <a:buSzPts val="1800"/>
              <a:buChar char="●"/>
            </a:pPr>
            <a:r>
              <a:rPr lang="en" sz="1800"/>
              <a:t>Physics equations were then implemented to accurately model the interactions between the planet and the rocket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31550" y="505725"/>
            <a:ext cx="768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Actual Design</a:t>
            </a:r>
            <a:endParaRPr sz="3000"/>
          </a:p>
        </p:txBody>
      </p:sp>
      <p:sp>
        <p:nvSpPr>
          <p:cNvPr id="112" name="Google Shape;112;p16"/>
          <p:cNvSpPr txBox="1"/>
          <p:nvPr>
            <p:ph idx="1" type="body"/>
          </p:nvPr>
        </p:nvSpPr>
        <p:spPr>
          <a:xfrm>
            <a:off x="727650" y="1337600"/>
            <a:ext cx="4489800" cy="34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Main elements:</a:t>
            </a:r>
            <a:endParaRPr sz="1800"/>
          </a:p>
          <a:p>
            <a:pPr indent="-342900" lvl="0" marL="457200" rtl="0" algn="l">
              <a:lnSpc>
                <a:spcPct val="100000"/>
              </a:lnSpc>
              <a:spcBef>
                <a:spcPts val="0"/>
              </a:spcBef>
              <a:spcAft>
                <a:spcPts val="0"/>
              </a:spcAft>
              <a:buSzPts val="1800"/>
              <a:buChar char="●"/>
            </a:pPr>
            <a:r>
              <a:rPr lang="en" sz="1800"/>
              <a:t>A rocket</a:t>
            </a:r>
            <a:endParaRPr sz="1800"/>
          </a:p>
          <a:p>
            <a:pPr indent="-342900" lvl="0" marL="457200" rtl="0" algn="l">
              <a:lnSpc>
                <a:spcPct val="100000"/>
              </a:lnSpc>
              <a:spcBef>
                <a:spcPts val="0"/>
              </a:spcBef>
              <a:spcAft>
                <a:spcPts val="0"/>
              </a:spcAft>
              <a:buSzPts val="1800"/>
              <a:buChar char="●"/>
            </a:pPr>
            <a:r>
              <a:rPr lang="en" sz="1800"/>
              <a:t>A planet</a:t>
            </a:r>
            <a:endParaRPr sz="1800"/>
          </a:p>
          <a:p>
            <a:pPr indent="0" lvl="0" marL="0" rtl="0" algn="l">
              <a:lnSpc>
                <a:spcPct val="100000"/>
              </a:lnSpc>
              <a:spcBef>
                <a:spcPts val="0"/>
              </a:spcBef>
              <a:spcAft>
                <a:spcPts val="0"/>
              </a:spcAft>
              <a:buNone/>
            </a:pPr>
            <a:r>
              <a:rPr lang="en" sz="1800"/>
              <a:t>Features:</a:t>
            </a:r>
            <a:endParaRPr sz="1800"/>
          </a:p>
          <a:p>
            <a:pPr indent="-342900" lvl="0" marL="457200" rtl="0" algn="l">
              <a:lnSpc>
                <a:spcPct val="100000"/>
              </a:lnSpc>
              <a:spcBef>
                <a:spcPts val="0"/>
              </a:spcBef>
              <a:spcAft>
                <a:spcPts val="0"/>
              </a:spcAft>
              <a:buSzPts val="1800"/>
              <a:buChar char="●"/>
            </a:pPr>
            <a:r>
              <a:rPr lang="en" sz="1800"/>
              <a:t>Manipulate mass, radius, initial velocity, and rotation through input elements</a:t>
            </a:r>
            <a:endParaRPr sz="1800"/>
          </a:p>
          <a:p>
            <a:pPr indent="0" lvl="0" marL="0" rtl="0" algn="l">
              <a:lnSpc>
                <a:spcPct val="100000"/>
              </a:lnSpc>
              <a:spcBef>
                <a:spcPts val="0"/>
              </a:spcBef>
              <a:spcAft>
                <a:spcPts val="0"/>
              </a:spcAft>
              <a:buNone/>
            </a:pPr>
            <a:r>
              <a:rPr lang="en" sz="1800"/>
              <a:t>Goal:</a:t>
            </a:r>
            <a:endParaRPr sz="1800"/>
          </a:p>
          <a:p>
            <a:pPr indent="-342900" lvl="0" marL="457200" rtl="0" algn="l">
              <a:lnSpc>
                <a:spcPct val="100000"/>
              </a:lnSpc>
              <a:spcBef>
                <a:spcPts val="0"/>
              </a:spcBef>
              <a:spcAft>
                <a:spcPts val="0"/>
              </a:spcAft>
              <a:buSzPts val="1800"/>
              <a:buChar char="●"/>
            </a:pPr>
            <a:r>
              <a:rPr lang="en" sz="1800"/>
              <a:t>Discover how changing various properties of the elements influences the interaction between the planet and the rocket</a:t>
            </a:r>
            <a:endParaRPr sz="1800"/>
          </a:p>
        </p:txBody>
      </p:sp>
      <p:pic>
        <p:nvPicPr>
          <p:cNvPr id="113" name="Google Shape;113;p16"/>
          <p:cNvPicPr preferRelativeResize="0"/>
          <p:nvPr/>
        </p:nvPicPr>
        <p:blipFill>
          <a:blip r:embed="rId3">
            <a:alphaModFix/>
          </a:blip>
          <a:stretch>
            <a:fillRect/>
          </a:stretch>
        </p:blipFill>
        <p:spPr>
          <a:xfrm>
            <a:off x="5635900" y="1040925"/>
            <a:ext cx="2816120" cy="3797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31550" y="483575"/>
            <a:ext cx="768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Marketing Video</a:t>
            </a:r>
            <a:endParaRPr sz="3000"/>
          </a:p>
        </p:txBody>
      </p:sp>
      <p:pic>
        <p:nvPicPr>
          <p:cNvPr descr="Orbital Motion Simulator - Team Rocket - EF 152" id="119" name="Google Shape;119;p17" title="Orbital Motion Simulator - Team Rocket - EF 152">
            <a:hlinkClick r:id="rId3"/>
          </p:cNvPr>
          <p:cNvPicPr preferRelativeResize="0"/>
          <p:nvPr/>
        </p:nvPicPr>
        <p:blipFill>
          <a:blip r:embed="rId4">
            <a:alphaModFix/>
          </a:blip>
          <a:stretch>
            <a:fillRect/>
          </a:stretch>
        </p:blipFill>
        <p:spPr>
          <a:xfrm>
            <a:off x="836925" y="1298375"/>
            <a:ext cx="4720424" cy="354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31550" y="483575"/>
            <a:ext cx="768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Customer Feedback and Results</a:t>
            </a:r>
            <a:endParaRPr sz="3000"/>
          </a:p>
        </p:txBody>
      </p:sp>
      <p:sp>
        <p:nvSpPr>
          <p:cNvPr id="125" name="Google Shape;125;p18"/>
          <p:cNvSpPr txBox="1"/>
          <p:nvPr>
            <p:ph idx="1" type="body"/>
          </p:nvPr>
        </p:nvSpPr>
        <p:spPr>
          <a:xfrm>
            <a:off x="623700" y="1441200"/>
            <a:ext cx="78966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For our feedback, we reached out to many different web app developers to get insightful tips to help make our simulation successful. </a:t>
            </a:r>
            <a:endParaRPr sz="1800"/>
          </a:p>
          <a:p>
            <a:pPr indent="-342900" lvl="0" marL="457200" rtl="0" algn="l">
              <a:spcBef>
                <a:spcPts val="0"/>
              </a:spcBef>
              <a:spcAft>
                <a:spcPts val="0"/>
              </a:spcAft>
              <a:buSzPts val="1800"/>
              <a:buChar char="●"/>
            </a:pPr>
            <a:r>
              <a:rPr lang="en" sz="1800"/>
              <a:t>Key notes our client gave us is to make our simulation as user-friendly as possible. We intend to simplify our simulation as much as we can to make it user-friendly as well as include fun graphics. </a:t>
            </a:r>
            <a:endParaRPr sz="1800"/>
          </a:p>
          <a:p>
            <a:pPr indent="0" lvl="0" marL="457200" rtl="0" algn="l">
              <a:spcBef>
                <a:spcPts val="1600"/>
              </a:spcBef>
              <a:spcAft>
                <a:spcPts val="1600"/>
              </a:spcAft>
              <a:buNone/>
            </a:pPr>
            <a:r>
              <a:t/>
            </a:r>
            <a:endParaRPr sz="1800"/>
          </a:p>
        </p:txBody>
      </p:sp>
      <p:pic>
        <p:nvPicPr>
          <p:cNvPr id="126" name="Google Shape;126;p18"/>
          <p:cNvPicPr preferRelativeResize="0"/>
          <p:nvPr/>
        </p:nvPicPr>
        <p:blipFill>
          <a:blip r:embed="rId3">
            <a:alphaModFix/>
          </a:blip>
          <a:stretch>
            <a:fillRect/>
          </a:stretch>
        </p:blipFill>
        <p:spPr>
          <a:xfrm>
            <a:off x="1173562" y="3436087"/>
            <a:ext cx="3633925" cy="950900"/>
          </a:xfrm>
          <a:prstGeom prst="rect">
            <a:avLst/>
          </a:prstGeom>
          <a:noFill/>
          <a:ln>
            <a:noFill/>
          </a:ln>
        </p:spPr>
      </p:pic>
      <p:pic>
        <p:nvPicPr>
          <p:cNvPr id="127" name="Google Shape;127;p18"/>
          <p:cNvPicPr preferRelativeResize="0"/>
          <p:nvPr/>
        </p:nvPicPr>
        <p:blipFill>
          <a:blip r:embed="rId4">
            <a:alphaModFix/>
          </a:blip>
          <a:stretch>
            <a:fillRect/>
          </a:stretch>
        </p:blipFill>
        <p:spPr>
          <a:xfrm>
            <a:off x="6281125" y="3029963"/>
            <a:ext cx="2131326" cy="176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483575"/>
            <a:ext cx="768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Customer Feedback and Results cont.</a:t>
            </a:r>
            <a:endParaRPr sz="3000"/>
          </a:p>
        </p:txBody>
      </p:sp>
      <p:sp>
        <p:nvSpPr>
          <p:cNvPr id="133" name="Google Shape;133;p19"/>
          <p:cNvSpPr txBox="1"/>
          <p:nvPr>
            <p:ph idx="1" type="body"/>
          </p:nvPr>
        </p:nvSpPr>
        <p:spPr>
          <a:xfrm>
            <a:off x="729450" y="1426275"/>
            <a:ext cx="7688700" cy="29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After taking development suggestions from Magoosh and making </a:t>
            </a:r>
            <a:r>
              <a:rPr lang="en" sz="1800"/>
              <a:t>improvements</a:t>
            </a:r>
            <a:r>
              <a:rPr lang="en" sz="1800"/>
              <a:t>, we used further input from a set of other engineering students in EF152</a:t>
            </a:r>
            <a:endParaRPr sz="1800"/>
          </a:p>
          <a:p>
            <a:pPr indent="0" lvl="0" marL="457200" rtl="0" algn="l">
              <a:spcBef>
                <a:spcPts val="1600"/>
              </a:spcBef>
              <a:spcAft>
                <a:spcPts val="0"/>
              </a:spcAft>
              <a:buNone/>
            </a:pPr>
            <a:r>
              <a:t/>
            </a:r>
            <a:endParaRPr sz="1800"/>
          </a:p>
          <a:p>
            <a:pPr indent="-342900" lvl="0" marL="457200" rtl="0" algn="l">
              <a:spcBef>
                <a:spcPts val="0"/>
              </a:spcBef>
              <a:spcAft>
                <a:spcPts val="0"/>
              </a:spcAft>
              <a:buSzPts val="1800"/>
              <a:buChar char="●"/>
            </a:pPr>
            <a:r>
              <a:rPr lang="en" sz="1800" u="sng"/>
              <a:t>Caleb Noe</a:t>
            </a:r>
            <a:r>
              <a:rPr lang="en" sz="1800"/>
              <a:t> - The program was cool and informative, if possible could you add the formulas that are used to solve some of the variables?</a:t>
            </a:r>
            <a:endParaRPr sz="1800"/>
          </a:p>
          <a:p>
            <a:pPr indent="-342900" lvl="0" marL="457200" rtl="0" algn="l">
              <a:spcBef>
                <a:spcPts val="0"/>
              </a:spcBef>
              <a:spcAft>
                <a:spcPts val="0"/>
              </a:spcAft>
              <a:buSzPts val="1800"/>
              <a:buChar char="●"/>
            </a:pPr>
            <a:r>
              <a:rPr lang="en" sz="1800" u="sng"/>
              <a:t>Quentarius Matlock</a:t>
            </a:r>
            <a:r>
              <a:rPr lang="en" sz="1800"/>
              <a:t> - The program is something I would have used if I didn’t </a:t>
            </a:r>
            <a:r>
              <a:rPr lang="en" sz="1800"/>
              <a:t>understand</a:t>
            </a:r>
            <a:r>
              <a:rPr lang="en" sz="1800"/>
              <a:t> the concept. It is user friendly and free, but maybe you could add some sound effects to the rocket?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7650" y="498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Cost and Time Estimates	</a:t>
            </a:r>
            <a:endParaRPr sz="3000"/>
          </a:p>
        </p:txBody>
      </p:sp>
      <p:sp>
        <p:nvSpPr>
          <p:cNvPr id="139" name="Google Shape;139;p20"/>
          <p:cNvSpPr txBox="1"/>
          <p:nvPr>
            <p:ph idx="1" type="body"/>
          </p:nvPr>
        </p:nvSpPr>
        <p:spPr>
          <a:xfrm>
            <a:off x="727650" y="1367500"/>
            <a:ext cx="7688700" cy="332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Design</a:t>
            </a:r>
            <a:r>
              <a:rPr b="1" lang="en" sz="1800"/>
              <a:t> Materials and Cost: </a:t>
            </a:r>
            <a:r>
              <a:rPr lang="en" sz="1800"/>
              <a:t>Considering all factors for production (Laptop costs, Software Engineer wages, Graphic Design wages, etc…), our estimated cost for development comes out to be roughly $3500</a:t>
            </a:r>
            <a:endParaRPr sz="1800"/>
          </a:p>
          <a:p>
            <a:pPr indent="-342900" lvl="0" marL="457200" rtl="0" algn="l">
              <a:spcBef>
                <a:spcPts val="0"/>
              </a:spcBef>
              <a:spcAft>
                <a:spcPts val="0"/>
              </a:spcAft>
              <a:buSzPts val="1800"/>
              <a:buChar char="●"/>
            </a:pPr>
            <a:r>
              <a:rPr b="1" lang="en" sz="1800"/>
              <a:t>Design Time: </a:t>
            </a:r>
            <a:r>
              <a:rPr lang="en" sz="1800"/>
              <a:t>Four students combined worked a total of 75 hours, with the majority of time being spent on coding.</a:t>
            </a:r>
            <a:endParaRPr sz="1800"/>
          </a:p>
          <a:p>
            <a:pPr indent="-342900" lvl="0" marL="457200" rtl="0" algn="l">
              <a:spcBef>
                <a:spcPts val="0"/>
              </a:spcBef>
              <a:spcAft>
                <a:spcPts val="0"/>
              </a:spcAft>
              <a:buSzPts val="1800"/>
              <a:buChar char="●"/>
            </a:pPr>
            <a:r>
              <a:rPr b="1" lang="en" sz="1800"/>
              <a:t>Material Cost for 1000 Units: </a:t>
            </a:r>
            <a:r>
              <a:rPr lang="en" sz="1800"/>
              <a:t>N/A (Website is one unit accessible to everyone)</a:t>
            </a:r>
            <a:endParaRPr sz="1800"/>
          </a:p>
          <a:p>
            <a:pPr indent="-342900" lvl="0" marL="457200" rtl="0" algn="l">
              <a:spcBef>
                <a:spcPts val="0"/>
              </a:spcBef>
              <a:spcAft>
                <a:spcPts val="0"/>
              </a:spcAft>
              <a:buSzPts val="1800"/>
              <a:buChar char="●"/>
            </a:pPr>
            <a:r>
              <a:rPr b="1" lang="en" sz="1800"/>
              <a:t>Retail Price for One Unit: </a:t>
            </a:r>
            <a:r>
              <a:rPr lang="en" sz="1800"/>
              <a:t>We plan to offer our simulation for free, and setup ads on our website to generate passive revenue to pay for basic website hosting costs.</a:t>
            </a:r>
            <a:endParaRPr sz="1800"/>
          </a:p>
        </p:txBody>
      </p:sp>
      <p:pic>
        <p:nvPicPr>
          <p:cNvPr id="140" name="Google Shape;140;p20"/>
          <p:cNvPicPr preferRelativeResize="0"/>
          <p:nvPr/>
        </p:nvPicPr>
        <p:blipFill>
          <a:blip r:embed="rId3">
            <a:alphaModFix/>
          </a:blip>
          <a:stretch>
            <a:fillRect/>
          </a:stretch>
        </p:blipFill>
        <p:spPr>
          <a:xfrm>
            <a:off x="6633025" y="229100"/>
            <a:ext cx="1783325" cy="107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498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146" name="Google Shape;146;p21"/>
          <p:cNvSpPr txBox="1"/>
          <p:nvPr>
            <p:ph idx="1" type="body"/>
          </p:nvPr>
        </p:nvSpPr>
        <p:spPr>
          <a:xfrm>
            <a:off x="729450" y="1818350"/>
            <a:ext cx="7688700" cy="283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900"/>
              <a:t>This is an educational orbital motion simulation that helps people understand the concept of escape velocity and gravitation. Our simulation combines fun graphics with real physics concepts to create a product that serves to teach the user properties of orbital motion. We want everyone to be able to learn something new, which is why we are not charging people to use our website.</a:t>
            </a:r>
            <a:endParaRPr sz="1900"/>
          </a:p>
          <a:p>
            <a:pPr indent="0" lvl="0" marL="457200" rtl="0" algn="l">
              <a:spcBef>
                <a:spcPts val="1600"/>
              </a:spcBef>
              <a:spcAft>
                <a:spcPts val="16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