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12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85A488-E071-4CA4-9255-61CE436C2F0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5D4C3E7-4269-41E1-AC8C-0E1A5AE76D03}">
      <dgm:prSet/>
      <dgm:spPr/>
      <dgm:t>
        <a:bodyPr/>
        <a:lstStyle/>
        <a:p>
          <a:pPr>
            <a:lnSpc>
              <a:spcPct val="100000"/>
            </a:lnSpc>
          </a:pPr>
          <a:r>
            <a:rPr lang="en-GB"/>
            <a:t>Purpose of the thesis</a:t>
          </a:r>
          <a:endParaRPr lang="en-US" dirty="0"/>
        </a:p>
      </dgm:t>
    </dgm:pt>
    <dgm:pt modelId="{DA92ADB7-3584-4D32-8414-1E3432ACC920}" type="parTrans" cxnId="{211F261E-8DBE-465A-AB49-80E330C0EB18}">
      <dgm:prSet/>
      <dgm:spPr/>
      <dgm:t>
        <a:bodyPr/>
        <a:lstStyle/>
        <a:p>
          <a:endParaRPr lang="en-US"/>
        </a:p>
      </dgm:t>
    </dgm:pt>
    <dgm:pt modelId="{BBA720B9-AF1D-4CE7-8158-7F6D77933986}" type="sibTrans" cxnId="{211F261E-8DBE-465A-AB49-80E330C0EB18}">
      <dgm:prSet/>
      <dgm:spPr/>
      <dgm:t>
        <a:bodyPr/>
        <a:lstStyle/>
        <a:p>
          <a:endParaRPr lang="en-US"/>
        </a:p>
      </dgm:t>
    </dgm:pt>
    <dgm:pt modelId="{05324E3F-0624-448E-8496-55A8C46F2FAA}">
      <dgm:prSet/>
      <dgm:spPr/>
      <dgm:t>
        <a:bodyPr/>
        <a:lstStyle/>
        <a:p>
          <a:pPr>
            <a:lnSpc>
              <a:spcPct val="100000"/>
            </a:lnSpc>
          </a:pPr>
          <a:r>
            <a:rPr lang="en-GB"/>
            <a:t>Architecture overview</a:t>
          </a:r>
          <a:endParaRPr lang="en-US" dirty="0"/>
        </a:p>
      </dgm:t>
    </dgm:pt>
    <dgm:pt modelId="{A46D15B5-C128-4750-BCDC-83A2A6622669}" type="parTrans" cxnId="{8AD0778A-E6B2-4389-B765-036806064378}">
      <dgm:prSet/>
      <dgm:spPr/>
      <dgm:t>
        <a:bodyPr/>
        <a:lstStyle/>
        <a:p>
          <a:endParaRPr lang="en-US"/>
        </a:p>
      </dgm:t>
    </dgm:pt>
    <dgm:pt modelId="{FAC14055-AA77-4F6B-BE56-82E9775A95CC}" type="sibTrans" cxnId="{8AD0778A-E6B2-4389-B765-036806064378}">
      <dgm:prSet/>
      <dgm:spPr/>
      <dgm:t>
        <a:bodyPr/>
        <a:lstStyle/>
        <a:p>
          <a:endParaRPr lang="en-US"/>
        </a:p>
      </dgm:t>
    </dgm:pt>
    <dgm:pt modelId="{E8BBEC6D-E635-4C6D-A15C-195E96D6A099}">
      <dgm:prSet/>
      <dgm:spPr/>
      <dgm:t>
        <a:bodyPr/>
        <a:lstStyle/>
        <a:p>
          <a:pPr>
            <a:lnSpc>
              <a:spcPct val="100000"/>
            </a:lnSpc>
          </a:pPr>
          <a:r>
            <a:rPr lang="en-GB"/>
            <a:t>Design of the node</a:t>
          </a:r>
          <a:endParaRPr lang="en-US" dirty="0"/>
        </a:p>
      </dgm:t>
    </dgm:pt>
    <dgm:pt modelId="{F8B82877-88C1-489D-B591-758B67EA8599}" type="parTrans" cxnId="{54BC2FE3-53A9-4B47-8586-00DBF94562D5}">
      <dgm:prSet/>
      <dgm:spPr/>
      <dgm:t>
        <a:bodyPr/>
        <a:lstStyle/>
        <a:p>
          <a:endParaRPr lang="en-US"/>
        </a:p>
      </dgm:t>
    </dgm:pt>
    <dgm:pt modelId="{F8DAC849-A987-4B54-B842-E6ADCE7BCA37}" type="sibTrans" cxnId="{54BC2FE3-53A9-4B47-8586-00DBF94562D5}">
      <dgm:prSet/>
      <dgm:spPr/>
      <dgm:t>
        <a:bodyPr/>
        <a:lstStyle/>
        <a:p>
          <a:endParaRPr lang="en-US"/>
        </a:p>
      </dgm:t>
    </dgm:pt>
    <dgm:pt modelId="{0CA4BA76-C36B-46DB-8BD0-AFD91397A3C4}">
      <dgm:prSet/>
      <dgm:spPr/>
      <dgm:t>
        <a:bodyPr/>
        <a:lstStyle/>
        <a:p>
          <a:pPr>
            <a:lnSpc>
              <a:spcPct val="100000"/>
            </a:lnSpc>
          </a:pPr>
          <a:r>
            <a:rPr lang="en-GB"/>
            <a:t>Securing the solution</a:t>
          </a:r>
          <a:endParaRPr lang="en-US" dirty="0"/>
        </a:p>
      </dgm:t>
    </dgm:pt>
    <dgm:pt modelId="{5B933274-5F81-480D-9665-3DB322613671}" type="parTrans" cxnId="{8C01EC36-2394-4F3C-B070-E6DB6CB93DF5}">
      <dgm:prSet/>
      <dgm:spPr/>
      <dgm:t>
        <a:bodyPr/>
        <a:lstStyle/>
        <a:p>
          <a:endParaRPr lang="en-US"/>
        </a:p>
      </dgm:t>
    </dgm:pt>
    <dgm:pt modelId="{DD4DD257-A1C6-44C5-AEDD-6916200E9063}" type="sibTrans" cxnId="{8C01EC36-2394-4F3C-B070-E6DB6CB93DF5}">
      <dgm:prSet/>
      <dgm:spPr/>
      <dgm:t>
        <a:bodyPr/>
        <a:lstStyle/>
        <a:p>
          <a:endParaRPr lang="en-US"/>
        </a:p>
      </dgm:t>
    </dgm:pt>
    <dgm:pt modelId="{8715F55B-B4B7-49CF-8A76-B5AE9FB17971}">
      <dgm:prSet/>
      <dgm:spPr/>
      <dgm:t>
        <a:bodyPr/>
        <a:lstStyle/>
        <a:p>
          <a:pPr>
            <a:lnSpc>
              <a:spcPct val="100000"/>
            </a:lnSpc>
          </a:pPr>
          <a:r>
            <a:rPr lang="en-GB"/>
            <a:t>Neural Network Used</a:t>
          </a:r>
          <a:endParaRPr lang="en-US" dirty="0"/>
        </a:p>
      </dgm:t>
    </dgm:pt>
    <dgm:pt modelId="{CB589779-FC7F-4482-BEB5-45CADA4BF5A3}" type="parTrans" cxnId="{E406B9EE-E471-4B15-A328-1BFE818D7263}">
      <dgm:prSet/>
      <dgm:spPr/>
      <dgm:t>
        <a:bodyPr/>
        <a:lstStyle/>
        <a:p>
          <a:endParaRPr lang="en-US"/>
        </a:p>
      </dgm:t>
    </dgm:pt>
    <dgm:pt modelId="{E4A13940-155C-44F1-967A-9AA63071F600}" type="sibTrans" cxnId="{E406B9EE-E471-4B15-A328-1BFE818D7263}">
      <dgm:prSet/>
      <dgm:spPr/>
      <dgm:t>
        <a:bodyPr/>
        <a:lstStyle/>
        <a:p>
          <a:endParaRPr lang="en-US"/>
        </a:p>
      </dgm:t>
    </dgm:pt>
    <dgm:pt modelId="{C0D08CA9-32DB-4B96-B6BA-9C5C2109D9AA}">
      <dgm:prSet/>
      <dgm:spPr/>
      <dgm:t>
        <a:bodyPr/>
        <a:lstStyle/>
        <a:p>
          <a:pPr>
            <a:lnSpc>
              <a:spcPct val="100000"/>
            </a:lnSpc>
          </a:pPr>
          <a:r>
            <a:rPr lang="en-GB"/>
            <a:t>Conclusion</a:t>
          </a:r>
          <a:endParaRPr lang="en-US" dirty="0"/>
        </a:p>
      </dgm:t>
    </dgm:pt>
    <dgm:pt modelId="{74D9A382-9C01-44E5-BE21-07CA22F1FBE2}" type="parTrans" cxnId="{91D66786-DB7B-40D8-85B8-CD0545E6FB2C}">
      <dgm:prSet/>
      <dgm:spPr/>
      <dgm:t>
        <a:bodyPr/>
        <a:lstStyle/>
        <a:p>
          <a:endParaRPr lang="en-US"/>
        </a:p>
      </dgm:t>
    </dgm:pt>
    <dgm:pt modelId="{62F478D1-71CB-4A97-BCAE-C0733D889E2F}" type="sibTrans" cxnId="{91D66786-DB7B-40D8-85B8-CD0545E6FB2C}">
      <dgm:prSet/>
      <dgm:spPr/>
      <dgm:t>
        <a:bodyPr/>
        <a:lstStyle/>
        <a:p>
          <a:endParaRPr lang="en-US"/>
        </a:p>
      </dgm:t>
    </dgm:pt>
    <dgm:pt modelId="{B653EF16-8514-4524-87D0-3B9CFB583CF8}" type="pres">
      <dgm:prSet presAssocID="{D985A488-E071-4CA4-9255-61CE436C2F01}" presName="root" presStyleCnt="0">
        <dgm:presLayoutVars>
          <dgm:dir/>
          <dgm:resizeHandles val="exact"/>
        </dgm:presLayoutVars>
      </dgm:prSet>
      <dgm:spPr/>
    </dgm:pt>
    <dgm:pt modelId="{BA138CA7-E886-46C3-9C16-1D8B8DF2F6DC}" type="pres">
      <dgm:prSet presAssocID="{85D4C3E7-4269-41E1-AC8C-0E1A5AE76D03}" presName="compNode" presStyleCnt="0"/>
      <dgm:spPr/>
    </dgm:pt>
    <dgm:pt modelId="{4DA6C8D4-C9D1-450A-A12F-B9D8CF91431F}" type="pres">
      <dgm:prSet presAssocID="{85D4C3E7-4269-41E1-AC8C-0E1A5AE76D03}" presName="bgRect" presStyleLbl="bgShp" presStyleIdx="0" presStyleCnt="6"/>
      <dgm:spPr/>
    </dgm:pt>
    <dgm:pt modelId="{23DB9F61-83D4-486A-86DF-E52973751472}" type="pres">
      <dgm:prSet presAssocID="{85D4C3E7-4269-41E1-AC8C-0E1A5AE76D0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33B35B77-51CE-4E0F-9FF9-6457408295A9}" type="pres">
      <dgm:prSet presAssocID="{85D4C3E7-4269-41E1-AC8C-0E1A5AE76D03}" presName="spaceRect" presStyleCnt="0"/>
      <dgm:spPr/>
    </dgm:pt>
    <dgm:pt modelId="{F63D0509-7893-4757-B261-6BBC4C9AED56}" type="pres">
      <dgm:prSet presAssocID="{85D4C3E7-4269-41E1-AC8C-0E1A5AE76D03}" presName="parTx" presStyleLbl="revTx" presStyleIdx="0" presStyleCnt="6">
        <dgm:presLayoutVars>
          <dgm:chMax val="0"/>
          <dgm:chPref val="0"/>
        </dgm:presLayoutVars>
      </dgm:prSet>
      <dgm:spPr/>
    </dgm:pt>
    <dgm:pt modelId="{3B053072-2D48-421E-8B01-F5E6B081FE3D}" type="pres">
      <dgm:prSet presAssocID="{BBA720B9-AF1D-4CE7-8158-7F6D77933986}" presName="sibTrans" presStyleCnt="0"/>
      <dgm:spPr/>
    </dgm:pt>
    <dgm:pt modelId="{9B0771E2-34D6-4916-976C-3DE7EE607AC5}" type="pres">
      <dgm:prSet presAssocID="{05324E3F-0624-448E-8496-55A8C46F2FAA}" presName="compNode" presStyleCnt="0"/>
      <dgm:spPr/>
    </dgm:pt>
    <dgm:pt modelId="{55B535E6-40DB-4F28-9974-A0638D654C4D}" type="pres">
      <dgm:prSet presAssocID="{05324E3F-0624-448E-8496-55A8C46F2FAA}" presName="bgRect" presStyleLbl="bgShp" presStyleIdx="1" presStyleCnt="6"/>
      <dgm:spPr/>
    </dgm:pt>
    <dgm:pt modelId="{6A1872F7-2D29-4DDC-9D36-25D74A29FC4A}" type="pres">
      <dgm:prSet presAssocID="{05324E3F-0624-448E-8496-55A8C46F2FA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5B686F9-A0CD-4367-9266-2D054CB8E817}" type="pres">
      <dgm:prSet presAssocID="{05324E3F-0624-448E-8496-55A8C46F2FAA}" presName="spaceRect" presStyleCnt="0"/>
      <dgm:spPr/>
    </dgm:pt>
    <dgm:pt modelId="{C247BBCE-42AD-4B42-BE75-1333F530D777}" type="pres">
      <dgm:prSet presAssocID="{05324E3F-0624-448E-8496-55A8C46F2FAA}" presName="parTx" presStyleLbl="revTx" presStyleIdx="1" presStyleCnt="6">
        <dgm:presLayoutVars>
          <dgm:chMax val="0"/>
          <dgm:chPref val="0"/>
        </dgm:presLayoutVars>
      </dgm:prSet>
      <dgm:spPr/>
    </dgm:pt>
    <dgm:pt modelId="{E54913EB-3541-4507-A74D-1792604B145B}" type="pres">
      <dgm:prSet presAssocID="{FAC14055-AA77-4F6B-BE56-82E9775A95CC}" presName="sibTrans" presStyleCnt="0"/>
      <dgm:spPr/>
    </dgm:pt>
    <dgm:pt modelId="{480101E6-38F8-429B-BE75-11C610162C4D}" type="pres">
      <dgm:prSet presAssocID="{E8BBEC6D-E635-4C6D-A15C-195E96D6A099}" presName="compNode" presStyleCnt="0"/>
      <dgm:spPr/>
    </dgm:pt>
    <dgm:pt modelId="{AF9AECF7-802F-47D7-AC34-C23EF2A871E6}" type="pres">
      <dgm:prSet presAssocID="{E8BBEC6D-E635-4C6D-A15C-195E96D6A099}" presName="bgRect" presStyleLbl="bgShp" presStyleIdx="2" presStyleCnt="6"/>
      <dgm:spPr/>
    </dgm:pt>
    <dgm:pt modelId="{5FDC7EE3-CDE9-4DD1-8FB9-2276FE028D5C}" type="pres">
      <dgm:prSet presAssocID="{E8BBEC6D-E635-4C6D-A15C-195E96D6A09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3A187C7A-DF3A-4B7D-AA4E-0F03433D17FC}" type="pres">
      <dgm:prSet presAssocID="{E8BBEC6D-E635-4C6D-A15C-195E96D6A099}" presName="spaceRect" presStyleCnt="0"/>
      <dgm:spPr/>
    </dgm:pt>
    <dgm:pt modelId="{CDAB2017-26B4-4F7C-8EB6-6FB65F6AD5F1}" type="pres">
      <dgm:prSet presAssocID="{E8BBEC6D-E635-4C6D-A15C-195E96D6A099}" presName="parTx" presStyleLbl="revTx" presStyleIdx="2" presStyleCnt="6">
        <dgm:presLayoutVars>
          <dgm:chMax val="0"/>
          <dgm:chPref val="0"/>
        </dgm:presLayoutVars>
      </dgm:prSet>
      <dgm:spPr/>
    </dgm:pt>
    <dgm:pt modelId="{9A5AE562-2256-4A18-A004-3C96D7575291}" type="pres">
      <dgm:prSet presAssocID="{F8DAC849-A987-4B54-B842-E6ADCE7BCA37}" presName="sibTrans" presStyleCnt="0"/>
      <dgm:spPr/>
    </dgm:pt>
    <dgm:pt modelId="{2A7BAAE3-DF50-4798-9786-2700AAC6128D}" type="pres">
      <dgm:prSet presAssocID="{0CA4BA76-C36B-46DB-8BD0-AFD91397A3C4}" presName="compNode" presStyleCnt="0"/>
      <dgm:spPr/>
    </dgm:pt>
    <dgm:pt modelId="{6ED15CEB-B715-4E99-98D8-5F59CC02E95B}" type="pres">
      <dgm:prSet presAssocID="{0CA4BA76-C36B-46DB-8BD0-AFD91397A3C4}" presName="bgRect" presStyleLbl="bgShp" presStyleIdx="3" presStyleCnt="6"/>
      <dgm:spPr/>
    </dgm:pt>
    <dgm:pt modelId="{9A3F7020-9B89-4EAA-8856-A4D1F2FBCEBC}" type="pres">
      <dgm:prSet presAssocID="{0CA4BA76-C36B-46DB-8BD0-AFD91397A3C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BFE645E1-C1F6-46B9-BE6B-359518306DCF}" type="pres">
      <dgm:prSet presAssocID="{0CA4BA76-C36B-46DB-8BD0-AFD91397A3C4}" presName="spaceRect" presStyleCnt="0"/>
      <dgm:spPr/>
    </dgm:pt>
    <dgm:pt modelId="{09DD0172-9BDB-437A-83CB-2CF5344A6F10}" type="pres">
      <dgm:prSet presAssocID="{0CA4BA76-C36B-46DB-8BD0-AFD91397A3C4}" presName="parTx" presStyleLbl="revTx" presStyleIdx="3" presStyleCnt="6">
        <dgm:presLayoutVars>
          <dgm:chMax val="0"/>
          <dgm:chPref val="0"/>
        </dgm:presLayoutVars>
      </dgm:prSet>
      <dgm:spPr/>
    </dgm:pt>
    <dgm:pt modelId="{F3D9059B-CD92-405C-A41B-D57D5752D5B7}" type="pres">
      <dgm:prSet presAssocID="{DD4DD257-A1C6-44C5-AEDD-6916200E9063}" presName="sibTrans" presStyleCnt="0"/>
      <dgm:spPr/>
    </dgm:pt>
    <dgm:pt modelId="{B7772C0F-73EA-42D7-9165-7AF55F3696B8}" type="pres">
      <dgm:prSet presAssocID="{8715F55B-B4B7-49CF-8A76-B5AE9FB17971}" presName="compNode" presStyleCnt="0"/>
      <dgm:spPr/>
    </dgm:pt>
    <dgm:pt modelId="{8D3B98D1-B217-41A5-8212-18F945BD9158}" type="pres">
      <dgm:prSet presAssocID="{8715F55B-B4B7-49CF-8A76-B5AE9FB17971}" presName="bgRect" presStyleLbl="bgShp" presStyleIdx="4" presStyleCnt="6"/>
      <dgm:spPr/>
    </dgm:pt>
    <dgm:pt modelId="{D9994FEC-54C2-43EE-B720-AC31CE2FA86A}" type="pres">
      <dgm:prSet presAssocID="{8715F55B-B4B7-49CF-8A76-B5AE9FB1797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n"/>
        </a:ext>
      </dgm:extLst>
    </dgm:pt>
    <dgm:pt modelId="{518E6830-D675-48EA-8A1E-730157A2562C}" type="pres">
      <dgm:prSet presAssocID="{8715F55B-B4B7-49CF-8A76-B5AE9FB17971}" presName="spaceRect" presStyleCnt="0"/>
      <dgm:spPr/>
    </dgm:pt>
    <dgm:pt modelId="{5004BC4C-1363-48D1-A512-A3DAB4AE87BE}" type="pres">
      <dgm:prSet presAssocID="{8715F55B-B4B7-49CF-8A76-B5AE9FB17971}" presName="parTx" presStyleLbl="revTx" presStyleIdx="4" presStyleCnt="6">
        <dgm:presLayoutVars>
          <dgm:chMax val="0"/>
          <dgm:chPref val="0"/>
        </dgm:presLayoutVars>
      </dgm:prSet>
      <dgm:spPr/>
    </dgm:pt>
    <dgm:pt modelId="{E1715D98-0A22-4A6E-8EFC-58B9367D8FBE}" type="pres">
      <dgm:prSet presAssocID="{E4A13940-155C-44F1-967A-9AA63071F600}" presName="sibTrans" presStyleCnt="0"/>
      <dgm:spPr/>
    </dgm:pt>
    <dgm:pt modelId="{1CFBBE07-4C9B-4F9B-B2C5-9A383810BDA8}" type="pres">
      <dgm:prSet presAssocID="{C0D08CA9-32DB-4B96-B6BA-9C5C2109D9AA}" presName="compNode" presStyleCnt="0"/>
      <dgm:spPr/>
    </dgm:pt>
    <dgm:pt modelId="{0A723435-5595-4E7D-B4C2-7D620B00D97A}" type="pres">
      <dgm:prSet presAssocID="{C0D08CA9-32DB-4B96-B6BA-9C5C2109D9AA}" presName="bgRect" presStyleLbl="bgShp" presStyleIdx="5" presStyleCnt="6"/>
      <dgm:spPr/>
    </dgm:pt>
    <dgm:pt modelId="{E1C480C3-562C-49CA-8630-78740429A6EF}" type="pres">
      <dgm:prSet presAssocID="{C0D08CA9-32DB-4B96-B6BA-9C5C2109D9A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FCA82C28-1C46-4522-A609-AF965D849700}" type="pres">
      <dgm:prSet presAssocID="{C0D08CA9-32DB-4B96-B6BA-9C5C2109D9AA}" presName="spaceRect" presStyleCnt="0"/>
      <dgm:spPr/>
    </dgm:pt>
    <dgm:pt modelId="{5CF06D0C-8EED-49BE-928A-0FE2038EA185}" type="pres">
      <dgm:prSet presAssocID="{C0D08CA9-32DB-4B96-B6BA-9C5C2109D9AA}" presName="parTx" presStyleLbl="revTx" presStyleIdx="5" presStyleCnt="6">
        <dgm:presLayoutVars>
          <dgm:chMax val="0"/>
          <dgm:chPref val="0"/>
        </dgm:presLayoutVars>
      </dgm:prSet>
      <dgm:spPr/>
    </dgm:pt>
  </dgm:ptLst>
  <dgm:cxnLst>
    <dgm:cxn modelId="{F3BD9D00-F53F-40F0-AC40-47696E5D3556}" type="presOf" srcId="{0CA4BA76-C36B-46DB-8BD0-AFD91397A3C4}" destId="{09DD0172-9BDB-437A-83CB-2CF5344A6F10}" srcOrd="0" destOrd="0" presId="urn:microsoft.com/office/officeart/2018/2/layout/IconVerticalSolidList"/>
    <dgm:cxn modelId="{211F261E-8DBE-465A-AB49-80E330C0EB18}" srcId="{D985A488-E071-4CA4-9255-61CE436C2F01}" destId="{85D4C3E7-4269-41E1-AC8C-0E1A5AE76D03}" srcOrd="0" destOrd="0" parTransId="{DA92ADB7-3584-4D32-8414-1E3432ACC920}" sibTransId="{BBA720B9-AF1D-4CE7-8158-7F6D77933986}"/>
    <dgm:cxn modelId="{8C01EC36-2394-4F3C-B070-E6DB6CB93DF5}" srcId="{D985A488-E071-4CA4-9255-61CE436C2F01}" destId="{0CA4BA76-C36B-46DB-8BD0-AFD91397A3C4}" srcOrd="3" destOrd="0" parTransId="{5B933274-5F81-480D-9665-3DB322613671}" sibTransId="{DD4DD257-A1C6-44C5-AEDD-6916200E9063}"/>
    <dgm:cxn modelId="{F79D9E39-3903-454B-8270-6BA0E39F8EDF}" type="presOf" srcId="{C0D08CA9-32DB-4B96-B6BA-9C5C2109D9AA}" destId="{5CF06D0C-8EED-49BE-928A-0FE2038EA185}" srcOrd="0" destOrd="0" presId="urn:microsoft.com/office/officeart/2018/2/layout/IconVerticalSolidList"/>
    <dgm:cxn modelId="{A073BD72-5E7F-40C6-BA67-CD73264BEE9D}" type="presOf" srcId="{85D4C3E7-4269-41E1-AC8C-0E1A5AE76D03}" destId="{F63D0509-7893-4757-B261-6BBC4C9AED56}" srcOrd="0" destOrd="0" presId="urn:microsoft.com/office/officeart/2018/2/layout/IconVerticalSolidList"/>
    <dgm:cxn modelId="{25C21153-E416-4742-852E-E9B4A81E4B60}" type="presOf" srcId="{05324E3F-0624-448E-8496-55A8C46F2FAA}" destId="{C247BBCE-42AD-4B42-BE75-1333F530D777}" srcOrd="0" destOrd="0" presId="urn:microsoft.com/office/officeart/2018/2/layout/IconVerticalSolidList"/>
    <dgm:cxn modelId="{B32F2974-DE7E-4AB6-A660-ED5E08F1258B}" type="presOf" srcId="{E8BBEC6D-E635-4C6D-A15C-195E96D6A099}" destId="{CDAB2017-26B4-4F7C-8EB6-6FB65F6AD5F1}" srcOrd="0" destOrd="0" presId="urn:microsoft.com/office/officeart/2018/2/layout/IconVerticalSolidList"/>
    <dgm:cxn modelId="{91D66786-DB7B-40D8-85B8-CD0545E6FB2C}" srcId="{D985A488-E071-4CA4-9255-61CE436C2F01}" destId="{C0D08CA9-32DB-4B96-B6BA-9C5C2109D9AA}" srcOrd="5" destOrd="0" parTransId="{74D9A382-9C01-44E5-BE21-07CA22F1FBE2}" sibTransId="{62F478D1-71CB-4A97-BCAE-C0733D889E2F}"/>
    <dgm:cxn modelId="{8AD0778A-E6B2-4389-B765-036806064378}" srcId="{D985A488-E071-4CA4-9255-61CE436C2F01}" destId="{05324E3F-0624-448E-8496-55A8C46F2FAA}" srcOrd="1" destOrd="0" parTransId="{A46D15B5-C128-4750-BCDC-83A2A6622669}" sibTransId="{FAC14055-AA77-4F6B-BE56-82E9775A95CC}"/>
    <dgm:cxn modelId="{B028E88D-5880-4485-B109-1470CBF61137}" type="presOf" srcId="{D985A488-E071-4CA4-9255-61CE436C2F01}" destId="{B653EF16-8514-4524-87D0-3B9CFB583CF8}" srcOrd="0" destOrd="0" presId="urn:microsoft.com/office/officeart/2018/2/layout/IconVerticalSolidList"/>
    <dgm:cxn modelId="{54BC2FE3-53A9-4B47-8586-00DBF94562D5}" srcId="{D985A488-E071-4CA4-9255-61CE436C2F01}" destId="{E8BBEC6D-E635-4C6D-A15C-195E96D6A099}" srcOrd="2" destOrd="0" parTransId="{F8B82877-88C1-489D-B591-758B67EA8599}" sibTransId="{F8DAC849-A987-4B54-B842-E6ADCE7BCA37}"/>
    <dgm:cxn modelId="{E406B9EE-E471-4B15-A328-1BFE818D7263}" srcId="{D985A488-E071-4CA4-9255-61CE436C2F01}" destId="{8715F55B-B4B7-49CF-8A76-B5AE9FB17971}" srcOrd="4" destOrd="0" parTransId="{CB589779-FC7F-4482-BEB5-45CADA4BF5A3}" sibTransId="{E4A13940-155C-44F1-967A-9AA63071F600}"/>
    <dgm:cxn modelId="{501D9AFE-0F32-4162-8826-2AABD1E1B966}" type="presOf" srcId="{8715F55B-B4B7-49CF-8A76-B5AE9FB17971}" destId="{5004BC4C-1363-48D1-A512-A3DAB4AE87BE}" srcOrd="0" destOrd="0" presId="urn:microsoft.com/office/officeart/2018/2/layout/IconVerticalSolidList"/>
    <dgm:cxn modelId="{FA47C647-DECB-491E-A32A-B5CB7493D901}" type="presParOf" srcId="{B653EF16-8514-4524-87D0-3B9CFB583CF8}" destId="{BA138CA7-E886-46C3-9C16-1D8B8DF2F6DC}" srcOrd="0" destOrd="0" presId="urn:microsoft.com/office/officeart/2018/2/layout/IconVerticalSolidList"/>
    <dgm:cxn modelId="{2A5A6ABE-004C-40E8-8835-E1743FC86124}" type="presParOf" srcId="{BA138CA7-E886-46C3-9C16-1D8B8DF2F6DC}" destId="{4DA6C8D4-C9D1-450A-A12F-B9D8CF91431F}" srcOrd="0" destOrd="0" presId="urn:microsoft.com/office/officeart/2018/2/layout/IconVerticalSolidList"/>
    <dgm:cxn modelId="{B615B95D-7258-4A94-A8F7-90238704DBC7}" type="presParOf" srcId="{BA138CA7-E886-46C3-9C16-1D8B8DF2F6DC}" destId="{23DB9F61-83D4-486A-86DF-E52973751472}" srcOrd="1" destOrd="0" presId="urn:microsoft.com/office/officeart/2018/2/layout/IconVerticalSolidList"/>
    <dgm:cxn modelId="{EC2E4354-EF7D-4311-A7F3-CA76E4540FDD}" type="presParOf" srcId="{BA138CA7-E886-46C3-9C16-1D8B8DF2F6DC}" destId="{33B35B77-51CE-4E0F-9FF9-6457408295A9}" srcOrd="2" destOrd="0" presId="urn:microsoft.com/office/officeart/2018/2/layout/IconVerticalSolidList"/>
    <dgm:cxn modelId="{DBEB25D7-2403-4DED-A62F-A8B4468B9336}" type="presParOf" srcId="{BA138CA7-E886-46C3-9C16-1D8B8DF2F6DC}" destId="{F63D0509-7893-4757-B261-6BBC4C9AED56}" srcOrd="3" destOrd="0" presId="urn:microsoft.com/office/officeart/2018/2/layout/IconVerticalSolidList"/>
    <dgm:cxn modelId="{B959C5E9-59CA-42A1-AB7F-EE1FBBB5454B}" type="presParOf" srcId="{B653EF16-8514-4524-87D0-3B9CFB583CF8}" destId="{3B053072-2D48-421E-8B01-F5E6B081FE3D}" srcOrd="1" destOrd="0" presId="urn:microsoft.com/office/officeart/2018/2/layout/IconVerticalSolidList"/>
    <dgm:cxn modelId="{0B9FB3CF-882F-4C19-8121-3AB3DFD9B895}" type="presParOf" srcId="{B653EF16-8514-4524-87D0-3B9CFB583CF8}" destId="{9B0771E2-34D6-4916-976C-3DE7EE607AC5}" srcOrd="2" destOrd="0" presId="urn:microsoft.com/office/officeart/2018/2/layout/IconVerticalSolidList"/>
    <dgm:cxn modelId="{C6A273C2-225D-42B3-8278-276F7C629E44}" type="presParOf" srcId="{9B0771E2-34D6-4916-976C-3DE7EE607AC5}" destId="{55B535E6-40DB-4F28-9974-A0638D654C4D}" srcOrd="0" destOrd="0" presId="urn:microsoft.com/office/officeart/2018/2/layout/IconVerticalSolidList"/>
    <dgm:cxn modelId="{5F064DC8-A766-4478-8E12-B8A4B90696C2}" type="presParOf" srcId="{9B0771E2-34D6-4916-976C-3DE7EE607AC5}" destId="{6A1872F7-2D29-4DDC-9D36-25D74A29FC4A}" srcOrd="1" destOrd="0" presId="urn:microsoft.com/office/officeart/2018/2/layout/IconVerticalSolidList"/>
    <dgm:cxn modelId="{845EFB0C-8C6C-4CB2-AD63-C5BFC1B8F263}" type="presParOf" srcId="{9B0771E2-34D6-4916-976C-3DE7EE607AC5}" destId="{E5B686F9-A0CD-4367-9266-2D054CB8E817}" srcOrd="2" destOrd="0" presId="urn:microsoft.com/office/officeart/2018/2/layout/IconVerticalSolidList"/>
    <dgm:cxn modelId="{B53F9726-D2AA-46BB-A0B7-B33C4F3D2ED4}" type="presParOf" srcId="{9B0771E2-34D6-4916-976C-3DE7EE607AC5}" destId="{C247BBCE-42AD-4B42-BE75-1333F530D777}" srcOrd="3" destOrd="0" presId="urn:microsoft.com/office/officeart/2018/2/layout/IconVerticalSolidList"/>
    <dgm:cxn modelId="{35EE1810-4C23-4266-B17B-C65A654AEE11}" type="presParOf" srcId="{B653EF16-8514-4524-87D0-3B9CFB583CF8}" destId="{E54913EB-3541-4507-A74D-1792604B145B}" srcOrd="3" destOrd="0" presId="urn:microsoft.com/office/officeart/2018/2/layout/IconVerticalSolidList"/>
    <dgm:cxn modelId="{58CAA72A-139A-46E4-AA70-6A05CAFCCF77}" type="presParOf" srcId="{B653EF16-8514-4524-87D0-3B9CFB583CF8}" destId="{480101E6-38F8-429B-BE75-11C610162C4D}" srcOrd="4" destOrd="0" presId="urn:microsoft.com/office/officeart/2018/2/layout/IconVerticalSolidList"/>
    <dgm:cxn modelId="{213C81A8-A15F-4BAA-AEDA-8286C06ABC11}" type="presParOf" srcId="{480101E6-38F8-429B-BE75-11C610162C4D}" destId="{AF9AECF7-802F-47D7-AC34-C23EF2A871E6}" srcOrd="0" destOrd="0" presId="urn:microsoft.com/office/officeart/2018/2/layout/IconVerticalSolidList"/>
    <dgm:cxn modelId="{81991130-E7E3-4B33-AFA5-F329C1E93F30}" type="presParOf" srcId="{480101E6-38F8-429B-BE75-11C610162C4D}" destId="{5FDC7EE3-CDE9-4DD1-8FB9-2276FE028D5C}" srcOrd="1" destOrd="0" presId="urn:microsoft.com/office/officeart/2018/2/layout/IconVerticalSolidList"/>
    <dgm:cxn modelId="{514982C9-6C16-449E-BD12-BAEAC9E5F60C}" type="presParOf" srcId="{480101E6-38F8-429B-BE75-11C610162C4D}" destId="{3A187C7A-DF3A-4B7D-AA4E-0F03433D17FC}" srcOrd="2" destOrd="0" presId="urn:microsoft.com/office/officeart/2018/2/layout/IconVerticalSolidList"/>
    <dgm:cxn modelId="{90E9E547-69E1-4F5C-96A1-C29C5B8D5AD8}" type="presParOf" srcId="{480101E6-38F8-429B-BE75-11C610162C4D}" destId="{CDAB2017-26B4-4F7C-8EB6-6FB65F6AD5F1}" srcOrd="3" destOrd="0" presId="urn:microsoft.com/office/officeart/2018/2/layout/IconVerticalSolidList"/>
    <dgm:cxn modelId="{A40E012B-5001-4DCC-800D-7B196391F024}" type="presParOf" srcId="{B653EF16-8514-4524-87D0-3B9CFB583CF8}" destId="{9A5AE562-2256-4A18-A004-3C96D7575291}" srcOrd="5" destOrd="0" presId="urn:microsoft.com/office/officeart/2018/2/layout/IconVerticalSolidList"/>
    <dgm:cxn modelId="{874891C0-4A51-4301-8C67-09F8D155C7D3}" type="presParOf" srcId="{B653EF16-8514-4524-87D0-3B9CFB583CF8}" destId="{2A7BAAE3-DF50-4798-9786-2700AAC6128D}" srcOrd="6" destOrd="0" presId="urn:microsoft.com/office/officeart/2018/2/layout/IconVerticalSolidList"/>
    <dgm:cxn modelId="{8C115920-6F88-4C59-99D0-77A3A762D10A}" type="presParOf" srcId="{2A7BAAE3-DF50-4798-9786-2700AAC6128D}" destId="{6ED15CEB-B715-4E99-98D8-5F59CC02E95B}" srcOrd="0" destOrd="0" presId="urn:microsoft.com/office/officeart/2018/2/layout/IconVerticalSolidList"/>
    <dgm:cxn modelId="{8FA50D8C-1945-44B1-A9DD-5390D98276AC}" type="presParOf" srcId="{2A7BAAE3-DF50-4798-9786-2700AAC6128D}" destId="{9A3F7020-9B89-4EAA-8856-A4D1F2FBCEBC}" srcOrd="1" destOrd="0" presId="urn:microsoft.com/office/officeart/2018/2/layout/IconVerticalSolidList"/>
    <dgm:cxn modelId="{1E27224B-E982-4774-8658-81306154CBD4}" type="presParOf" srcId="{2A7BAAE3-DF50-4798-9786-2700AAC6128D}" destId="{BFE645E1-C1F6-46B9-BE6B-359518306DCF}" srcOrd="2" destOrd="0" presId="urn:microsoft.com/office/officeart/2018/2/layout/IconVerticalSolidList"/>
    <dgm:cxn modelId="{0537498F-4C03-4A7F-B6FE-FBC81357CE05}" type="presParOf" srcId="{2A7BAAE3-DF50-4798-9786-2700AAC6128D}" destId="{09DD0172-9BDB-437A-83CB-2CF5344A6F10}" srcOrd="3" destOrd="0" presId="urn:microsoft.com/office/officeart/2018/2/layout/IconVerticalSolidList"/>
    <dgm:cxn modelId="{0F3F737D-F016-4C4D-A420-E58C84A390B7}" type="presParOf" srcId="{B653EF16-8514-4524-87D0-3B9CFB583CF8}" destId="{F3D9059B-CD92-405C-A41B-D57D5752D5B7}" srcOrd="7" destOrd="0" presId="urn:microsoft.com/office/officeart/2018/2/layout/IconVerticalSolidList"/>
    <dgm:cxn modelId="{77B99366-1C11-4AE2-94A6-4E83CF541D9E}" type="presParOf" srcId="{B653EF16-8514-4524-87D0-3B9CFB583CF8}" destId="{B7772C0F-73EA-42D7-9165-7AF55F3696B8}" srcOrd="8" destOrd="0" presId="urn:microsoft.com/office/officeart/2018/2/layout/IconVerticalSolidList"/>
    <dgm:cxn modelId="{12D7ADA4-2F55-4A42-B66A-B8D7BA1FF866}" type="presParOf" srcId="{B7772C0F-73EA-42D7-9165-7AF55F3696B8}" destId="{8D3B98D1-B217-41A5-8212-18F945BD9158}" srcOrd="0" destOrd="0" presId="urn:microsoft.com/office/officeart/2018/2/layout/IconVerticalSolidList"/>
    <dgm:cxn modelId="{6AE1EC8D-E4D4-44B5-8589-EC3D33305F8A}" type="presParOf" srcId="{B7772C0F-73EA-42D7-9165-7AF55F3696B8}" destId="{D9994FEC-54C2-43EE-B720-AC31CE2FA86A}" srcOrd="1" destOrd="0" presId="urn:microsoft.com/office/officeart/2018/2/layout/IconVerticalSolidList"/>
    <dgm:cxn modelId="{97DE4906-FC99-43BD-8867-7D255315F7F1}" type="presParOf" srcId="{B7772C0F-73EA-42D7-9165-7AF55F3696B8}" destId="{518E6830-D675-48EA-8A1E-730157A2562C}" srcOrd="2" destOrd="0" presId="urn:microsoft.com/office/officeart/2018/2/layout/IconVerticalSolidList"/>
    <dgm:cxn modelId="{BF2B9052-969D-4D4C-9C3C-F7B9F8D778AB}" type="presParOf" srcId="{B7772C0F-73EA-42D7-9165-7AF55F3696B8}" destId="{5004BC4C-1363-48D1-A512-A3DAB4AE87BE}" srcOrd="3" destOrd="0" presId="urn:microsoft.com/office/officeart/2018/2/layout/IconVerticalSolidList"/>
    <dgm:cxn modelId="{2A810059-229E-489E-B916-6D8185AD032D}" type="presParOf" srcId="{B653EF16-8514-4524-87D0-3B9CFB583CF8}" destId="{E1715D98-0A22-4A6E-8EFC-58B9367D8FBE}" srcOrd="9" destOrd="0" presId="urn:microsoft.com/office/officeart/2018/2/layout/IconVerticalSolidList"/>
    <dgm:cxn modelId="{04DC61DD-25A9-4302-AC49-286300C6B1CC}" type="presParOf" srcId="{B653EF16-8514-4524-87D0-3B9CFB583CF8}" destId="{1CFBBE07-4C9B-4F9B-B2C5-9A383810BDA8}" srcOrd="10" destOrd="0" presId="urn:microsoft.com/office/officeart/2018/2/layout/IconVerticalSolidList"/>
    <dgm:cxn modelId="{887B08DB-3CA8-4A82-840F-91D3A5D01AF4}" type="presParOf" srcId="{1CFBBE07-4C9B-4F9B-B2C5-9A383810BDA8}" destId="{0A723435-5595-4E7D-B4C2-7D620B00D97A}" srcOrd="0" destOrd="0" presId="urn:microsoft.com/office/officeart/2018/2/layout/IconVerticalSolidList"/>
    <dgm:cxn modelId="{82F11066-0CA2-4659-BBC2-BF4B539A0F01}" type="presParOf" srcId="{1CFBBE07-4C9B-4F9B-B2C5-9A383810BDA8}" destId="{E1C480C3-562C-49CA-8630-78740429A6EF}" srcOrd="1" destOrd="0" presId="urn:microsoft.com/office/officeart/2018/2/layout/IconVerticalSolidList"/>
    <dgm:cxn modelId="{095AB752-E622-435F-A61D-20DADF1E2B7F}" type="presParOf" srcId="{1CFBBE07-4C9B-4F9B-B2C5-9A383810BDA8}" destId="{FCA82C28-1C46-4522-A609-AF965D849700}" srcOrd="2" destOrd="0" presId="urn:microsoft.com/office/officeart/2018/2/layout/IconVerticalSolidList"/>
    <dgm:cxn modelId="{C2CA3322-4CD9-4525-9487-067396F3E00B}" type="presParOf" srcId="{1CFBBE07-4C9B-4F9B-B2C5-9A383810BDA8}" destId="{5CF06D0C-8EED-49BE-928A-0FE2038EA1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F13950-ED05-4467-BE5E-919447712035}"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1EC39D-5862-47DE-A4B7-FC4EC9878DFA}">
      <dgm:prSet/>
      <dgm:spPr/>
      <dgm:t>
        <a:bodyPr/>
        <a:lstStyle/>
        <a:p>
          <a:pPr>
            <a:lnSpc>
              <a:spcPct val="100000"/>
            </a:lnSpc>
            <a:defRPr b="1"/>
          </a:pPr>
          <a:r>
            <a:rPr lang="en-GB" dirty="0"/>
            <a:t>The origin of the Node is attested</a:t>
          </a:r>
          <a:endParaRPr lang="en-US" dirty="0"/>
        </a:p>
      </dgm:t>
    </dgm:pt>
    <dgm:pt modelId="{7A978A5A-02A9-4CBB-B85F-808ECFD6DF2B}" type="parTrans" cxnId="{FECFC1FF-0688-42E3-93FF-CD4D0DDC609E}">
      <dgm:prSet/>
      <dgm:spPr/>
      <dgm:t>
        <a:bodyPr/>
        <a:lstStyle/>
        <a:p>
          <a:endParaRPr lang="en-US"/>
        </a:p>
      </dgm:t>
    </dgm:pt>
    <dgm:pt modelId="{B0D37CEA-9652-4999-9411-1424224ACC36}" type="sibTrans" cxnId="{FECFC1FF-0688-42E3-93FF-CD4D0DDC609E}">
      <dgm:prSet/>
      <dgm:spPr/>
      <dgm:t>
        <a:bodyPr/>
        <a:lstStyle/>
        <a:p>
          <a:endParaRPr lang="en-US"/>
        </a:p>
      </dgm:t>
    </dgm:pt>
    <dgm:pt modelId="{D22A2817-895B-4F12-BCAC-5D63D91B296E}">
      <dgm:prSet/>
      <dgm:spPr/>
      <dgm:t>
        <a:bodyPr/>
        <a:lstStyle/>
        <a:p>
          <a:pPr>
            <a:lnSpc>
              <a:spcPct val="100000"/>
            </a:lnSpc>
          </a:pPr>
          <a:r>
            <a:rPr lang="en-GB" dirty="0"/>
            <a:t>Device is provisioned with key pair signed by CA</a:t>
          </a:r>
        </a:p>
      </dgm:t>
    </dgm:pt>
    <dgm:pt modelId="{38969B93-7CBA-43F3-99F4-ABCA8A606D0A}" type="parTrans" cxnId="{EAB9C374-1B49-49F8-9B98-A1A5649D123B}">
      <dgm:prSet/>
      <dgm:spPr/>
      <dgm:t>
        <a:bodyPr/>
        <a:lstStyle/>
        <a:p>
          <a:endParaRPr lang="en-US"/>
        </a:p>
      </dgm:t>
    </dgm:pt>
    <dgm:pt modelId="{CC04FCC2-B597-4B80-80E5-410E38B53CCA}" type="sibTrans" cxnId="{EAB9C374-1B49-49F8-9B98-A1A5649D123B}">
      <dgm:prSet/>
      <dgm:spPr/>
      <dgm:t>
        <a:bodyPr/>
        <a:lstStyle/>
        <a:p>
          <a:endParaRPr lang="en-US"/>
        </a:p>
      </dgm:t>
    </dgm:pt>
    <dgm:pt modelId="{D2DA8455-7FED-4E35-AEA0-D8668EB30F1E}">
      <dgm:prSet/>
      <dgm:spPr/>
      <dgm:t>
        <a:bodyPr/>
        <a:lstStyle/>
        <a:p>
          <a:pPr>
            <a:lnSpc>
              <a:spcPct val="100000"/>
            </a:lnSpc>
          </a:pPr>
          <a:r>
            <a:rPr lang="en-GB" dirty="0"/>
            <a:t>Elliptic Curve Ephemeral Diffie Hellman is used for generating  a session key to be used in TLS-PSK</a:t>
          </a:r>
          <a:endParaRPr lang="en-US" dirty="0"/>
        </a:p>
      </dgm:t>
    </dgm:pt>
    <dgm:pt modelId="{B36BC9E7-11DF-4DE2-B296-FED312CFB111}" type="parTrans" cxnId="{4C3C080A-88EA-4DD6-8FC1-0AC6E9D285DC}">
      <dgm:prSet/>
      <dgm:spPr/>
      <dgm:t>
        <a:bodyPr/>
        <a:lstStyle/>
        <a:p>
          <a:endParaRPr lang="en-US"/>
        </a:p>
      </dgm:t>
    </dgm:pt>
    <dgm:pt modelId="{B789277D-E804-4C58-80FB-1AAB6ACEA195}" type="sibTrans" cxnId="{4C3C080A-88EA-4DD6-8FC1-0AC6E9D285DC}">
      <dgm:prSet/>
      <dgm:spPr/>
      <dgm:t>
        <a:bodyPr/>
        <a:lstStyle/>
        <a:p>
          <a:endParaRPr lang="en-US"/>
        </a:p>
      </dgm:t>
    </dgm:pt>
    <dgm:pt modelId="{63EE66DA-793A-4CFD-8EE0-9225937711AC}">
      <dgm:prSet/>
      <dgm:spPr/>
      <dgm:t>
        <a:bodyPr/>
        <a:lstStyle/>
        <a:p>
          <a:pPr>
            <a:lnSpc>
              <a:spcPct val="100000"/>
            </a:lnSpc>
          </a:pPr>
          <a:r>
            <a:rPr lang="en-GB" dirty="0"/>
            <a:t>The device identifier is sent encrypted with the session key as a last step of the attestation</a:t>
          </a:r>
          <a:endParaRPr lang="en-US" dirty="0"/>
        </a:p>
      </dgm:t>
    </dgm:pt>
    <dgm:pt modelId="{6B9EEE5D-FAFC-40BD-B7D6-7517CF981C4F}" type="parTrans" cxnId="{DD2AE974-829A-493D-A656-AB6A54FABAFE}">
      <dgm:prSet/>
      <dgm:spPr/>
      <dgm:t>
        <a:bodyPr/>
        <a:lstStyle/>
        <a:p>
          <a:endParaRPr lang="en-US"/>
        </a:p>
      </dgm:t>
    </dgm:pt>
    <dgm:pt modelId="{B9E54922-3BB4-4740-A91C-80AA28829817}" type="sibTrans" cxnId="{DD2AE974-829A-493D-A656-AB6A54FABAFE}">
      <dgm:prSet/>
      <dgm:spPr/>
      <dgm:t>
        <a:bodyPr/>
        <a:lstStyle/>
        <a:p>
          <a:endParaRPr lang="en-US"/>
        </a:p>
      </dgm:t>
    </dgm:pt>
    <dgm:pt modelId="{6B809C1E-A626-425F-BC88-A424577D85A8}">
      <dgm:prSet/>
      <dgm:spPr/>
      <dgm:t>
        <a:bodyPr/>
        <a:lstStyle/>
        <a:p>
          <a:pPr>
            <a:lnSpc>
              <a:spcPct val="100000"/>
            </a:lnSpc>
            <a:defRPr b="1"/>
          </a:pPr>
          <a:r>
            <a:rPr lang="en-GB"/>
            <a:t>Sensor data is sent secured using MQTT in TLS PSK mode which offers transport layer security</a:t>
          </a:r>
          <a:endParaRPr lang="en-US"/>
        </a:p>
      </dgm:t>
    </dgm:pt>
    <dgm:pt modelId="{208906F7-4017-4089-B88A-0DE4D1D482D4}" type="parTrans" cxnId="{5CF33238-9FA5-48C4-B14B-C33A7D11882D}">
      <dgm:prSet/>
      <dgm:spPr/>
      <dgm:t>
        <a:bodyPr/>
        <a:lstStyle/>
        <a:p>
          <a:endParaRPr lang="en-US"/>
        </a:p>
      </dgm:t>
    </dgm:pt>
    <dgm:pt modelId="{08EDB067-E14F-442F-94E0-C7B866D8F343}" type="sibTrans" cxnId="{5CF33238-9FA5-48C4-B14B-C33A7D11882D}">
      <dgm:prSet/>
      <dgm:spPr/>
      <dgm:t>
        <a:bodyPr/>
        <a:lstStyle/>
        <a:p>
          <a:endParaRPr lang="en-US"/>
        </a:p>
      </dgm:t>
    </dgm:pt>
    <dgm:pt modelId="{9873BBC4-5589-4972-87CB-D212A90299EC}">
      <dgm:prSet/>
      <dgm:spPr/>
      <dgm:t>
        <a:bodyPr/>
        <a:lstStyle/>
        <a:p>
          <a:pPr>
            <a:lnSpc>
              <a:spcPct val="100000"/>
            </a:lnSpc>
            <a:defRPr b="1"/>
          </a:pPr>
          <a:r>
            <a:rPr lang="en-GB"/>
            <a:t>The flash storage is encrypted, saving the key in eFUSE</a:t>
          </a:r>
          <a:endParaRPr lang="en-US"/>
        </a:p>
      </dgm:t>
    </dgm:pt>
    <dgm:pt modelId="{1957763D-0A20-45D8-B78C-062282A3255A}" type="parTrans" cxnId="{65DE09CB-DA89-4F5D-B7D8-70C465F8F40A}">
      <dgm:prSet/>
      <dgm:spPr/>
      <dgm:t>
        <a:bodyPr/>
        <a:lstStyle/>
        <a:p>
          <a:endParaRPr lang="en-US"/>
        </a:p>
      </dgm:t>
    </dgm:pt>
    <dgm:pt modelId="{939164C1-46B3-4539-BB79-7461E66307F2}" type="sibTrans" cxnId="{65DE09CB-DA89-4F5D-B7D8-70C465F8F40A}">
      <dgm:prSet/>
      <dgm:spPr/>
      <dgm:t>
        <a:bodyPr/>
        <a:lstStyle/>
        <a:p>
          <a:endParaRPr lang="en-US"/>
        </a:p>
      </dgm:t>
    </dgm:pt>
    <dgm:pt modelId="{45397456-13E1-4A1E-AAC2-694AF40C90DF}">
      <dgm:prSet/>
      <dgm:spPr/>
      <dgm:t>
        <a:bodyPr/>
        <a:lstStyle/>
        <a:p>
          <a:pPr>
            <a:lnSpc>
              <a:spcPct val="100000"/>
            </a:lnSpc>
          </a:pPr>
          <a:r>
            <a:rPr lang="en-GB" dirty="0"/>
            <a:t>Mutual verification is performed at attestation time</a:t>
          </a:r>
          <a:endParaRPr lang="en-US" dirty="0"/>
        </a:p>
      </dgm:t>
    </dgm:pt>
    <dgm:pt modelId="{37C3B847-2A8E-473A-879B-FCE3B8BEEAF9}" type="parTrans" cxnId="{5D54E3A6-5669-472A-A6FD-95935160314D}">
      <dgm:prSet/>
      <dgm:spPr/>
      <dgm:t>
        <a:bodyPr/>
        <a:lstStyle/>
        <a:p>
          <a:endParaRPr lang="en-GB"/>
        </a:p>
      </dgm:t>
    </dgm:pt>
    <dgm:pt modelId="{9D9C7B1B-39C3-4B39-AE7B-50F3DBC8DFCC}" type="sibTrans" cxnId="{5D54E3A6-5669-472A-A6FD-95935160314D}">
      <dgm:prSet/>
      <dgm:spPr/>
      <dgm:t>
        <a:bodyPr/>
        <a:lstStyle/>
        <a:p>
          <a:endParaRPr lang="en-GB"/>
        </a:p>
      </dgm:t>
    </dgm:pt>
    <dgm:pt modelId="{7B5A217A-0D78-48D0-8298-98BF4F5A7D36}" type="pres">
      <dgm:prSet presAssocID="{53F13950-ED05-4467-BE5E-919447712035}" presName="root" presStyleCnt="0">
        <dgm:presLayoutVars>
          <dgm:dir/>
          <dgm:resizeHandles val="exact"/>
        </dgm:presLayoutVars>
      </dgm:prSet>
      <dgm:spPr/>
    </dgm:pt>
    <dgm:pt modelId="{C992A193-152B-4BB8-ADB5-90153A3441C1}" type="pres">
      <dgm:prSet presAssocID="{081EC39D-5862-47DE-A4B7-FC4EC9878DFA}" presName="compNode" presStyleCnt="0"/>
      <dgm:spPr/>
    </dgm:pt>
    <dgm:pt modelId="{A3B10DBF-22BE-4590-92AE-3244C391F193}" type="pres">
      <dgm:prSet presAssocID="{081EC39D-5862-47DE-A4B7-FC4EC9878DF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with solid fill"/>
        </a:ext>
      </dgm:extLst>
    </dgm:pt>
    <dgm:pt modelId="{B79D6489-2590-497D-8970-002CC3C42913}" type="pres">
      <dgm:prSet presAssocID="{081EC39D-5862-47DE-A4B7-FC4EC9878DFA}" presName="iconSpace" presStyleCnt="0"/>
      <dgm:spPr/>
    </dgm:pt>
    <dgm:pt modelId="{830A8EC8-039F-4E15-BE6C-728F7C7168CC}" type="pres">
      <dgm:prSet presAssocID="{081EC39D-5862-47DE-A4B7-FC4EC9878DFA}" presName="parTx" presStyleLbl="revTx" presStyleIdx="0" presStyleCnt="6">
        <dgm:presLayoutVars>
          <dgm:chMax val="0"/>
          <dgm:chPref val="0"/>
        </dgm:presLayoutVars>
      </dgm:prSet>
      <dgm:spPr/>
    </dgm:pt>
    <dgm:pt modelId="{E161ABFC-014A-4E42-95F7-5DF69447C9C9}" type="pres">
      <dgm:prSet presAssocID="{081EC39D-5862-47DE-A4B7-FC4EC9878DFA}" presName="txSpace" presStyleCnt="0"/>
      <dgm:spPr/>
    </dgm:pt>
    <dgm:pt modelId="{8804594E-6019-4C67-B65E-0A2A1618B095}" type="pres">
      <dgm:prSet presAssocID="{081EC39D-5862-47DE-A4B7-FC4EC9878DFA}" presName="desTx" presStyleLbl="revTx" presStyleIdx="1" presStyleCnt="6" custLinFactNeighborX="3231" custLinFactNeighborY="-27320">
        <dgm:presLayoutVars/>
      </dgm:prSet>
      <dgm:spPr/>
    </dgm:pt>
    <dgm:pt modelId="{D2F60CBD-01B8-434F-891E-787E7BED57A3}" type="pres">
      <dgm:prSet presAssocID="{B0D37CEA-9652-4999-9411-1424224ACC36}" presName="sibTrans" presStyleCnt="0"/>
      <dgm:spPr/>
    </dgm:pt>
    <dgm:pt modelId="{60B04465-C136-464F-9DAB-97D6028B6E9B}" type="pres">
      <dgm:prSet presAssocID="{6B809C1E-A626-425F-BC88-A424577D85A8}" presName="compNode" presStyleCnt="0"/>
      <dgm:spPr/>
    </dgm:pt>
    <dgm:pt modelId="{AC228BBC-ACB0-48B9-941F-9F2BBDAB8B54}" type="pres">
      <dgm:prSet presAssocID="{6B809C1E-A626-425F-BC88-A424577D85A8}"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ock with solid fill"/>
        </a:ext>
      </dgm:extLst>
    </dgm:pt>
    <dgm:pt modelId="{2D981A33-690B-4F6F-A0B8-F5380C3ED465}" type="pres">
      <dgm:prSet presAssocID="{6B809C1E-A626-425F-BC88-A424577D85A8}" presName="iconSpace" presStyleCnt="0"/>
      <dgm:spPr/>
    </dgm:pt>
    <dgm:pt modelId="{6E5B2455-1B1D-4A50-A288-F0C7F1D8D47C}" type="pres">
      <dgm:prSet presAssocID="{6B809C1E-A626-425F-BC88-A424577D85A8}" presName="parTx" presStyleLbl="revTx" presStyleIdx="2" presStyleCnt="6">
        <dgm:presLayoutVars>
          <dgm:chMax val="0"/>
          <dgm:chPref val="0"/>
        </dgm:presLayoutVars>
      </dgm:prSet>
      <dgm:spPr/>
    </dgm:pt>
    <dgm:pt modelId="{546F898C-4AC5-4D0A-AE3A-0C339C4BA8D8}" type="pres">
      <dgm:prSet presAssocID="{6B809C1E-A626-425F-BC88-A424577D85A8}" presName="txSpace" presStyleCnt="0"/>
      <dgm:spPr/>
    </dgm:pt>
    <dgm:pt modelId="{6AAA4A18-C40D-45E4-8E9F-19CDA31C905D}" type="pres">
      <dgm:prSet presAssocID="{6B809C1E-A626-425F-BC88-A424577D85A8}" presName="desTx" presStyleLbl="revTx" presStyleIdx="3" presStyleCnt="6">
        <dgm:presLayoutVars/>
      </dgm:prSet>
      <dgm:spPr/>
    </dgm:pt>
    <dgm:pt modelId="{CC131788-169D-4DC9-A433-D67FD6BBD326}" type="pres">
      <dgm:prSet presAssocID="{08EDB067-E14F-442F-94E0-C7B866D8F343}" presName="sibTrans" presStyleCnt="0"/>
      <dgm:spPr/>
    </dgm:pt>
    <dgm:pt modelId="{07D4F018-53F7-4442-A3AC-5FADFCCFDB32}" type="pres">
      <dgm:prSet presAssocID="{9873BBC4-5589-4972-87CB-D212A90299EC}" presName="compNode" presStyleCnt="0"/>
      <dgm:spPr/>
    </dgm:pt>
    <dgm:pt modelId="{BC361380-F9BA-4A8B-84F4-39A63BF52654}" type="pres">
      <dgm:prSet presAssocID="{9873BBC4-5589-4972-87CB-D212A90299E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afe with solid fill"/>
        </a:ext>
      </dgm:extLst>
    </dgm:pt>
    <dgm:pt modelId="{56A884F7-BDB2-4EC0-ACFF-FCE58390359C}" type="pres">
      <dgm:prSet presAssocID="{9873BBC4-5589-4972-87CB-D212A90299EC}" presName="iconSpace" presStyleCnt="0"/>
      <dgm:spPr/>
    </dgm:pt>
    <dgm:pt modelId="{2D194BC5-EE5C-42E0-98C7-F3FF48354340}" type="pres">
      <dgm:prSet presAssocID="{9873BBC4-5589-4972-87CB-D212A90299EC}" presName="parTx" presStyleLbl="revTx" presStyleIdx="4" presStyleCnt="6">
        <dgm:presLayoutVars>
          <dgm:chMax val="0"/>
          <dgm:chPref val="0"/>
        </dgm:presLayoutVars>
      </dgm:prSet>
      <dgm:spPr/>
    </dgm:pt>
    <dgm:pt modelId="{B4AEC3DE-D3C9-461F-B9BD-055330285C43}" type="pres">
      <dgm:prSet presAssocID="{9873BBC4-5589-4972-87CB-D212A90299EC}" presName="txSpace" presStyleCnt="0"/>
      <dgm:spPr/>
    </dgm:pt>
    <dgm:pt modelId="{CE9427D8-5088-46DF-8FFB-C93DB767833F}" type="pres">
      <dgm:prSet presAssocID="{9873BBC4-5589-4972-87CB-D212A90299EC}" presName="desTx" presStyleLbl="revTx" presStyleIdx="5" presStyleCnt="6">
        <dgm:presLayoutVars/>
      </dgm:prSet>
      <dgm:spPr/>
    </dgm:pt>
  </dgm:ptLst>
  <dgm:cxnLst>
    <dgm:cxn modelId="{4C3C080A-88EA-4DD6-8FC1-0AC6E9D285DC}" srcId="{081EC39D-5862-47DE-A4B7-FC4EC9878DFA}" destId="{D2DA8455-7FED-4E35-AEA0-D8668EB30F1E}" srcOrd="2" destOrd="0" parTransId="{B36BC9E7-11DF-4DE2-B296-FED312CFB111}" sibTransId="{B789277D-E804-4C58-80FB-1AAB6ACEA195}"/>
    <dgm:cxn modelId="{B5F8451D-3F4F-460A-A073-F9DB5B8499D8}" type="presOf" srcId="{D22A2817-895B-4F12-BCAC-5D63D91B296E}" destId="{8804594E-6019-4C67-B65E-0A2A1618B095}" srcOrd="0" destOrd="0" presId="urn:microsoft.com/office/officeart/2018/5/layout/CenteredIconLabelDescriptionList"/>
    <dgm:cxn modelId="{5CF33238-9FA5-48C4-B14B-C33A7D11882D}" srcId="{53F13950-ED05-4467-BE5E-919447712035}" destId="{6B809C1E-A626-425F-BC88-A424577D85A8}" srcOrd="1" destOrd="0" parTransId="{208906F7-4017-4089-B88A-0DE4D1D482D4}" sibTransId="{08EDB067-E14F-442F-94E0-C7B866D8F343}"/>
    <dgm:cxn modelId="{349C9E5B-5A91-4E5C-B749-D5F824613777}" type="presOf" srcId="{6B809C1E-A626-425F-BC88-A424577D85A8}" destId="{6E5B2455-1B1D-4A50-A288-F0C7F1D8D47C}" srcOrd="0" destOrd="0" presId="urn:microsoft.com/office/officeart/2018/5/layout/CenteredIconLabelDescriptionList"/>
    <dgm:cxn modelId="{CC887760-BBFA-4041-95CB-E631269980BA}" type="presOf" srcId="{53F13950-ED05-4467-BE5E-919447712035}" destId="{7B5A217A-0D78-48D0-8298-98BF4F5A7D36}" srcOrd="0" destOrd="0" presId="urn:microsoft.com/office/officeart/2018/5/layout/CenteredIconLabelDescriptionList"/>
    <dgm:cxn modelId="{EAB9C374-1B49-49F8-9B98-A1A5649D123B}" srcId="{081EC39D-5862-47DE-A4B7-FC4EC9878DFA}" destId="{D22A2817-895B-4F12-BCAC-5D63D91B296E}" srcOrd="0" destOrd="0" parTransId="{38969B93-7CBA-43F3-99F4-ABCA8A606D0A}" sibTransId="{CC04FCC2-B597-4B80-80E5-410E38B53CCA}"/>
    <dgm:cxn modelId="{DD2AE974-829A-493D-A656-AB6A54FABAFE}" srcId="{081EC39D-5862-47DE-A4B7-FC4EC9878DFA}" destId="{63EE66DA-793A-4CFD-8EE0-9225937711AC}" srcOrd="3" destOrd="0" parTransId="{6B9EEE5D-FAFC-40BD-B7D6-7517CF981C4F}" sibTransId="{B9E54922-3BB4-4740-A91C-80AA28829817}"/>
    <dgm:cxn modelId="{330BBC7E-C4C2-43B9-B1A5-06EC4465A5A6}" type="presOf" srcId="{45397456-13E1-4A1E-AAC2-694AF40C90DF}" destId="{8804594E-6019-4C67-B65E-0A2A1618B095}" srcOrd="0" destOrd="1" presId="urn:microsoft.com/office/officeart/2018/5/layout/CenteredIconLabelDescriptionList"/>
    <dgm:cxn modelId="{C8DFD98D-CA34-4815-B9BE-DC7423532F8A}" type="presOf" srcId="{D2DA8455-7FED-4E35-AEA0-D8668EB30F1E}" destId="{8804594E-6019-4C67-B65E-0A2A1618B095}" srcOrd="0" destOrd="2" presId="urn:microsoft.com/office/officeart/2018/5/layout/CenteredIconLabelDescriptionList"/>
    <dgm:cxn modelId="{5D54E3A6-5669-472A-A6FD-95935160314D}" srcId="{081EC39D-5862-47DE-A4B7-FC4EC9878DFA}" destId="{45397456-13E1-4A1E-AAC2-694AF40C90DF}" srcOrd="1" destOrd="0" parTransId="{37C3B847-2A8E-473A-879B-FCE3B8BEEAF9}" sibTransId="{9D9C7B1B-39C3-4B39-AE7B-50F3DBC8DFCC}"/>
    <dgm:cxn modelId="{BDAEEBB2-16C1-4148-9F6C-F66145DDC1E6}" type="presOf" srcId="{63EE66DA-793A-4CFD-8EE0-9225937711AC}" destId="{8804594E-6019-4C67-B65E-0A2A1618B095}" srcOrd="0" destOrd="3" presId="urn:microsoft.com/office/officeart/2018/5/layout/CenteredIconLabelDescriptionList"/>
    <dgm:cxn modelId="{65DE09CB-DA89-4F5D-B7D8-70C465F8F40A}" srcId="{53F13950-ED05-4467-BE5E-919447712035}" destId="{9873BBC4-5589-4972-87CB-D212A90299EC}" srcOrd="2" destOrd="0" parTransId="{1957763D-0A20-45D8-B78C-062282A3255A}" sibTransId="{939164C1-46B3-4539-BB79-7461E66307F2}"/>
    <dgm:cxn modelId="{47A3B2E8-9D81-4EBA-A673-4E572726A190}" type="presOf" srcId="{9873BBC4-5589-4972-87CB-D212A90299EC}" destId="{2D194BC5-EE5C-42E0-98C7-F3FF48354340}" srcOrd="0" destOrd="0" presId="urn:microsoft.com/office/officeart/2018/5/layout/CenteredIconLabelDescriptionList"/>
    <dgm:cxn modelId="{6AC74FE9-EB04-4BBA-A6A3-81AE2E5DBE00}" type="presOf" srcId="{081EC39D-5862-47DE-A4B7-FC4EC9878DFA}" destId="{830A8EC8-039F-4E15-BE6C-728F7C7168CC}" srcOrd="0" destOrd="0" presId="urn:microsoft.com/office/officeart/2018/5/layout/CenteredIconLabelDescriptionList"/>
    <dgm:cxn modelId="{FECFC1FF-0688-42E3-93FF-CD4D0DDC609E}" srcId="{53F13950-ED05-4467-BE5E-919447712035}" destId="{081EC39D-5862-47DE-A4B7-FC4EC9878DFA}" srcOrd="0" destOrd="0" parTransId="{7A978A5A-02A9-4CBB-B85F-808ECFD6DF2B}" sibTransId="{B0D37CEA-9652-4999-9411-1424224ACC36}"/>
    <dgm:cxn modelId="{69F49960-6C6A-46C0-9697-1591BC129DF9}" type="presParOf" srcId="{7B5A217A-0D78-48D0-8298-98BF4F5A7D36}" destId="{C992A193-152B-4BB8-ADB5-90153A3441C1}" srcOrd="0" destOrd="0" presId="urn:microsoft.com/office/officeart/2018/5/layout/CenteredIconLabelDescriptionList"/>
    <dgm:cxn modelId="{3C34B419-BD7E-4C10-A4D7-F180A18DE777}" type="presParOf" srcId="{C992A193-152B-4BB8-ADB5-90153A3441C1}" destId="{A3B10DBF-22BE-4590-92AE-3244C391F193}" srcOrd="0" destOrd="0" presId="urn:microsoft.com/office/officeart/2018/5/layout/CenteredIconLabelDescriptionList"/>
    <dgm:cxn modelId="{71292FD2-1035-40E7-9B30-CF99FDEED29F}" type="presParOf" srcId="{C992A193-152B-4BB8-ADB5-90153A3441C1}" destId="{B79D6489-2590-497D-8970-002CC3C42913}" srcOrd="1" destOrd="0" presId="urn:microsoft.com/office/officeart/2018/5/layout/CenteredIconLabelDescriptionList"/>
    <dgm:cxn modelId="{8B0C5672-4C61-4A76-AA9E-82116332F419}" type="presParOf" srcId="{C992A193-152B-4BB8-ADB5-90153A3441C1}" destId="{830A8EC8-039F-4E15-BE6C-728F7C7168CC}" srcOrd="2" destOrd="0" presId="urn:microsoft.com/office/officeart/2018/5/layout/CenteredIconLabelDescriptionList"/>
    <dgm:cxn modelId="{794FA88C-077D-442B-96FF-86B6448D5454}" type="presParOf" srcId="{C992A193-152B-4BB8-ADB5-90153A3441C1}" destId="{E161ABFC-014A-4E42-95F7-5DF69447C9C9}" srcOrd="3" destOrd="0" presId="urn:microsoft.com/office/officeart/2018/5/layout/CenteredIconLabelDescriptionList"/>
    <dgm:cxn modelId="{32A945DD-8D96-4DB1-BABA-7BF35C26A5B4}" type="presParOf" srcId="{C992A193-152B-4BB8-ADB5-90153A3441C1}" destId="{8804594E-6019-4C67-B65E-0A2A1618B095}" srcOrd="4" destOrd="0" presId="urn:microsoft.com/office/officeart/2018/5/layout/CenteredIconLabelDescriptionList"/>
    <dgm:cxn modelId="{E3C889EB-7F53-4A30-83AA-66CFF7657775}" type="presParOf" srcId="{7B5A217A-0D78-48D0-8298-98BF4F5A7D36}" destId="{D2F60CBD-01B8-434F-891E-787E7BED57A3}" srcOrd="1" destOrd="0" presId="urn:microsoft.com/office/officeart/2018/5/layout/CenteredIconLabelDescriptionList"/>
    <dgm:cxn modelId="{6A0320E6-2F94-4246-B115-AB977A39534A}" type="presParOf" srcId="{7B5A217A-0D78-48D0-8298-98BF4F5A7D36}" destId="{60B04465-C136-464F-9DAB-97D6028B6E9B}" srcOrd="2" destOrd="0" presId="urn:microsoft.com/office/officeart/2018/5/layout/CenteredIconLabelDescriptionList"/>
    <dgm:cxn modelId="{FA54B2A4-18CE-447D-9119-497EF30A4B76}" type="presParOf" srcId="{60B04465-C136-464F-9DAB-97D6028B6E9B}" destId="{AC228BBC-ACB0-48B9-941F-9F2BBDAB8B54}" srcOrd="0" destOrd="0" presId="urn:microsoft.com/office/officeart/2018/5/layout/CenteredIconLabelDescriptionList"/>
    <dgm:cxn modelId="{C758FDA6-D3F9-45F5-AEF2-CCBB2DABE8D5}" type="presParOf" srcId="{60B04465-C136-464F-9DAB-97D6028B6E9B}" destId="{2D981A33-690B-4F6F-A0B8-F5380C3ED465}" srcOrd="1" destOrd="0" presId="urn:microsoft.com/office/officeart/2018/5/layout/CenteredIconLabelDescriptionList"/>
    <dgm:cxn modelId="{E622CDD9-D5B3-4EDD-8347-2220204A6755}" type="presParOf" srcId="{60B04465-C136-464F-9DAB-97D6028B6E9B}" destId="{6E5B2455-1B1D-4A50-A288-F0C7F1D8D47C}" srcOrd="2" destOrd="0" presId="urn:microsoft.com/office/officeart/2018/5/layout/CenteredIconLabelDescriptionList"/>
    <dgm:cxn modelId="{1E610473-E8DE-4FEF-904A-28EE55BB7AED}" type="presParOf" srcId="{60B04465-C136-464F-9DAB-97D6028B6E9B}" destId="{546F898C-4AC5-4D0A-AE3A-0C339C4BA8D8}" srcOrd="3" destOrd="0" presId="urn:microsoft.com/office/officeart/2018/5/layout/CenteredIconLabelDescriptionList"/>
    <dgm:cxn modelId="{C77699AB-1B53-4448-B35F-A80685B80A0A}" type="presParOf" srcId="{60B04465-C136-464F-9DAB-97D6028B6E9B}" destId="{6AAA4A18-C40D-45E4-8E9F-19CDA31C905D}" srcOrd="4" destOrd="0" presId="urn:microsoft.com/office/officeart/2018/5/layout/CenteredIconLabelDescriptionList"/>
    <dgm:cxn modelId="{B7FF0556-3EB7-440F-B626-4A391BC342A4}" type="presParOf" srcId="{7B5A217A-0D78-48D0-8298-98BF4F5A7D36}" destId="{CC131788-169D-4DC9-A433-D67FD6BBD326}" srcOrd="3" destOrd="0" presId="urn:microsoft.com/office/officeart/2018/5/layout/CenteredIconLabelDescriptionList"/>
    <dgm:cxn modelId="{51061DEB-D069-492E-B8EB-F58E70DE49DC}" type="presParOf" srcId="{7B5A217A-0D78-48D0-8298-98BF4F5A7D36}" destId="{07D4F018-53F7-4442-A3AC-5FADFCCFDB32}" srcOrd="4" destOrd="0" presId="urn:microsoft.com/office/officeart/2018/5/layout/CenteredIconLabelDescriptionList"/>
    <dgm:cxn modelId="{85240121-1BE9-4F4C-B678-F97AB64312BE}" type="presParOf" srcId="{07D4F018-53F7-4442-A3AC-5FADFCCFDB32}" destId="{BC361380-F9BA-4A8B-84F4-39A63BF52654}" srcOrd="0" destOrd="0" presId="urn:microsoft.com/office/officeart/2018/5/layout/CenteredIconLabelDescriptionList"/>
    <dgm:cxn modelId="{94D2C511-1E03-4DB3-83B1-1998951FFE31}" type="presParOf" srcId="{07D4F018-53F7-4442-A3AC-5FADFCCFDB32}" destId="{56A884F7-BDB2-4EC0-ACFF-FCE58390359C}" srcOrd="1" destOrd="0" presId="urn:microsoft.com/office/officeart/2018/5/layout/CenteredIconLabelDescriptionList"/>
    <dgm:cxn modelId="{7179A836-1A72-4598-80D7-C2C15BCC99B6}" type="presParOf" srcId="{07D4F018-53F7-4442-A3AC-5FADFCCFDB32}" destId="{2D194BC5-EE5C-42E0-98C7-F3FF48354340}" srcOrd="2" destOrd="0" presId="urn:microsoft.com/office/officeart/2018/5/layout/CenteredIconLabelDescriptionList"/>
    <dgm:cxn modelId="{23259FB4-054B-43A9-BAFD-A1B2BE2A022A}" type="presParOf" srcId="{07D4F018-53F7-4442-A3AC-5FADFCCFDB32}" destId="{B4AEC3DE-D3C9-461F-B9BD-055330285C43}" srcOrd="3" destOrd="0" presId="urn:microsoft.com/office/officeart/2018/5/layout/CenteredIconLabelDescriptionList"/>
    <dgm:cxn modelId="{494EBE2A-8E05-4E88-94C5-363F95F73A88}" type="presParOf" srcId="{07D4F018-53F7-4442-A3AC-5FADFCCFDB32}" destId="{CE9427D8-5088-46DF-8FFB-C93DB76783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6C8D4-C9D1-450A-A12F-B9D8CF91431F}">
      <dsp:nvSpPr>
        <dsp:cNvPr id="0" name=""/>
        <dsp:cNvSpPr/>
      </dsp:nvSpPr>
      <dsp:spPr>
        <a:xfrm>
          <a:off x="0" y="1607"/>
          <a:ext cx="5651500" cy="684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B9F61-83D4-486A-86DF-E52973751472}">
      <dsp:nvSpPr>
        <dsp:cNvPr id="0" name=""/>
        <dsp:cNvSpPr/>
      </dsp:nvSpPr>
      <dsp:spPr>
        <a:xfrm>
          <a:off x="207187" y="155714"/>
          <a:ext cx="376705" cy="3767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3D0509-7893-4757-B261-6BBC4C9AED56}">
      <dsp:nvSpPr>
        <dsp:cNvPr id="0" name=""/>
        <dsp:cNvSpPr/>
      </dsp:nvSpPr>
      <dsp:spPr>
        <a:xfrm>
          <a:off x="791081" y="1607"/>
          <a:ext cx="4860418" cy="684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87" tIns="72487" rIns="72487" bIns="72487" numCol="1" spcCol="1270" anchor="ctr" anchorCtr="0">
          <a:noAutofit/>
        </a:bodyPr>
        <a:lstStyle/>
        <a:p>
          <a:pPr marL="0" lvl="0" indent="0" algn="l" defTabSz="844550">
            <a:lnSpc>
              <a:spcPct val="100000"/>
            </a:lnSpc>
            <a:spcBef>
              <a:spcPct val="0"/>
            </a:spcBef>
            <a:spcAft>
              <a:spcPct val="35000"/>
            </a:spcAft>
            <a:buNone/>
          </a:pPr>
          <a:r>
            <a:rPr lang="en-GB" sz="1900" kern="1200"/>
            <a:t>Purpose of the thesis</a:t>
          </a:r>
          <a:endParaRPr lang="en-US" sz="1900" kern="1200" dirty="0"/>
        </a:p>
      </dsp:txBody>
      <dsp:txXfrm>
        <a:off x="791081" y="1607"/>
        <a:ext cx="4860418" cy="684918"/>
      </dsp:txXfrm>
    </dsp:sp>
    <dsp:sp modelId="{55B535E6-40DB-4F28-9974-A0638D654C4D}">
      <dsp:nvSpPr>
        <dsp:cNvPr id="0" name=""/>
        <dsp:cNvSpPr/>
      </dsp:nvSpPr>
      <dsp:spPr>
        <a:xfrm>
          <a:off x="0" y="857755"/>
          <a:ext cx="5651500" cy="684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1872F7-2D29-4DDC-9D36-25D74A29FC4A}">
      <dsp:nvSpPr>
        <dsp:cNvPr id="0" name=""/>
        <dsp:cNvSpPr/>
      </dsp:nvSpPr>
      <dsp:spPr>
        <a:xfrm>
          <a:off x="207187" y="1011862"/>
          <a:ext cx="376705" cy="3767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47BBCE-42AD-4B42-BE75-1333F530D777}">
      <dsp:nvSpPr>
        <dsp:cNvPr id="0" name=""/>
        <dsp:cNvSpPr/>
      </dsp:nvSpPr>
      <dsp:spPr>
        <a:xfrm>
          <a:off x="791081" y="857755"/>
          <a:ext cx="4860418" cy="684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87" tIns="72487" rIns="72487" bIns="72487" numCol="1" spcCol="1270" anchor="ctr" anchorCtr="0">
          <a:noAutofit/>
        </a:bodyPr>
        <a:lstStyle/>
        <a:p>
          <a:pPr marL="0" lvl="0" indent="0" algn="l" defTabSz="844550">
            <a:lnSpc>
              <a:spcPct val="100000"/>
            </a:lnSpc>
            <a:spcBef>
              <a:spcPct val="0"/>
            </a:spcBef>
            <a:spcAft>
              <a:spcPct val="35000"/>
            </a:spcAft>
            <a:buNone/>
          </a:pPr>
          <a:r>
            <a:rPr lang="en-GB" sz="1900" kern="1200"/>
            <a:t>Architecture overview</a:t>
          </a:r>
          <a:endParaRPr lang="en-US" sz="1900" kern="1200" dirty="0"/>
        </a:p>
      </dsp:txBody>
      <dsp:txXfrm>
        <a:off x="791081" y="857755"/>
        <a:ext cx="4860418" cy="684918"/>
      </dsp:txXfrm>
    </dsp:sp>
    <dsp:sp modelId="{AF9AECF7-802F-47D7-AC34-C23EF2A871E6}">
      <dsp:nvSpPr>
        <dsp:cNvPr id="0" name=""/>
        <dsp:cNvSpPr/>
      </dsp:nvSpPr>
      <dsp:spPr>
        <a:xfrm>
          <a:off x="0" y="1713904"/>
          <a:ext cx="5651500" cy="684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DC7EE3-CDE9-4DD1-8FB9-2276FE028D5C}">
      <dsp:nvSpPr>
        <dsp:cNvPr id="0" name=""/>
        <dsp:cNvSpPr/>
      </dsp:nvSpPr>
      <dsp:spPr>
        <a:xfrm>
          <a:off x="207187" y="1868010"/>
          <a:ext cx="376705" cy="3767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AB2017-26B4-4F7C-8EB6-6FB65F6AD5F1}">
      <dsp:nvSpPr>
        <dsp:cNvPr id="0" name=""/>
        <dsp:cNvSpPr/>
      </dsp:nvSpPr>
      <dsp:spPr>
        <a:xfrm>
          <a:off x="791081" y="1713904"/>
          <a:ext cx="4860418" cy="684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87" tIns="72487" rIns="72487" bIns="72487" numCol="1" spcCol="1270" anchor="ctr" anchorCtr="0">
          <a:noAutofit/>
        </a:bodyPr>
        <a:lstStyle/>
        <a:p>
          <a:pPr marL="0" lvl="0" indent="0" algn="l" defTabSz="844550">
            <a:lnSpc>
              <a:spcPct val="100000"/>
            </a:lnSpc>
            <a:spcBef>
              <a:spcPct val="0"/>
            </a:spcBef>
            <a:spcAft>
              <a:spcPct val="35000"/>
            </a:spcAft>
            <a:buNone/>
          </a:pPr>
          <a:r>
            <a:rPr lang="en-GB" sz="1900" kern="1200"/>
            <a:t>Design of the node</a:t>
          </a:r>
          <a:endParaRPr lang="en-US" sz="1900" kern="1200" dirty="0"/>
        </a:p>
      </dsp:txBody>
      <dsp:txXfrm>
        <a:off x="791081" y="1713904"/>
        <a:ext cx="4860418" cy="684918"/>
      </dsp:txXfrm>
    </dsp:sp>
    <dsp:sp modelId="{6ED15CEB-B715-4E99-98D8-5F59CC02E95B}">
      <dsp:nvSpPr>
        <dsp:cNvPr id="0" name=""/>
        <dsp:cNvSpPr/>
      </dsp:nvSpPr>
      <dsp:spPr>
        <a:xfrm>
          <a:off x="0" y="2570052"/>
          <a:ext cx="5651500" cy="684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3F7020-9B89-4EAA-8856-A4D1F2FBCEBC}">
      <dsp:nvSpPr>
        <dsp:cNvPr id="0" name=""/>
        <dsp:cNvSpPr/>
      </dsp:nvSpPr>
      <dsp:spPr>
        <a:xfrm>
          <a:off x="207187" y="2724159"/>
          <a:ext cx="376705" cy="3767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DD0172-9BDB-437A-83CB-2CF5344A6F10}">
      <dsp:nvSpPr>
        <dsp:cNvPr id="0" name=""/>
        <dsp:cNvSpPr/>
      </dsp:nvSpPr>
      <dsp:spPr>
        <a:xfrm>
          <a:off x="791081" y="2570052"/>
          <a:ext cx="4860418" cy="684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87" tIns="72487" rIns="72487" bIns="72487" numCol="1" spcCol="1270" anchor="ctr" anchorCtr="0">
          <a:noAutofit/>
        </a:bodyPr>
        <a:lstStyle/>
        <a:p>
          <a:pPr marL="0" lvl="0" indent="0" algn="l" defTabSz="844550">
            <a:lnSpc>
              <a:spcPct val="100000"/>
            </a:lnSpc>
            <a:spcBef>
              <a:spcPct val="0"/>
            </a:spcBef>
            <a:spcAft>
              <a:spcPct val="35000"/>
            </a:spcAft>
            <a:buNone/>
          </a:pPr>
          <a:r>
            <a:rPr lang="en-GB" sz="1900" kern="1200"/>
            <a:t>Securing the solution</a:t>
          </a:r>
          <a:endParaRPr lang="en-US" sz="1900" kern="1200" dirty="0"/>
        </a:p>
      </dsp:txBody>
      <dsp:txXfrm>
        <a:off x="791081" y="2570052"/>
        <a:ext cx="4860418" cy="684918"/>
      </dsp:txXfrm>
    </dsp:sp>
    <dsp:sp modelId="{8D3B98D1-B217-41A5-8212-18F945BD9158}">
      <dsp:nvSpPr>
        <dsp:cNvPr id="0" name=""/>
        <dsp:cNvSpPr/>
      </dsp:nvSpPr>
      <dsp:spPr>
        <a:xfrm>
          <a:off x="0" y="3426200"/>
          <a:ext cx="5651500" cy="684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94FEC-54C2-43EE-B720-AC31CE2FA86A}">
      <dsp:nvSpPr>
        <dsp:cNvPr id="0" name=""/>
        <dsp:cNvSpPr/>
      </dsp:nvSpPr>
      <dsp:spPr>
        <a:xfrm>
          <a:off x="207187" y="3580307"/>
          <a:ext cx="376705" cy="3767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04BC4C-1363-48D1-A512-A3DAB4AE87BE}">
      <dsp:nvSpPr>
        <dsp:cNvPr id="0" name=""/>
        <dsp:cNvSpPr/>
      </dsp:nvSpPr>
      <dsp:spPr>
        <a:xfrm>
          <a:off x="791081" y="3426200"/>
          <a:ext cx="4860418" cy="684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87" tIns="72487" rIns="72487" bIns="72487" numCol="1" spcCol="1270" anchor="ctr" anchorCtr="0">
          <a:noAutofit/>
        </a:bodyPr>
        <a:lstStyle/>
        <a:p>
          <a:pPr marL="0" lvl="0" indent="0" algn="l" defTabSz="844550">
            <a:lnSpc>
              <a:spcPct val="100000"/>
            </a:lnSpc>
            <a:spcBef>
              <a:spcPct val="0"/>
            </a:spcBef>
            <a:spcAft>
              <a:spcPct val="35000"/>
            </a:spcAft>
            <a:buNone/>
          </a:pPr>
          <a:r>
            <a:rPr lang="en-GB" sz="1900" kern="1200"/>
            <a:t>Neural Network Used</a:t>
          </a:r>
          <a:endParaRPr lang="en-US" sz="1900" kern="1200" dirty="0"/>
        </a:p>
      </dsp:txBody>
      <dsp:txXfrm>
        <a:off x="791081" y="3426200"/>
        <a:ext cx="4860418" cy="684918"/>
      </dsp:txXfrm>
    </dsp:sp>
    <dsp:sp modelId="{0A723435-5595-4E7D-B4C2-7D620B00D97A}">
      <dsp:nvSpPr>
        <dsp:cNvPr id="0" name=""/>
        <dsp:cNvSpPr/>
      </dsp:nvSpPr>
      <dsp:spPr>
        <a:xfrm>
          <a:off x="0" y="4282348"/>
          <a:ext cx="5651500" cy="684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C480C3-562C-49CA-8630-78740429A6EF}">
      <dsp:nvSpPr>
        <dsp:cNvPr id="0" name=""/>
        <dsp:cNvSpPr/>
      </dsp:nvSpPr>
      <dsp:spPr>
        <a:xfrm>
          <a:off x="207187" y="4436455"/>
          <a:ext cx="376705" cy="37670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F06D0C-8EED-49BE-928A-0FE2038EA185}">
      <dsp:nvSpPr>
        <dsp:cNvPr id="0" name=""/>
        <dsp:cNvSpPr/>
      </dsp:nvSpPr>
      <dsp:spPr>
        <a:xfrm>
          <a:off x="791081" y="4282348"/>
          <a:ext cx="4860418" cy="684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87" tIns="72487" rIns="72487" bIns="72487" numCol="1" spcCol="1270" anchor="ctr" anchorCtr="0">
          <a:noAutofit/>
        </a:bodyPr>
        <a:lstStyle/>
        <a:p>
          <a:pPr marL="0" lvl="0" indent="0" algn="l" defTabSz="844550">
            <a:lnSpc>
              <a:spcPct val="100000"/>
            </a:lnSpc>
            <a:spcBef>
              <a:spcPct val="0"/>
            </a:spcBef>
            <a:spcAft>
              <a:spcPct val="35000"/>
            </a:spcAft>
            <a:buNone/>
          </a:pPr>
          <a:r>
            <a:rPr lang="en-GB" sz="1900" kern="1200"/>
            <a:t>Conclusion</a:t>
          </a:r>
          <a:endParaRPr lang="en-US" sz="1900" kern="1200" dirty="0"/>
        </a:p>
      </dsp:txBody>
      <dsp:txXfrm>
        <a:off x="791081" y="4282348"/>
        <a:ext cx="4860418" cy="6849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10DBF-22BE-4590-92AE-3244C391F193}">
      <dsp:nvSpPr>
        <dsp:cNvPr id="0" name=""/>
        <dsp:cNvSpPr/>
      </dsp:nvSpPr>
      <dsp:spPr>
        <a:xfrm>
          <a:off x="1000041" y="34218"/>
          <a:ext cx="1070937" cy="1070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0A8EC8-039F-4E15-BE6C-728F7C7168CC}">
      <dsp:nvSpPr>
        <dsp:cNvPr id="0" name=""/>
        <dsp:cNvSpPr/>
      </dsp:nvSpPr>
      <dsp:spPr>
        <a:xfrm>
          <a:off x="5599" y="1235846"/>
          <a:ext cx="3059821" cy="631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dirty="0"/>
            <a:t>The origin of the Node is attested</a:t>
          </a:r>
          <a:endParaRPr lang="en-US" sz="1400" kern="1200" dirty="0"/>
        </a:p>
      </dsp:txBody>
      <dsp:txXfrm>
        <a:off x="5599" y="1235846"/>
        <a:ext cx="3059821" cy="631088"/>
      </dsp:txXfrm>
    </dsp:sp>
    <dsp:sp modelId="{8804594E-6019-4C67-B65E-0A2A1618B095}">
      <dsp:nvSpPr>
        <dsp:cNvPr id="0" name=""/>
        <dsp:cNvSpPr/>
      </dsp:nvSpPr>
      <dsp:spPr>
        <a:xfrm>
          <a:off x="104461" y="1614685"/>
          <a:ext cx="3059821" cy="114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dirty="0"/>
            <a:t>Device is provisioned with key pair signed by CA</a:t>
          </a:r>
        </a:p>
        <a:p>
          <a:pPr marL="0" lvl="0" indent="0" algn="ctr" defTabSz="488950">
            <a:lnSpc>
              <a:spcPct val="100000"/>
            </a:lnSpc>
            <a:spcBef>
              <a:spcPct val="0"/>
            </a:spcBef>
            <a:spcAft>
              <a:spcPct val="35000"/>
            </a:spcAft>
            <a:buNone/>
          </a:pPr>
          <a:r>
            <a:rPr lang="en-GB" sz="1100" kern="1200" dirty="0"/>
            <a:t>Mutual verification is performed at attestation time</a:t>
          </a:r>
          <a:endParaRPr lang="en-US" sz="1100" kern="1200" dirty="0"/>
        </a:p>
        <a:p>
          <a:pPr marL="0" lvl="0" indent="0" algn="ctr" defTabSz="488950">
            <a:lnSpc>
              <a:spcPct val="100000"/>
            </a:lnSpc>
            <a:spcBef>
              <a:spcPct val="0"/>
            </a:spcBef>
            <a:spcAft>
              <a:spcPct val="35000"/>
            </a:spcAft>
            <a:buNone/>
          </a:pPr>
          <a:r>
            <a:rPr lang="en-GB" sz="1100" kern="1200" dirty="0"/>
            <a:t>Elliptic Curve Ephemeral Diffie Hellman is used for generating  a session key to be used in TLS-PSK</a:t>
          </a:r>
          <a:endParaRPr lang="en-US" sz="1100" kern="1200" dirty="0"/>
        </a:p>
        <a:p>
          <a:pPr marL="0" lvl="0" indent="0" algn="ctr" defTabSz="488950">
            <a:lnSpc>
              <a:spcPct val="100000"/>
            </a:lnSpc>
            <a:spcBef>
              <a:spcPct val="0"/>
            </a:spcBef>
            <a:spcAft>
              <a:spcPct val="35000"/>
            </a:spcAft>
            <a:buNone/>
          </a:pPr>
          <a:r>
            <a:rPr lang="en-GB" sz="1100" kern="1200" dirty="0"/>
            <a:t>The device identifier is sent encrypted with the session key as a last step of the attestation</a:t>
          </a:r>
          <a:endParaRPr lang="en-US" sz="1100" kern="1200" dirty="0"/>
        </a:p>
      </dsp:txBody>
      <dsp:txXfrm>
        <a:off x="104461" y="1614685"/>
        <a:ext cx="3059821" cy="1145808"/>
      </dsp:txXfrm>
    </dsp:sp>
    <dsp:sp modelId="{AC228BBC-ACB0-48B9-941F-9F2BBDAB8B54}">
      <dsp:nvSpPr>
        <dsp:cNvPr id="0" name=""/>
        <dsp:cNvSpPr/>
      </dsp:nvSpPr>
      <dsp:spPr>
        <a:xfrm>
          <a:off x="4595331" y="34218"/>
          <a:ext cx="1070937" cy="107093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5B2455-1B1D-4A50-A288-F0C7F1D8D47C}">
      <dsp:nvSpPr>
        <dsp:cNvPr id="0" name=""/>
        <dsp:cNvSpPr/>
      </dsp:nvSpPr>
      <dsp:spPr>
        <a:xfrm>
          <a:off x="3600889" y="1235846"/>
          <a:ext cx="3059821" cy="631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a:t>Sensor data is sent secured using MQTT in TLS PSK mode which offers transport layer security</a:t>
          </a:r>
          <a:endParaRPr lang="en-US" sz="1400" kern="1200"/>
        </a:p>
      </dsp:txBody>
      <dsp:txXfrm>
        <a:off x="3600889" y="1235846"/>
        <a:ext cx="3059821" cy="631088"/>
      </dsp:txXfrm>
    </dsp:sp>
    <dsp:sp modelId="{6AAA4A18-C40D-45E4-8E9F-19CDA31C905D}">
      <dsp:nvSpPr>
        <dsp:cNvPr id="0" name=""/>
        <dsp:cNvSpPr/>
      </dsp:nvSpPr>
      <dsp:spPr>
        <a:xfrm>
          <a:off x="3600889" y="1927720"/>
          <a:ext cx="3059821" cy="1145808"/>
        </a:xfrm>
        <a:prstGeom prst="rect">
          <a:avLst/>
        </a:prstGeom>
        <a:noFill/>
        <a:ln>
          <a:noFill/>
        </a:ln>
        <a:effectLst/>
      </dsp:spPr>
      <dsp:style>
        <a:lnRef idx="0">
          <a:scrgbClr r="0" g="0" b="0"/>
        </a:lnRef>
        <a:fillRef idx="0">
          <a:scrgbClr r="0" g="0" b="0"/>
        </a:fillRef>
        <a:effectRef idx="0">
          <a:scrgbClr r="0" g="0" b="0"/>
        </a:effectRef>
        <a:fontRef idx="minor"/>
      </dsp:style>
    </dsp:sp>
    <dsp:sp modelId="{BC361380-F9BA-4A8B-84F4-39A63BF52654}">
      <dsp:nvSpPr>
        <dsp:cNvPr id="0" name=""/>
        <dsp:cNvSpPr/>
      </dsp:nvSpPr>
      <dsp:spPr>
        <a:xfrm>
          <a:off x="8190621" y="34218"/>
          <a:ext cx="1070937" cy="10709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194BC5-EE5C-42E0-98C7-F3FF48354340}">
      <dsp:nvSpPr>
        <dsp:cNvPr id="0" name=""/>
        <dsp:cNvSpPr/>
      </dsp:nvSpPr>
      <dsp:spPr>
        <a:xfrm>
          <a:off x="7196179" y="1235846"/>
          <a:ext cx="3059821" cy="631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a:t>The flash storage is encrypted, saving the key in eFUSE</a:t>
          </a:r>
          <a:endParaRPr lang="en-US" sz="1400" kern="1200"/>
        </a:p>
      </dsp:txBody>
      <dsp:txXfrm>
        <a:off x="7196179" y="1235846"/>
        <a:ext cx="3059821" cy="631088"/>
      </dsp:txXfrm>
    </dsp:sp>
    <dsp:sp modelId="{CE9427D8-5088-46DF-8FFB-C93DB767833F}">
      <dsp:nvSpPr>
        <dsp:cNvPr id="0" name=""/>
        <dsp:cNvSpPr/>
      </dsp:nvSpPr>
      <dsp:spPr>
        <a:xfrm>
          <a:off x="7196179" y="1927720"/>
          <a:ext cx="3059821" cy="114580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E49042B-6591-4073-B9F8-DC8614200340}" type="datetimeFigureOut">
              <a:rPr lang="en-GB" smtClean="0"/>
              <a:t>05/07/2022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26444695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9042B-6591-4073-B9F8-DC8614200340}" type="datetimeFigureOut">
              <a:rPr lang="en-GB" smtClean="0"/>
              <a:t>05/07/2022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2562182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9042B-6591-4073-B9F8-DC8614200340}" type="datetimeFigureOut">
              <a:rPr lang="en-GB" smtClean="0"/>
              <a:t>05/07/2022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627792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49042B-6591-4073-B9F8-DC8614200340}" type="datetimeFigureOut">
              <a:rPr lang="en-GB" smtClean="0"/>
              <a:t>05/07/2022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2138012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E49042B-6591-4073-B9F8-DC8614200340}" type="datetimeFigureOut">
              <a:rPr lang="en-GB" smtClean="0"/>
              <a:t>05/07/2022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41103739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E49042B-6591-4073-B9F8-DC8614200340}" type="datetimeFigureOut">
              <a:rPr lang="en-GB" smtClean="0"/>
              <a:t>05/07/2022</a:t>
            </a:fld>
            <a:endParaRPr lang="en-GB" dirty="0"/>
          </a:p>
        </p:txBody>
      </p:sp>
      <p:sp>
        <p:nvSpPr>
          <p:cNvPr id="9" name="Footer Placeholder 8"/>
          <p:cNvSpPr>
            <a:spLocks noGrp="1"/>
          </p:cNvSpPr>
          <p:nvPr>
            <p:ph type="ftr" sz="quarter" idx="11"/>
          </p:nvPr>
        </p:nvSpPr>
        <p:spPr/>
        <p:txBody>
          <a:bodyPr/>
          <a:lstStyle/>
          <a:p>
            <a:endParaRPr lang="en-GB" dirty="0"/>
          </a:p>
        </p:txBody>
      </p:sp>
      <p:sp>
        <p:nvSpPr>
          <p:cNvPr id="10" name="Slide Number Placeholder 9"/>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2666111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E49042B-6591-4073-B9F8-DC8614200340}" type="datetimeFigureOut">
              <a:rPr lang="en-GB" smtClean="0"/>
              <a:t>05/07/2022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738E6D9-2216-446C-A6C6-05AA244D79B6}" type="slidenum">
              <a:rPr lang="en-GB" smtClean="0"/>
              <a:t>‹#›</a:t>
            </a:fld>
            <a:endParaRPr lang="en-GB"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8147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49042B-6591-4073-B9F8-DC8614200340}" type="datetimeFigureOut">
              <a:rPr lang="en-GB" smtClean="0"/>
              <a:t>05/07/2022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2207688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9042B-6591-4073-B9F8-DC8614200340}" type="datetimeFigureOut">
              <a:rPr lang="en-GB" smtClean="0"/>
              <a:t>05/07/2022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109741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E49042B-6591-4073-B9F8-DC8614200340}" type="datetimeFigureOut">
              <a:rPr lang="en-GB" smtClean="0"/>
              <a:t>05/07/2022</a:t>
            </a:fld>
            <a:endParaRPr lang="en-GB"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dirty="0"/>
          </a:p>
        </p:txBody>
      </p:sp>
      <p:sp>
        <p:nvSpPr>
          <p:cNvPr id="11" name="Slide Number Placeholder 10"/>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287482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E49042B-6591-4073-B9F8-DC8614200340}" type="datetimeFigureOut">
              <a:rPr lang="en-GB" smtClean="0"/>
              <a:t>05/07/2022</a:t>
            </a:fld>
            <a:endParaRPr lang="en-GB"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dirty="0"/>
          </a:p>
        </p:txBody>
      </p:sp>
      <p:sp>
        <p:nvSpPr>
          <p:cNvPr id="10" name="Slide Number Placeholder 9"/>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313308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E49042B-6591-4073-B9F8-DC8614200340}" type="datetimeFigureOut">
              <a:rPr lang="en-GB" smtClean="0"/>
              <a:t>05/07/2022</a:t>
            </a:fld>
            <a:endParaRPr lang="en-GB"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738E6D9-2216-446C-A6C6-05AA244D79B6}" type="slidenum">
              <a:rPr lang="en-GB" smtClean="0"/>
              <a:t>‹#›</a:t>
            </a:fld>
            <a:endParaRPr lang="en-GB" dirty="0"/>
          </a:p>
        </p:txBody>
      </p:sp>
    </p:spTree>
    <p:extLst>
      <p:ext uri="{BB962C8B-B14F-4D97-AF65-F5344CB8AC3E}">
        <p14:creationId xmlns:p14="http://schemas.microsoft.com/office/powerpoint/2010/main" val="3539991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42DE-7F8B-477D-5D34-5125D1919CCB}"/>
              </a:ext>
            </a:extLst>
          </p:cNvPr>
          <p:cNvSpPr>
            <a:spLocks noGrp="1"/>
          </p:cNvSpPr>
          <p:nvPr>
            <p:ph type="ctrTitle"/>
          </p:nvPr>
        </p:nvSpPr>
        <p:spPr/>
        <p:txBody>
          <a:bodyPr/>
          <a:lstStyle/>
          <a:p>
            <a:r>
              <a:rPr lang="en-GB" dirty="0"/>
              <a:t>Secure Iot solution for office building monitoring</a:t>
            </a:r>
          </a:p>
        </p:txBody>
      </p:sp>
    </p:spTree>
    <p:extLst>
      <p:ext uri="{BB962C8B-B14F-4D97-AF65-F5344CB8AC3E}">
        <p14:creationId xmlns:p14="http://schemas.microsoft.com/office/powerpoint/2010/main" val="3527977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0783E-AECB-0C8A-10D2-CDE90CA51038}"/>
              </a:ext>
            </a:extLst>
          </p:cNvPr>
          <p:cNvSpPr>
            <a:spLocks noGrp="1"/>
          </p:cNvSpPr>
          <p:nvPr>
            <p:ph type="title"/>
          </p:nvPr>
        </p:nvSpPr>
        <p:spPr>
          <a:xfrm>
            <a:off x="2231136" y="964692"/>
            <a:ext cx="7729728" cy="1188720"/>
          </a:xfrm>
        </p:spPr>
        <p:txBody>
          <a:bodyPr>
            <a:normAutofit/>
          </a:bodyPr>
          <a:lstStyle/>
          <a:p>
            <a:r>
              <a:rPr lang="en-GB" dirty="0"/>
              <a:t>SECURITY SOLUTION OVERVIEW</a:t>
            </a:r>
          </a:p>
        </p:txBody>
      </p:sp>
      <p:sp>
        <p:nvSpPr>
          <p:cNvPr id="4" name="Content Placeholder 3">
            <a:extLst>
              <a:ext uri="{FF2B5EF4-FFF2-40B4-BE49-F238E27FC236}">
                <a16:creationId xmlns:a16="http://schemas.microsoft.com/office/drawing/2014/main" id="{4930614B-A7CC-FCAD-16B7-FACD4A701A4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08436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E043E1-80A7-1E2D-BE78-582E80CDCD28}"/>
              </a:ext>
            </a:extLst>
          </p:cNvPr>
          <p:cNvSpPr>
            <a:spLocks noGrp="1"/>
          </p:cNvSpPr>
          <p:nvPr>
            <p:ph type="title"/>
          </p:nvPr>
        </p:nvSpPr>
        <p:spPr>
          <a:xfrm>
            <a:off x="8181171" y="2681103"/>
            <a:ext cx="3363974" cy="1495794"/>
          </a:xfrm>
          <a:noFill/>
          <a:ln>
            <a:solidFill>
              <a:srgbClr val="FFFFFF"/>
            </a:solidFill>
          </a:ln>
        </p:spPr>
        <p:txBody>
          <a:bodyPr wrap="square">
            <a:normAutofit/>
          </a:bodyPr>
          <a:lstStyle/>
          <a:p>
            <a:r>
              <a:rPr lang="en-GB">
                <a:solidFill>
                  <a:srgbClr val="FFFFFF"/>
                </a:solidFill>
              </a:rPr>
              <a:t>Contents</a:t>
            </a:r>
            <a:endParaRPr lang="en-GB" dirty="0">
              <a:solidFill>
                <a:srgbClr val="FFFFFF"/>
              </a:solidFill>
            </a:endParaRPr>
          </a:p>
        </p:txBody>
      </p:sp>
      <p:graphicFrame>
        <p:nvGraphicFramePr>
          <p:cNvPr id="5" name="Content Placeholder 2">
            <a:extLst>
              <a:ext uri="{FF2B5EF4-FFF2-40B4-BE49-F238E27FC236}">
                <a16:creationId xmlns:a16="http://schemas.microsoft.com/office/drawing/2014/main" id="{92502E57-4E27-AC1B-9599-3BE17A875ED1}"/>
              </a:ext>
            </a:extLst>
          </p:cNvPr>
          <p:cNvGraphicFramePr>
            <a:graphicFrameLocks noGrp="1"/>
          </p:cNvGraphicFramePr>
          <p:nvPr>
            <p:ph idx="1"/>
            <p:extLst>
              <p:ext uri="{D42A27DB-BD31-4B8C-83A1-F6EECF244321}">
                <p14:modId xmlns:p14="http://schemas.microsoft.com/office/powerpoint/2010/main" val="1371520813"/>
              </p:ext>
            </p:extLst>
          </p:nvPr>
        </p:nvGraphicFramePr>
        <p:xfrm>
          <a:off x="920750" y="965200"/>
          <a:ext cx="5651500" cy="496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438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A67A9B-3A0B-64E8-4424-6F20511C7B67}"/>
              </a:ext>
            </a:extLst>
          </p:cNvPr>
          <p:cNvSpPr>
            <a:spLocks noGrp="1"/>
          </p:cNvSpPr>
          <p:nvPr>
            <p:ph type="title"/>
          </p:nvPr>
        </p:nvSpPr>
        <p:spPr>
          <a:xfrm>
            <a:off x="2231136" y="467418"/>
            <a:ext cx="7729728" cy="1188720"/>
          </a:xfrm>
          <a:solidFill>
            <a:srgbClr val="FFFFFF"/>
          </a:solidFill>
        </p:spPr>
        <p:txBody>
          <a:bodyPr>
            <a:normAutofit/>
          </a:bodyPr>
          <a:lstStyle/>
          <a:p>
            <a:r>
              <a:rPr lang="en-GB" dirty="0"/>
              <a:t>Purpose of the thesis</a:t>
            </a:r>
          </a:p>
        </p:txBody>
      </p:sp>
      <p:sp>
        <p:nvSpPr>
          <p:cNvPr id="3" name="Content Placeholder 2">
            <a:extLst>
              <a:ext uri="{FF2B5EF4-FFF2-40B4-BE49-F238E27FC236}">
                <a16:creationId xmlns:a16="http://schemas.microsoft.com/office/drawing/2014/main" id="{83B339DF-43DE-D9FB-260B-E6231317B74E}"/>
              </a:ext>
            </a:extLst>
          </p:cNvPr>
          <p:cNvSpPr>
            <a:spLocks noGrp="1"/>
          </p:cNvSpPr>
          <p:nvPr>
            <p:ph idx="1"/>
          </p:nvPr>
        </p:nvSpPr>
        <p:spPr>
          <a:xfrm>
            <a:off x="1706062" y="2291262"/>
            <a:ext cx="8779512" cy="2879256"/>
          </a:xfrm>
        </p:spPr>
        <p:txBody>
          <a:bodyPr>
            <a:normAutofit/>
          </a:bodyPr>
          <a:lstStyle/>
          <a:p>
            <a:r>
              <a:rPr lang="en-GB" dirty="0">
                <a:solidFill>
                  <a:srgbClr val="404040"/>
                </a:solidFill>
              </a:rPr>
              <a:t>Build an IoT node that securely transmits data into the Cloud</a:t>
            </a:r>
          </a:p>
          <a:p>
            <a:r>
              <a:rPr lang="en-GB" dirty="0">
                <a:solidFill>
                  <a:srgbClr val="404040"/>
                </a:solidFill>
              </a:rPr>
              <a:t>Design an Attestation Process in order to verify the origin of the node</a:t>
            </a:r>
          </a:p>
          <a:p>
            <a:r>
              <a:rPr lang="en-GB" dirty="0">
                <a:solidFill>
                  <a:srgbClr val="404040"/>
                </a:solidFill>
              </a:rPr>
              <a:t>Limit the power consumption of the node</a:t>
            </a:r>
          </a:p>
          <a:p>
            <a:r>
              <a:rPr lang="en-GB" dirty="0">
                <a:solidFill>
                  <a:srgbClr val="404040"/>
                </a:solidFill>
              </a:rPr>
              <a:t>Devise a machine learning solution for edge anomaly detection</a:t>
            </a:r>
          </a:p>
          <a:p>
            <a:r>
              <a:rPr lang="en-GB" dirty="0">
                <a:solidFill>
                  <a:srgbClr val="404040"/>
                </a:solidFill>
              </a:rPr>
              <a:t>Safely expose the collected data via REST</a:t>
            </a:r>
          </a:p>
          <a:p>
            <a:r>
              <a:rPr lang="en-GB" dirty="0">
                <a:solidFill>
                  <a:srgbClr val="404040"/>
                </a:solidFill>
              </a:rPr>
              <a:t>Ability to issue blockchain transactions from the Node</a:t>
            </a:r>
          </a:p>
        </p:txBody>
      </p:sp>
    </p:spTree>
    <p:extLst>
      <p:ext uri="{BB962C8B-B14F-4D97-AF65-F5344CB8AC3E}">
        <p14:creationId xmlns:p14="http://schemas.microsoft.com/office/powerpoint/2010/main" val="3632721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9897-7CE6-56CA-01D1-5D3AC1A37508}"/>
              </a:ext>
            </a:extLst>
          </p:cNvPr>
          <p:cNvSpPr>
            <a:spLocks noGrp="1"/>
          </p:cNvSpPr>
          <p:nvPr>
            <p:ph type="title"/>
          </p:nvPr>
        </p:nvSpPr>
        <p:spPr>
          <a:xfrm>
            <a:off x="804672" y="964692"/>
            <a:ext cx="3066937" cy="1188720"/>
          </a:xfrm>
        </p:spPr>
        <p:txBody>
          <a:bodyPr>
            <a:normAutofit/>
          </a:bodyPr>
          <a:lstStyle/>
          <a:p>
            <a:r>
              <a:rPr lang="en-GB" sz="2600"/>
              <a:t>Architecture overview</a:t>
            </a:r>
          </a:p>
        </p:txBody>
      </p:sp>
      <p:sp>
        <p:nvSpPr>
          <p:cNvPr id="3" name="Content Placeholder 2">
            <a:extLst>
              <a:ext uri="{FF2B5EF4-FFF2-40B4-BE49-F238E27FC236}">
                <a16:creationId xmlns:a16="http://schemas.microsoft.com/office/drawing/2014/main" id="{F293C4E0-AE98-0BEA-8C8A-AAFC6E1871C1}"/>
              </a:ext>
            </a:extLst>
          </p:cNvPr>
          <p:cNvSpPr>
            <a:spLocks noGrp="1"/>
          </p:cNvSpPr>
          <p:nvPr>
            <p:ph idx="1"/>
          </p:nvPr>
        </p:nvSpPr>
        <p:spPr>
          <a:xfrm>
            <a:off x="803244" y="2638044"/>
            <a:ext cx="3063765" cy="3263206"/>
          </a:xfrm>
        </p:spPr>
        <p:txBody>
          <a:bodyPr>
            <a:normAutofit lnSpcReduction="10000"/>
          </a:bodyPr>
          <a:lstStyle/>
          <a:p>
            <a:pPr>
              <a:lnSpc>
                <a:spcPct val="90000"/>
              </a:lnSpc>
              <a:buFontTx/>
              <a:buChar char="-"/>
            </a:pPr>
            <a:r>
              <a:rPr lang="en-GB" sz="1300" dirty="0"/>
              <a:t>IoT node consisting of ESP32 with sensors attached</a:t>
            </a:r>
          </a:p>
          <a:p>
            <a:pPr lvl="1">
              <a:lnSpc>
                <a:spcPct val="90000"/>
              </a:lnSpc>
              <a:buFontTx/>
              <a:buChar char="-"/>
            </a:pPr>
            <a:r>
              <a:rPr lang="en-GB" sz="1300" dirty="0"/>
              <a:t>Provisioned with own key pair signed by CA</a:t>
            </a:r>
          </a:p>
          <a:p>
            <a:pPr marL="228600" lvl="1" indent="0">
              <a:lnSpc>
                <a:spcPct val="90000"/>
              </a:lnSpc>
              <a:buNone/>
            </a:pPr>
            <a:r>
              <a:rPr lang="en-GB" sz="1300" dirty="0"/>
              <a:t>Cloud hosted Spring Boot microservices and MQTT Broker</a:t>
            </a:r>
          </a:p>
          <a:p>
            <a:pPr lvl="1">
              <a:lnSpc>
                <a:spcPct val="90000"/>
              </a:lnSpc>
              <a:buFontTx/>
              <a:buChar char="-"/>
            </a:pPr>
            <a:r>
              <a:rPr lang="en-GB" sz="1300" dirty="0"/>
              <a:t>Attestation Server over unsecured transport</a:t>
            </a:r>
          </a:p>
          <a:p>
            <a:pPr lvl="1">
              <a:lnSpc>
                <a:spcPct val="90000"/>
              </a:lnSpc>
              <a:buFontTx/>
              <a:buChar char="-"/>
            </a:pPr>
            <a:r>
              <a:rPr lang="en-GB" sz="1300" dirty="0"/>
              <a:t>Cloud Gateway over secured transport</a:t>
            </a:r>
          </a:p>
          <a:p>
            <a:pPr lvl="1">
              <a:lnSpc>
                <a:spcPct val="90000"/>
              </a:lnSpc>
              <a:buFontTx/>
              <a:buChar char="-"/>
            </a:pPr>
            <a:r>
              <a:rPr lang="en-GB" sz="1300" dirty="0"/>
              <a:t>MQTT Broker that allows TLS over PSK or certificates</a:t>
            </a:r>
          </a:p>
          <a:p>
            <a:pPr>
              <a:lnSpc>
                <a:spcPct val="90000"/>
              </a:lnSpc>
              <a:buFontTx/>
              <a:buChar char="-"/>
            </a:pPr>
            <a:r>
              <a:rPr lang="en-GB" sz="1300" dirty="0"/>
              <a:t>Payload size is reduced using CBOR, and standardized according to IPSO Smart Object Guide</a:t>
            </a:r>
          </a:p>
        </p:txBody>
      </p:sp>
      <p:sp>
        <p:nvSpPr>
          <p:cNvPr id="29" name="Rectangle 24">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6">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7E3A6AB7-0891-A186-6662-2DDBAB9EFA7A}"/>
              </a:ext>
            </a:extLst>
          </p:cNvPr>
          <p:cNvPicPr>
            <a:picLocks noChangeAspect="1"/>
          </p:cNvPicPr>
          <p:nvPr/>
        </p:nvPicPr>
        <p:blipFill>
          <a:blip r:embed="rId2"/>
          <a:stretch>
            <a:fillRect/>
          </a:stretch>
        </p:blipFill>
        <p:spPr>
          <a:xfrm>
            <a:off x="4823366" y="1378040"/>
            <a:ext cx="6227064" cy="4109862"/>
          </a:xfrm>
          <a:prstGeom prst="rect">
            <a:avLst/>
          </a:prstGeom>
        </p:spPr>
      </p:pic>
    </p:spTree>
    <p:extLst>
      <p:ext uri="{BB962C8B-B14F-4D97-AF65-F5344CB8AC3E}">
        <p14:creationId xmlns:p14="http://schemas.microsoft.com/office/powerpoint/2010/main" val="283842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88BDA4-A74F-86A2-DE62-1FB59B63A822}"/>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GB" dirty="0"/>
              <a:t>Design of the node</a:t>
            </a:r>
          </a:p>
        </p:txBody>
      </p:sp>
      <p:sp>
        <p:nvSpPr>
          <p:cNvPr id="3" name="Content Placeholder 2">
            <a:extLst>
              <a:ext uri="{FF2B5EF4-FFF2-40B4-BE49-F238E27FC236}">
                <a16:creationId xmlns:a16="http://schemas.microsoft.com/office/drawing/2014/main" id="{BD5395F4-2E68-F2EB-60AC-C277C7EE5CEA}"/>
              </a:ext>
            </a:extLst>
          </p:cNvPr>
          <p:cNvSpPr>
            <a:spLocks noGrp="1"/>
          </p:cNvSpPr>
          <p:nvPr>
            <p:ph idx="1"/>
          </p:nvPr>
        </p:nvSpPr>
        <p:spPr>
          <a:xfrm>
            <a:off x="400050" y="2858703"/>
            <a:ext cx="5585687" cy="3042547"/>
          </a:xfrm>
        </p:spPr>
        <p:txBody>
          <a:bodyPr>
            <a:normAutofit/>
          </a:bodyPr>
          <a:lstStyle/>
          <a:p>
            <a:r>
              <a:rPr lang="en-GB" dirty="0">
                <a:solidFill>
                  <a:srgbClr val="FFFFFF"/>
                </a:solidFill>
              </a:rPr>
              <a:t>The IoT node is built using off the shelf components:</a:t>
            </a:r>
          </a:p>
          <a:p>
            <a:pPr lvl="1"/>
            <a:r>
              <a:rPr lang="en-GB" dirty="0">
                <a:solidFill>
                  <a:srgbClr val="FFFFFF"/>
                </a:solidFill>
              </a:rPr>
              <a:t>Espressif ESP32</a:t>
            </a:r>
          </a:p>
          <a:p>
            <a:pPr lvl="1"/>
            <a:r>
              <a:rPr lang="en-GB" dirty="0">
                <a:solidFill>
                  <a:srgbClr val="FFFFFF"/>
                </a:solidFill>
              </a:rPr>
              <a:t>DTH11 Temperature and Humidity Sensor</a:t>
            </a:r>
          </a:p>
          <a:p>
            <a:pPr lvl="1"/>
            <a:r>
              <a:rPr lang="en-GB" dirty="0">
                <a:solidFill>
                  <a:srgbClr val="FFFFFF"/>
                </a:solidFill>
              </a:rPr>
              <a:t>SW-420 Vibration Sensor</a:t>
            </a:r>
          </a:p>
          <a:p>
            <a:pPr lvl="1"/>
            <a:r>
              <a:rPr lang="en-GB" dirty="0">
                <a:solidFill>
                  <a:srgbClr val="FFFFFF"/>
                </a:solidFill>
              </a:rPr>
              <a:t>MQ-2 Gas Sensor</a:t>
            </a:r>
          </a:p>
          <a:p>
            <a:pPr lvl="1"/>
            <a:r>
              <a:rPr lang="en-GB" dirty="0">
                <a:solidFill>
                  <a:srgbClr val="FFFFFF"/>
                </a:solidFill>
              </a:rPr>
              <a:t>Battery Pack</a:t>
            </a:r>
          </a:p>
        </p:txBody>
      </p:sp>
      <p:sp>
        <p:nvSpPr>
          <p:cNvPr id="11" name="Rectangle 10">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 schematic&#10;&#10;Description automatically generated">
            <a:extLst>
              <a:ext uri="{FF2B5EF4-FFF2-40B4-BE49-F238E27FC236}">
                <a16:creationId xmlns:a16="http://schemas.microsoft.com/office/drawing/2014/main" id="{8C776C50-54AA-EF37-8715-719753390868}"/>
              </a:ext>
            </a:extLst>
          </p:cNvPr>
          <p:cNvPicPr>
            <a:picLocks noChangeAspect="1"/>
          </p:cNvPicPr>
          <p:nvPr/>
        </p:nvPicPr>
        <p:blipFill rotWithShape="1">
          <a:blip r:embed="rId2"/>
          <a:srcRect t="6588" r="-4" b="-4"/>
          <a:stretch/>
        </p:blipFill>
        <p:spPr>
          <a:xfrm>
            <a:off x="7208520" y="1126397"/>
            <a:ext cx="3867912" cy="4288536"/>
          </a:xfrm>
          <a:prstGeom prst="rect">
            <a:avLst/>
          </a:prstGeom>
          <a:ln w="31750">
            <a:noFill/>
          </a:ln>
        </p:spPr>
      </p:pic>
    </p:spTree>
    <p:extLst>
      <p:ext uri="{BB962C8B-B14F-4D97-AF65-F5344CB8AC3E}">
        <p14:creationId xmlns:p14="http://schemas.microsoft.com/office/powerpoint/2010/main" val="2401319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0783E-AECB-0C8A-10D2-CDE90CA51038}"/>
              </a:ext>
            </a:extLst>
          </p:cNvPr>
          <p:cNvSpPr>
            <a:spLocks noGrp="1"/>
          </p:cNvSpPr>
          <p:nvPr>
            <p:ph type="title"/>
          </p:nvPr>
        </p:nvSpPr>
        <p:spPr>
          <a:xfrm>
            <a:off x="2231136" y="964692"/>
            <a:ext cx="7729728" cy="1188720"/>
          </a:xfrm>
        </p:spPr>
        <p:txBody>
          <a:bodyPr>
            <a:normAutofit/>
          </a:bodyPr>
          <a:lstStyle/>
          <a:p>
            <a:r>
              <a:rPr lang="en-GB"/>
              <a:t>Securing the solution</a:t>
            </a:r>
            <a:endParaRPr lang="en-GB" dirty="0"/>
          </a:p>
        </p:txBody>
      </p:sp>
      <p:graphicFrame>
        <p:nvGraphicFramePr>
          <p:cNvPr id="5" name="Content Placeholder 2">
            <a:extLst>
              <a:ext uri="{FF2B5EF4-FFF2-40B4-BE49-F238E27FC236}">
                <a16:creationId xmlns:a16="http://schemas.microsoft.com/office/drawing/2014/main" id="{97F10694-B496-55A9-F516-3E7401054E48}"/>
              </a:ext>
            </a:extLst>
          </p:cNvPr>
          <p:cNvGraphicFramePr>
            <a:graphicFrameLocks noGrp="1"/>
          </p:cNvGraphicFramePr>
          <p:nvPr>
            <p:ph idx="1"/>
            <p:extLst>
              <p:ext uri="{D42A27DB-BD31-4B8C-83A1-F6EECF244321}">
                <p14:modId xmlns:p14="http://schemas.microsoft.com/office/powerpoint/2010/main" val="1287968509"/>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7066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8B376-4562-D012-C4EF-C93947590D0E}"/>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GB" dirty="0"/>
              <a:t>Neural network used</a:t>
            </a:r>
          </a:p>
        </p:txBody>
      </p:sp>
      <p:sp>
        <p:nvSpPr>
          <p:cNvPr id="3" name="Content Placeholder 2">
            <a:extLst>
              <a:ext uri="{FF2B5EF4-FFF2-40B4-BE49-F238E27FC236}">
                <a16:creationId xmlns:a16="http://schemas.microsoft.com/office/drawing/2014/main" id="{7912F458-3143-AA47-C608-B7CFDE473386}"/>
              </a:ext>
            </a:extLst>
          </p:cNvPr>
          <p:cNvSpPr>
            <a:spLocks noGrp="1"/>
          </p:cNvSpPr>
          <p:nvPr>
            <p:ph idx="1"/>
          </p:nvPr>
        </p:nvSpPr>
        <p:spPr>
          <a:xfrm>
            <a:off x="804672" y="2858703"/>
            <a:ext cx="4475892" cy="3042547"/>
          </a:xfrm>
        </p:spPr>
        <p:txBody>
          <a:bodyPr>
            <a:normAutofit/>
          </a:bodyPr>
          <a:lstStyle/>
          <a:p>
            <a:r>
              <a:rPr lang="en-GB">
                <a:solidFill>
                  <a:srgbClr val="FFFFFF"/>
                </a:solidFill>
              </a:rPr>
              <a:t>A neural network was used to perform anomaly detection</a:t>
            </a:r>
          </a:p>
          <a:p>
            <a:r>
              <a:rPr lang="en-GB">
                <a:solidFill>
                  <a:srgbClr val="FFFFFF"/>
                </a:solidFill>
              </a:rPr>
              <a:t>Inference is performed on the edge device, training on development machine</a:t>
            </a:r>
          </a:p>
          <a:p>
            <a:r>
              <a:rPr lang="en-GB">
                <a:solidFill>
                  <a:srgbClr val="FFFFFF"/>
                </a:solidFill>
              </a:rPr>
              <a:t>It follows the AutoEncoder architecture</a:t>
            </a:r>
          </a:p>
          <a:p>
            <a:r>
              <a:rPr lang="en-GB">
                <a:solidFill>
                  <a:srgbClr val="FFFFFF"/>
                </a:solidFill>
              </a:rPr>
              <a:t>Implemented using convolutional layers</a:t>
            </a:r>
          </a:p>
        </p:txBody>
      </p:sp>
      <p:sp>
        <p:nvSpPr>
          <p:cNvPr id="12" name="Rectangle 11">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medium confidence">
            <a:extLst>
              <a:ext uri="{FF2B5EF4-FFF2-40B4-BE49-F238E27FC236}">
                <a16:creationId xmlns:a16="http://schemas.microsoft.com/office/drawing/2014/main" id="{95977220-90DA-9072-80C4-AD9738017FF8}"/>
              </a:ext>
            </a:extLst>
          </p:cNvPr>
          <p:cNvPicPr>
            <a:picLocks noChangeAspect="1"/>
          </p:cNvPicPr>
          <p:nvPr/>
        </p:nvPicPr>
        <p:blipFill rotWithShape="1">
          <a:blip r:embed="rId2"/>
          <a:srcRect r="28747" b="-2"/>
          <a:stretch/>
        </p:blipFill>
        <p:spPr>
          <a:xfrm>
            <a:off x="7208520" y="1126397"/>
            <a:ext cx="3867912" cy="4288536"/>
          </a:xfrm>
          <a:prstGeom prst="rect">
            <a:avLst/>
          </a:prstGeom>
          <a:ln w="31750">
            <a:noFill/>
          </a:ln>
        </p:spPr>
      </p:pic>
    </p:spTree>
    <p:extLst>
      <p:ext uri="{BB962C8B-B14F-4D97-AF65-F5344CB8AC3E}">
        <p14:creationId xmlns:p14="http://schemas.microsoft.com/office/powerpoint/2010/main" val="205926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6B63-7DB9-88CB-7B50-FC0ECD97873E}"/>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6F35166A-B000-407E-674D-C475B1F31B02}"/>
              </a:ext>
            </a:extLst>
          </p:cNvPr>
          <p:cNvSpPr>
            <a:spLocks noGrp="1"/>
          </p:cNvSpPr>
          <p:nvPr>
            <p:ph idx="1"/>
          </p:nvPr>
        </p:nvSpPr>
        <p:spPr>
          <a:xfrm>
            <a:off x="2231136" y="2638044"/>
            <a:ext cx="7729728" cy="3600831"/>
          </a:xfrm>
        </p:spPr>
        <p:txBody>
          <a:bodyPr>
            <a:normAutofit fontScale="92500" lnSpcReduction="10000"/>
          </a:bodyPr>
          <a:lstStyle/>
          <a:p>
            <a:r>
              <a:rPr lang="en-GB" dirty="0"/>
              <a:t>In order to fulfil the security needs of connecting an IoT node directly to the internet, enough computational power must be ensured in order to perform complex cryptographic operations, which the ESP32 provided</a:t>
            </a:r>
          </a:p>
          <a:p>
            <a:r>
              <a:rPr lang="en-GB" dirty="0"/>
              <a:t>Confidentiality had to be ensured for the secrets store on device, placing the key in a tamper resistant medium</a:t>
            </a:r>
          </a:p>
          <a:p>
            <a:r>
              <a:rPr lang="en-GB" dirty="0"/>
              <a:t>Attestation of the node prevents injection of malicious data</a:t>
            </a:r>
          </a:p>
          <a:p>
            <a:r>
              <a:rPr lang="en-GB" dirty="0"/>
              <a:t>Outliers are filtered out using a Convolutional Neural Network before publishing sensor data</a:t>
            </a:r>
          </a:p>
          <a:p>
            <a:r>
              <a:rPr lang="en-GB" dirty="0"/>
              <a:t>Retrieval of the records is done securely over HTTPS</a:t>
            </a:r>
          </a:p>
          <a:p>
            <a:r>
              <a:rPr lang="en-GB" dirty="0"/>
              <a:t>The cloud hosted applications follow a microservice architecture</a:t>
            </a:r>
          </a:p>
          <a:p>
            <a:r>
              <a:rPr lang="en-GB" dirty="0"/>
              <a:t>Authorization is verified before returning any sensor data, using an IDP and JWT</a:t>
            </a:r>
          </a:p>
        </p:txBody>
      </p:sp>
    </p:spTree>
    <p:extLst>
      <p:ext uri="{BB962C8B-B14F-4D97-AF65-F5344CB8AC3E}">
        <p14:creationId xmlns:p14="http://schemas.microsoft.com/office/powerpoint/2010/main" val="18783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8">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27869-DD61-EF12-9499-F148CF88E5E8}"/>
              </a:ext>
            </a:extLst>
          </p:cNvPr>
          <p:cNvSpPr>
            <a:spLocks noGrp="1"/>
          </p:cNvSpPr>
          <p:nvPr>
            <p:ph type="title"/>
          </p:nvPr>
        </p:nvSpPr>
        <p:spPr>
          <a:xfrm>
            <a:off x="1262729" y="1289303"/>
            <a:ext cx="9638443" cy="3339303"/>
          </a:xfrm>
          <a:ln>
            <a:noFill/>
          </a:ln>
        </p:spPr>
        <p:txBody>
          <a:bodyPr vert="horz" lIns="274320" tIns="182880" rIns="274320" bIns="182880" rtlCol="0" anchor="ctr" anchorCtr="1">
            <a:normAutofit/>
          </a:bodyPr>
          <a:lstStyle/>
          <a:p>
            <a:r>
              <a:rPr lang="en-US" sz="5000" kern="1200" cap="all" spc="200" baseline="0">
                <a:solidFill>
                  <a:srgbClr val="262626"/>
                </a:solidFill>
                <a:latin typeface="+mj-lt"/>
                <a:ea typeface="+mj-ea"/>
                <a:cs typeface="+mj-cs"/>
              </a:rPr>
              <a:t>THANKS</a:t>
            </a:r>
          </a:p>
        </p:txBody>
      </p:sp>
    </p:spTree>
    <p:extLst>
      <p:ext uri="{BB962C8B-B14F-4D97-AF65-F5344CB8AC3E}">
        <p14:creationId xmlns:p14="http://schemas.microsoft.com/office/powerpoint/2010/main" val="250240208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149</TotalTime>
  <Words>407</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Secure Iot solution for office building monitoring</vt:lpstr>
      <vt:lpstr>Contents</vt:lpstr>
      <vt:lpstr>Purpose of the thesis</vt:lpstr>
      <vt:lpstr>Architecture overview</vt:lpstr>
      <vt:lpstr>Design of the node</vt:lpstr>
      <vt:lpstr>Securing the solution</vt:lpstr>
      <vt:lpstr>Neural network used</vt:lpstr>
      <vt:lpstr>CONCLUSION</vt:lpstr>
      <vt:lpstr>THANKS</vt:lpstr>
      <vt:lpstr>SECURITY SOLUTION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Iot solution for office building monitoring</dc:title>
  <dc:creator>Andrei Cazacu</dc:creator>
  <cp:lastModifiedBy>Andrei Cazacu</cp:lastModifiedBy>
  <cp:revision>32</cp:revision>
  <dcterms:created xsi:type="dcterms:W3CDTF">2022-05-26T10:41:43Z</dcterms:created>
  <dcterms:modified xsi:type="dcterms:W3CDTF">2022-07-05T16:02:30Z</dcterms:modified>
</cp:coreProperties>
</file>