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57" r:id="rId4"/>
    <p:sldId id="268" r:id="rId5"/>
    <p:sldId id="259" r:id="rId6"/>
    <p:sldId id="260" r:id="rId7"/>
    <p:sldId id="263" r:id="rId8"/>
    <p:sldId id="261" r:id="rId9"/>
    <p:sldId id="266" r:id="rId10"/>
    <p:sldId id="270" r:id="rId11"/>
    <p:sldId id="273" r:id="rId12"/>
    <p:sldId id="271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>
        <p:scale>
          <a:sx n="100" d="100"/>
          <a:sy n="100" d="100"/>
        </p:scale>
        <p:origin x="324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61AA15-DF25-4B68-9606-AE372601EA0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E18A232-9088-40BD-A01F-01ECA1EDB83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Introduction</a:t>
          </a:r>
          <a:endParaRPr lang="en-US" dirty="0"/>
        </a:p>
      </dgm:t>
    </dgm:pt>
    <dgm:pt modelId="{1E6D3BC3-02E2-41FF-B7A4-E2FED8868284}" type="parTrans" cxnId="{2207EE92-0FD4-4833-B1D3-97404EEC03D0}">
      <dgm:prSet/>
      <dgm:spPr/>
      <dgm:t>
        <a:bodyPr/>
        <a:lstStyle/>
        <a:p>
          <a:endParaRPr lang="en-US"/>
        </a:p>
      </dgm:t>
    </dgm:pt>
    <dgm:pt modelId="{71CF0A21-8D31-4C4F-8CAE-F0DAE8912AE9}" type="sibTrans" cxnId="{2207EE92-0FD4-4833-B1D3-97404EEC03D0}">
      <dgm:prSet/>
      <dgm:spPr/>
      <dgm:t>
        <a:bodyPr/>
        <a:lstStyle/>
        <a:p>
          <a:endParaRPr lang="en-US"/>
        </a:p>
      </dgm:t>
    </dgm:pt>
    <dgm:pt modelId="{DB37F715-ADC1-4CF1-835A-620109EE636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Architecture Overview</a:t>
          </a:r>
          <a:endParaRPr lang="en-US"/>
        </a:p>
      </dgm:t>
    </dgm:pt>
    <dgm:pt modelId="{16CAC478-7C8B-456C-9F2D-DE6F62FFACB1}" type="parTrans" cxnId="{9128E034-916A-4832-AF15-6D9F9C9CF9B0}">
      <dgm:prSet/>
      <dgm:spPr/>
      <dgm:t>
        <a:bodyPr/>
        <a:lstStyle/>
        <a:p>
          <a:endParaRPr lang="en-US"/>
        </a:p>
      </dgm:t>
    </dgm:pt>
    <dgm:pt modelId="{355103E0-77CA-4C3D-8DCE-6C2B7415B106}" type="sibTrans" cxnId="{9128E034-916A-4832-AF15-6D9F9C9CF9B0}">
      <dgm:prSet/>
      <dgm:spPr/>
      <dgm:t>
        <a:bodyPr/>
        <a:lstStyle/>
        <a:p>
          <a:endParaRPr lang="en-US"/>
        </a:p>
      </dgm:t>
    </dgm:pt>
    <dgm:pt modelId="{B5247C40-4F0A-456D-9E65-9025B522710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Design of the IoT Node</a:t>
          </a:r>
          <a:endParaRPr lang="en-US"/>
        </a:p>
      </dgm:t>
    </dgm:pt>
    <dgm:pt modelId="{B96587E7-A3D6-4C45-B99A-2CEFB41ACB61}" type="parTrans" cxnId="{EA0B5B04-CFB4-4FD9-9EC8-7C86CF06F003}">
      <dgm:prSet/>
      <dgm:spPr/>
      <dgm:t>
        <a:bodyPr/>
        <a:lstStyle/>
        <a:p>
          <a:endParaRPr lang="en-US"/>
        </a:p>
      </dgm:t>
    </dgm:pt>
    <dgm:pt modelId="{7A348FDD-C752-4639-94E7-3D681396A69D}" type="sibTrans" cxnId="{EA0B5B04-CFB4-4FD9-9EC8-7C86CF06F003}">
      <dgm:prSet/>
      <dgm:spPr/>
      <dgm:t>
        <a:bodyPr/>
        <a:lstStyle/>
        <a:p>
          <a:endParaRPr lang="en-US"/>
        </a:p>
      </dgm:t>
    </dgm:pt>
    <dgm:pt modelId="{48DE23F5-959D-4E14-A612-A90C56C00A3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Cloud-Hosted Microservices</a:t>
          </a:r>
          <a:endParaRPr lang="en-US"/>
        </a:p>
      </dgm:t>
    </dgm:pt>
    <dgm:pt modelId="{53472DDE-B11E-4AC9-89C8-C7EE81B0403F}" type="parTrans" cxnId="{64F03E2C-4987-4D1F-BDD4-71FEB4B2013F}">
      <dgm:prSet/>
      <dgm:spPr/>
      <dgm:t>
        <a:bodyPr/>
        <a:lstStyle/>
        <a:p>
          <a:endParaRPr lang="en-US"/>
        </a:p>
      </dgm:t>
    </dgm:pt>
    <dgm:pt modelId="{8D4BDD48-B90B-445F-AB47-5E08EF09A919}" type="sibTrans" cxnId="{64F03E2C-4987-4D1F-BDD4-71FEB4B2013F}">
      <dgm:prSet/>
      <dgm:spPr/>
      <dgm:t>
        <a:bodyPr/>
        <a:lstStyle/>
        <a:p>
          <a:endParaRPr lang="en-US"/>
        </a:p>
      </dgm:t>
    </dgm:pt>
    <dgm:pt modelId="{33D1A08A-622C-435B-B053-B81E68CAE82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Securing the Solution – Attestation Service</a:t>
          </a:r>
          <a:endParaRPr lang="en-US"/>
        </a:p>
      </dgm:t>
    </dgm:pt>
    <dgm:pt modelId="{BD11D5A4-AC65-40A8-A826-D6E155D673E6}" type="parTrans" cxnId="{11DC53EB-277E-44B3-80FF-DC322C77AE77}">
      <dgm:prSet/>
      <dgm:spPr/>
      <dgm:t>
        <a:bodyPr/>
        <a:lstStyle/>
        <a:p>
          <a:endParaRPr lang="en-US"/>
        </a:p>
      </dgm:t>
    </dgm:pt>
    <dgm:pt modelId="{AFE3BEE0-2190-4310-AF87-CC4517086745}" type="sibTrans" cxnId="{11DC53EB-277E-44B3-80FF-DC322C77AE77}">
      <dgm:prSet/>
      <dgm:spPr/>
      <dgm:t>
        <a:bodyPr/>
        <a:lstStyle/>
        <a:p>
          <a:endParaRPr lang="en-US"/>
        </a:p>
      </dgm:t>
    </dgm:pt>
    <dgm:pt modelId="{6BA43E5F-B3CF-4A40-B6E1-F672868E87E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Securing the Solution – Protecting Secrets</a:t>
          </a:r>
          <a:endParaRPr lang="en-US"/>
        </a:p>
      </dgm:t>
    </dgm:pt>
    <dgm:pt modelId="{90973991-8F29-4009-8073-378E6AACA8E6}" type="parTrans" cxnId="{24C095BE-2DD8-4A79-A98E-4CDD0521565E}">
      <dgm:prSet/>
      <dgm:spPr/>
      <dgm:t>
        <a:bodyPr/>
        <a:lstStyle/>
        <a:p>
          <a:endParaRPr lang="en-US"/>
        </a:p>
      </dgm:t>
    </dgm:pt>
    <dgm:pt modelId="{15619355-4E26-40AF-9ED5-7263582D3458}" type="sibTrans" cxnId="{24C095BE-2DD8-4A79-A98E-4CDD0521565E}">
      <dgm:prSet/>
      <dgm:spPr/>
      <dgm:t>
        <a:bodyPr/>
        <a:lstStyle/>
        <a:p>
          <a:endParaRPr lang="en-US"/>
        </a:p>
      </dgm:t>
    </dgm:pt>
    <dgm:pt modelId="{90EBB10C-8BF3-4CC6-9158-A42542635A4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Conclusion</a:t>
          </a:r>
          <a:endParaRPr lang="en-US"/>
        </a:p>
      </dgm:t>
    </dgm:pt>
    <dgm:pt modelId="{AE6B7EC4-2C2B-425A-9DF7-74CA4691D6EE}" type="parTrans" cxnId="{23F0C2BC-39A1-4D7D-855E-1D8EDBF9CEE2}">
      <dgm:prSet/>
      <dgm:spPr/>
      <dgm:t>
        <a:bodyPr/>
        <a:lstStyle/>
        <a:p>
          <a:endParaRPr lang="en-US"/>
        </a:p>
      </dgm:t>
    </dgm:pt>
    <dgm:pt modelId="{3D5E78D1-A6F4-478F-9560-352AD1EF5A5D}" type="sibTrans" cxnId="{23F0C2BC-39A1-4D7D-855E-1D8EDBF9CEE2}">
      <dgm:prSet/>
      <dgm:spPr/>
      <dgm:t>
        <a:bodyPr/>
        <a:lstStyle/>
        <a:p>
          <a:endParaRPr lang="en-US"/>
        </a:p>
      </dgm:t>
    </dgm:pt>
    <dgm:pt modelId="{C9BFF4BD-D219-4748-B74C-C0B51C4E3FD3}" type="pres">
      <dgm:prSet presAssocID="{7561AA15-DF25-4B68-9606-AE372601EA00}" presName="root" presStyleCnt="0">
        <dgm:presLayoutVars>
          <dgm:dir/>
          <dgm:resizeHandles val="exact"/>
        </dgm:presLayoutVars>
      </dgm:prSet>
      <dgm:spPr/>
    </dgm:pt>
    <dgm:pt modelId="{DFB27AF2-0A62-4A19-A3E9-571BCD1A2CC6}" type="pres">
      <dgm:prSet presAssocID="{BE18A232-9088-40BD-A01F-01ECA1EDB830}" presName="compNode" presStyleCnt="0"/>
      <dgm:spPr/>
    </dgm:pt>
    <dgm:pt modelId="{DD54F3F2-EA4C-4890-AC39-061826CF17EC}" type="pres">
      <dgm:prSet presAssocID="{BE18A232-9088-40BD-A01F-01ECA1EDB830}" presName="bgRect" presStyleLbl="bgShp" presStyleIdx="0" presStyleCnt="7"/>
      <dgm:spPr/>
    </dgm:pt>
    <dgm:pt modelId="{7C595726-0874-4008-96E7-CBA552F9DA41}" type="pres">
      <dgm:prSet presAssocID="{BE18A232-9088-40BD-A01F-01ECA1EDB83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17EABEB-70F8-4D32-A267-4ACCC8C83BBB}" type="pres">
      <dgm:prSet presAssocID="{BE18A232-9088-40BD-A01F-01ECA1EDB830}" presName="spaceRect" presStyleCnt="0"/>
      <dgm:spPr/>
    </dgm:pt>
    <dgm:pt modelId="{C599549C-FC41-439C-8C33-D7EDF7585C8D}" type="pres">
      <dgm:prSet presAssocID="{BE18A232-9088-40BD-A01F-01ECA1EDB830}" presName="parTx" presStyleLbl="revTx" presStyleIdx="0" presStyleCnt="7">
        <dgm:presLayoutVars>
          <dgm:chMax val="0"/>
          <dgm:chPref val="0"/>
        </dgm:presLayoutVars>
      </dgm:prSet>
      <dgm:spPr/>
    </dgm:pt>
    <dgm:pt modelId="{539E4CE6-903B-4497-9DF5-4E822C98A336}" type="pres">
      <dgm:prSet presAssocID="{71CF0A21-8D31-4C4F-8CAE-F0DAE8912AE9}" presName="sibTrans" presStyleCnt="0"/>
      <dgm:spPr/>
    </dgm:pt>
    <dgm:pt modelId="{EAE03365-7DD2-4D61-A2B4-76D3F5ECDDD2}" type="pres">
      <dgm:prSet presAssocID="{DB37F715-ADC1-4CF1-835A-620109EE6361}" presName="compNode" presStyleCnt="0"/>
      <dgm:spPr/>
    </dgm:pt>
    <dgm:pt modelId="{BDF70916-BD16-42FA-A7C9-4A8BAE6D2AFB}" type="pres">
      <dgm:prSet presAssocID="{DB37F715-ADC1-4CF1-835A-620109EE6361}" presName="bgRect" presStyleLbl="bgShp" presStyleIdx="1" presStyleCnt="7"/>
      <dgm:spPr/>
    </dgm:pt>
    <dgm:pt modelId="{2B6C49EE-F39F-4E83-8820-E0684F00EF60}" type="pres">
      <dgm:prSet presAssocID="{DB37F715-ADC1-4CF1-835A-620109EE636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7FB9944-81C6-417D-8489-CB0AA0F50F61}" type="pres">
      <dgm:prSet presAssocID="{DB37F715-ADC1-4CF1-835A-620109EE6361}" presName="spaceRect" presStyleCnt="0"/>
      <dgm:spPr/>
    </dgm:pt>
    <dgm:pt modelId="{A5968C27-8F3C-431C-80C7-1F2AA3F218E9}" type="pres">
      <dgm:prSet presAssocID="{DB37F715-ADC1-4CF1-835A-620109EE6361}" presName="parTx" presStyleLbl="revTx" presStyleIdx="1" presStyleCnt="7">
        <dgm:presLayoutVars>
          <dgm:chMax val="0"/>
          <dgm:chPref val="0"/>
        </dgm:presLayoutVars>
      </dgm:prSet>
      <dgm:spPr/>
    </dgm:pt>
    <dgm:pt modelId="{26ABF8F7-7D4C-470E-BFE6-D450361FD384}" type="pres">
      <dgm:prSet presAssocID="{355103E0-77CA-4C3D-8DCE-6C2B7415B106}" presName="sibTrans" presStyleCnt="0"/>
      <dgm:spPr/>
    </dgm:pt>
    <dgm:pt modelId="{49897825-88B7-4E65-B219-E174E08944D3}" type="pres">
      <dgm:prSet presAssocID="{B5247C40-4F0A-456D-9E65-9025B5227106}" presName="compNode" presStyleCnt="0"/>
      <dgm:spPr/>
    </dgm:pt>
    <dgm:pt modelId="{84DC8CE9-A9FE-427D-BB90-472BC88DF0C9}" type="pres">
      <dgm:prSet presAssocID="{B5247C40-4F0A-456D-9E65-9025B5227106}" presName="bgRect" presStyleLbl="bgShp" presStyleIdx="2" presStyleCnt="7"/>
      <dgm:spPr/>
    </dgm:pt>
    <dgm:pt modelId="{6763934D-DC77-4765-856A-C65E4D872A98}" type="pres">
      <dgm:prSet presAssocID="{B5247C40-4F0A-456D-9E65-9025B522710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7AF6D336-7236-4269-B195-3B875D40503C}" type="pres">
      <dgm:prSet presAssocID="{B5247C40-4F0A-456D-9E65-9025B5227106}" presName="spaceRect" presStyleCnt="0"/>
      <dgm:spPr/>
    </dgm:pt>
    <dgm:pt modelId="{514B9670-9591-437D-9A2E-954E7FE5AC3A}" type="pres">
      <dgm:prSet presAssocID="{B5247C40-4F0A-456D-9E65-9025B5227106}" presName="parTx" presStyleLbl="revTx" presStyleIdx="2" presStyleCnt="7">
        <dgm:presLayoutVars>
          <dgm:chMax val="0"/>
          <dgm:chPref val="0"/>
        </dgm:presLayoutVars>
      </dgm:prSet>
      <dgm:spPr/>
    </dgm:pt>
    <dgm:pt modelId="{7F63287A-817F-4CB1-9BA4-0A8550ADBCAC}" type="pres">
      <dgm:prSet presAssocID="{7A348FDD-C752-4639-94E7-3D681396A69D}" presName="sibTrans" presStyleCnt="0"/>
      <dgm:spPr/>
    </dgm:pt>
    <dgm:pt modelId="{7DF7B50D-FEDC-4058-B16E-83A0460E05E4}" type="pres">
      <dgm:prSet presAssocID="{48DE23F5-959D-4E14-A612-A90C56C00A3A}" presName="compNode" presStyleCnt="0"/>
      <dgm:spPr/>
    </dgm:pt>
    <dgm:pt modelId="{BD5A8C3C-969D-4B6A-88F4-222089393A5D}" type="pres">
      <dgm:prSet presAssocID="{48DE23F5-959D-4E14-A612-A90C56C00A3A}" presName="bgRect" presStyleLbl="bgShp" presStyleIdx="3" presStyleCnt="7"/>
      <dgm:spPr/>
    </dgm:pt>
    <dgm:pt modelId="{FF5120B7-81E2-413B-B1B2-E1137A23BBDE}" type="pres">
      <dgm:prSet presAssocID="{48DE23F5-959D-4E14-A612-A90C56C00A3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8DB1BE9D-DD37-4893-AB3F-F53A173736F1}" type="pres">
      <dgm:prSet presAssocID="{48DE23F5-959D-4E14-A612-A90C56C00A3A}" presName="spaceRect" presStyleCnt="0"/>
      <dgm:spPr/>
    </dgm:pt>
    <dgm:pt modelId="{DFD1A8F6-77D2-4AE1-AC67-DB2702ABE957}" type="pres">
      <dgm:prSet presAssocID="{48DE23F5-959D-4E14-A612-A90C56C00A3A}" presName="parTx" presStyleLbl="revTx" presStyleIdx="3" presStyleCnt="7">
        <dgm:presLayoutVars>
          <dgm:chMax val="0"/>
          <dgm:chPref val="0"/>
        </dgm:presLayoutVars>
      </dgm:prSet>
      <dgm:spPr/>
    </dgm:pt>
    <dgm:pt modelId="{E5E01D3C-EEA8-425A-9F6B-7E40BB913EC9}" type="pres">
      <dgm:prSet presAssocID="{8D4BDD48-B90B-445F-AB47-5E08EF09A919}" presName="sibTrans" presStyleCnt="0"/>
      <dgm:spPr/>
    </dgm:pt>
    <dgm:pt modelId="{714C6F0A-5CB8-46E9-A4CA-17BC31954478}" type="pres">
      <dgm:prSet presAssocID="{33D1A08A-622C-435B-B053-B81E68CAE82C}" presName="compNode" presStyleCnt="0"/>
      <dgm:spPr/>
    </dgm:pt>
    <dgm:pt modelId="{76A158A1-0C18-47AF-9189-4E78690C53BE}" type="pres">
      <dgm:prSet presAssocID="{33D1A08A-622C-435B-B053-B81E68CAE82C}" presName="bgRect" presStyleLbl="bgShp" presStyleIdx="4" presStyleCnt="7"/>
      <dgm:spPr/>
    </dgm:pt>
    <dgm:pt modelId="{CDE0CCD7-9819-4408-9434-09449286DCD9}" type="pres">
      <dgm:prSet presAssocID="{33D1A08A-622C-435B-B053-B81E68CAE82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A74CCA9-62F6-421D-BB4E-BA43F483F846}" type="pres">
      <dgm:prSet presAssocID="{33D1A08A-622C-435B-B053-B81E68CAE82C}" presName="spaceRect" presStyleCnt="0"/>
      <dgm:spPr/>
    </dgm:pt>
    <dgm:pt modelId="{D029DCF5-AAE0-4703-B97E-9ADFF3A55321}" type="pres">
      <dgm:prSet presAssocID="{33D1A08A-622C-435B-B053-B81E68CAE82C}" presName="parTx" presStyleLbl="revTx" presStyleIdx="4" presStyleCnt="7">
        <dgm:presLayoutVars>
          <dgm:chMax val="0"/>
          <dgm:chPref val="0"/>
        </dgm:presLayoutVars>
      </dgm:prSet>
      <dgm:spPr/>
    </dgm:pt>
    <dgm:pt modelId="{7C20778B-8794-42CD-9D0B-3A3D8C0DEB49}" type="pres">
      <dgm:prSet presAssocID="{AFE3BEE0-2190-4310-AF87-CC4517086745}" presName="sibTrans" presStyleCnt="0"/>
      <dgm:spPr/>
    </dgm:pt>
    <dgm:pt modelId="{C9B38C20-7F29-4EE0-A6B4-8C41A623B629}" type="pres">
      <dgm:prSet presAssocID="{6BA43E5F-B3CF-4A40-B6E1-F672868E87E9}" presName="compNode" presStyleCnt="0"/>
      <dgm:spPr/>
    </dgm:pt>
    <dgm:pt modelId="{80050553-79B4-4EFC-9E3D-EC194DBE0572}" type="pres">
      <dgm:prSet presAssocID="{6BA43E5F-B3CF-4A40-B6E1-F672868E87E9}" presName="bgRect" presStyleLbl="bgShp" presStyleIdx="5" presStyleCnt="7"/>
      <dgm:spPr/>
    </dgm:pt>
    <dgm:pt modelId="{A759B8EA-220B-466C-9120-BAE7F24FDA4B}" type="pres">
      <dgm:prSet presAssocID="{6BA43E5F-B3CF-4A40-B6E1-F672868E87E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29C01BE2-A3B8-44F9-A621-78C1F20D858E}" type="pres">
      <dgm:prSet presAssocID="{6BA43E5F-B3CF-4A40-B6E1-F672868E87E9}" presName="spaceRect" presStyleCnt="0"/>
      <dgm:spPr/>
    </dgm:pt>
    <dgm:pt modelId="{59F615FE-0169-42BC-9CFA-4E757AE428CC}" type="pres">
      <dgm:prSet presAssocID="{6BA43E5F-B3CF-4A40-B6E1-F672868E87E9}" presName="parTx" presStyleLbl="revTx" presStyleIdx="5" presStyleCnt="7">
        <dgm:presLayoutVars>
          <dgm:chMax val="0"/>
          <dgm:chPref val="0"/>
        </dgm:presLayoutVars>
      </dgm:prSet>
      <dgm:spPr/>
    </dgm:pt>
    <dgm:pt modelId="{49566A3E-3B88-452E-9ED9-F0B4886362C5}" type="pres">
      <dgm:prSet presAssocID="{15619355-4E26-40AF-9ED5-7263582D3458}" presName="sibTrans" presStyleCnt="0"/>
      <dgm:spPr/>
    </dgm:pt>
    <dgm:pt modelId="{2B199497-2310-4F4D-A6BB-5B2E49F14A85}" type="pres">
      <dgm:prSet presAssocID="{90EBB10C-8BF3-4CC6-9158-A42542635A4A}" presName="compNode" presStyleCnt="0"/>
      <dgm:spPr/>
    </dgm:pt>
    <dgm:pt modelId="{C75461B2-7310-4EF9-8FA1-3682975DF609}" type="pres">
      <dgm:prSet presAssocID="{90EBB10C-8BF3-4CC6-9158-A42542635A4A}" presName="bgRect" presStyleLbl="bgShp" presStyleIdx="6" presStyleCnt="7"/>
      <dgm:spPr/>
    </dgm:pt>
    <dgm:pt modelId="{698A0BE6-8231-44D4-B964-6A5F080BB1D7}" type="pres">
      <dgm:prSet presAssocID="{90EBB10C-8BF3-4CC6-9158-A42542635A4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B2B01E94-4744-4DF5-B12B-F4916CF219F3}" type="pres">
      <dgm:prSet presAssocID="{90EBB10C-8BF3-4CC6-9158-A42542635A4A}" presName="spaceRect" presStyleCnt="0"/>
      <dgm:spPr/>
    </dgm:pt>
    <dgm:pt modelId="{07C765CF-9FE1-4C7D-B9D4-6818A99542A0}" type="pres">
      <dgm:prSet presAssocID="{90EBB10C-8BF3-4CC6-9158-A42542635A4A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EA0B5B04-CFB4-4FD9-9EC8-7C86CF06F003}" srcId="{7561AA15-DF25-4B68-9606-AE372601EA00}" destId="{B5247C40-4F0A-456D-9E65-9025B5227106}" srcOrd="2" destOrd="0" parTransId="{B96587E7-A3D6-4C45-B99A-2CEFB41ACB61}" sibTransId="{7A348FDD-C752-4639-94E7-3D681396A69D}"/>
    <dgm:cxn modelId="{F431E304-9519-49AA-A9C6-FCF3D426EAD9}" type="presOf" srcId="{BE18A232-9088-40BD-A01F-01ECA1EDB830}" destId="{C599549C-FC41-439C-8C33-D7EDF7585C8D}" srcOrd="0" destOrd="0" presId="urn:microsoft.com/office/officeart/2018/2/layout/IconVerticalSolidList"/>
    <dgm:cxn modelId="{AB808726-A821-45FC-AEF6-B4B90C3C4F49}" type="presOf" srcId="{48DE23F5-959D-4E14-A612-A90C56C00A3A}" destId="{DFD1A8F6-77D2-4AE1-AC67-DB2702ABE957}" srcOrd="0" destOrd="0" presId="urn:microsoft.com/office/officeart/2018/2/layout/IconVerticalSolidList"/>
    <dgm:cxn modelId="{11A7A126-F49E-4470-A808-7894F82F2F79}" type="presOf" srcId="{6BA43E5F-B3CF-4A40-B6E1-F672868E87E9}" destId="{59F615FE-0169-42BC-9CFA-4E757AE428CC}" srcOrd="0" destOrd="0" presId="urn:microsoft.com/office/officeart/2018/2/layout/IconVerticalSolidList"/>
    <dgm:cxn modelId="{64F03E2C-4987-4D1F-BDD4-71FEB4B2013F}" srcId="{7561AA15-DF25-4B68-9606-AE372601EA00}" destId="{48DE23F5-959D-4E14-A612-A90C56C00A3A}" srcOrd="3" destOrd="0" parTransId="{53472DDE-B11E-4AC9-89C8-C7EE81B0403F}" sibTransId="{8D4BDD48-B90B-445F-AB47-5E08EF09A919}"/>
    <dgm:cxn modelId="{21167B2F-011C-491D-82DF-58CB7A01AD34}" type="presOf" srcId="{33D1A08A-622C-435B-B053-B81E68CAE82C}" destId="{D029DCF5-AAE0-4703-B97E-9ADFF3A55321}" srcOrd="0" destOrd="0" presId="urn:microsoft.com/office/officeart/2018/2/layout/IconVerticalSolidList"/>
    <dgm:cxn modelId="{9128E034-916A-4832-AF15-6D9F9C9CF9B0}" srcId="{7561AA15-DF25-4B68-9606-AE372601EA00}" destId="{DB37F715-ADC1-4CF1-835A-620109EE6361}" srcOrd="1" destOrd="0" parTransId="{16CAC478-7C8B-456C-9F2D-DE6F62FFACB1}" sibTransId="{355103E0-77CA-4C3D-8DCE-6C2B7415B106}"/>
    <dgm:cxn modelId="{8873CF6A-E224-4D74-8506-90DCB4DDBB3F}" type="presOf" srcId="{B5247C40-4F0A-456D-9E65-9025B5227106}" destId="{514B9670-9591-437D-9A2E-954E7FE5AC3A}" srcOrd="0" destOrd="0" presId="urn:microsoft.com/office/officeart/2018/2/layout/IconVerticalSolidList"/>
    <dgm:cxn modelId="{2207EE92-0FD4-4833-B1D3-97404EEC03D0}" srcId="{7561AA15-DF25-4B68-9606-AE372601EA00}" destId="{BE18A232-9088-40BD-A01F-01ECA1EDB830}" srcOrd="0" destOrd="0" parTransId="{1E6D3BC3-02E2-41FF-B7A4-E2FED8868284}" sibTransId="{71CF0A21-8D31-4C4F-8CAE-F0DAE8912AE9}"/>
    <dgm:cxn modelId="{F261669E-BCC8-49D8-BF51-F2A466D2A900}" type="presOf" srcId="{7561AA15-DF25-4B68-9606-AE372601EA00}" destId="{C9BFF4BD-D219-4748-B74C-C0B51C4E3FD3}" srcOrd="0" destOrd="0" presId="urn:microsoft.com/office/officeart/2018/2/layout/IconVerticalSolidList"/>
    <dgm:cxn modelId="{5643D29E-A6F3-4366-A513-D5F5426A3733}" type="presOf" srcId="{DB37F715-ADC1-4CF1-835A-620109EE6361}" destId="{A5968C27-8F3C-431C-80C7-1F2AA3F218E9}" srcOrd="0" destOrd="0" presId="urn:microsoft.com/office/officeart/2018/2/layout/IconVerticalSolidList"/>
    <dgm:cxn modelId="{23F0C2BC-39A1-4D7D-855E-1D8EDBF9CEE2}" srcId="{7561AA15-DF25-4B68-9606-AE372601EA00}" destId="{90EBB10C-8BF3-4CC6-9158-A42542635A4A}" srcOrd="6" destOrd="0" parTransId="{AE6B7EC4-2C2B-425A-9DF7-74CA4691D6EE}" sibTransId="{3D5E78D1-A6F4-478F-9560-352AD1EF5A5D}"/>
    <dgm:cxn modelId="{24C095BE-2DD8-4A79-A98E-4CDD0521565E}" srcId="{7561AA15-DF25-4B68-9606-AE372601EA00}" destId="{6BA43E5F-B3CF-4A40-B6E1-F672868E87E9}" srcOrd="5" destOrd="0" parTransId="{90973991-8F29-4009-8073-378E6AACA8E6}" sibTransId="{15619355-4E26-40AF-9ED5-7263582D3458}"/>
    <dgm:cxn modelId="{98548CE9-9A25-4296-A71A-F5880EEED9F3}" type="presOf" srcId="{90EBB10C-8BF3-4CC6-9158-A42542635A4A}" destId="{07C765CF-9FE1-4C7D-B9D4-6818A99542A0}" srcOrd="0" destOrd="0" presId="urn:microsoft.com/office/officeart/2018/2/layout/IconVerticalSolidList"/>
    <dgm:cxn modelId="{11DC53EB-277E-44B3-80FF-DC322C77AE77}" srcId="{7561AA15-DF25-4B68-9606-AE372601EA00}" destId="{33D1A08A-622C-435B-B053-B81E68CAE82C}" srcOrd="4" destOrd="0" parTransId="{BD11D5A4-AC65-40A8-A826-D6E155D673E6}" sibTransId="{AFE3BEE0-2190-4310-AF87-CC4517086745}"/>
    <dgm:cxn modelId="{E99F64B0-9F0D-483A-B59A-20A0170A4FF6}" type="presParOf" srcId="{C9BFF4BD-D219-4748-B74C-C0B51C4E3FD3}" destId="{DFB27AF2-0A62-4A19-A3E9-571BCD1A2CC6}" srcOrd="0" destOrd="0" presId="urn:microsoft.com/office/officeart/2018/2/layout/IconVerticalSolidList"/>
    <dgm:cxn modelId="{196E4A01-8C51-420F-B86F-6E71E1713D99}" type="presParOf" srcId="{DFB27AF2-0A62-4A19-A3E9-571BCD1A2CC6}" destId="{DD54F3F2-EA4C-4890-AC39-061826CF17EC}" srcOrd="0" destOrd="0" presId="urn:microsoft.com/office/officeart/2018/2/layout/IconVerticalSolidList"/>
    <dgm:cxn modelId="{41ABCE80-2979-405E-BB1D-9C73FDFDC3C2}" type="presParOf" srcId="{DFB27AF2-0A62-4A19-A3E9-571BCD1A2CC6}" destId="{7C595726-0874-4008-96E7-CBA552F9DA41}" srcOrd="1" destOrd="0" presId="urn:microsoft.com/office/officeart/2018/2/layout/IconVerticalSolidList"/>
    <dgm:cxn modelId="{8E7E1D40-53FA-4E23-BF92-F1B0478903BF}" type="presParOf" srcId="{DFB27AF2-0A62-4A19-A3E9-571BCD1A2CC6}" destId="{717EABEB-70F8-4D32-A267-4ACCC8C83BBB}" srcOrd="2" destOrd="0" presId="urn:microsoft.com/office/officeart/2018/2/layout/IconVerticalSolidList"/>
    <dgm:cxn modelId="{9C596507-2B36-45D6-830E-3984E4507A61}" type="presParOf" srcId="{DFB27AF2-0A62-4A19-A3E9-571BCD1A2CC6}" destId="{C599549C-FC41-439C-8C33-D7EDF7585C8D}" srcOrd="3" destOrd="0" presId="urn:microsoft.com/office/officeart/2018/2/layout/IconVerticalSolidList"/>
    <dgm:cxn modelId="{4B84F37B-0431-43CC-BC67-9E7D3DBC2F17}" type="presParOf" srcId="{C9BFF4BD-D219-4748-B74C-C0B51C4E3FD3}" destId="{539E4CE6-903B-4497-9DF5-4E822C98A336}" srcOrd="1" destOrd="0" presId="urn:microsoft.com/office/officeart/2018/2/layout/IconVerticalSolidList"/>
    <dgm:cxn modelId="{CFC76A8C-C1CE-4FAA-B899-F24DD0653343}" type="presParOf" srcId="{C9BFF4BD-D219-4748-B74C-C0B51C4E3FD3}" destId="{EAE03365-7DD2-4D61-A2B4-76D3F5ECDDD2}" srcOrd="2" destOrd="0" presId="urn:microsoft.com/office/officeart/2018/2/layout/IconVerticalSolidList"/>
    <dgm:cxn modelId="{2265D906-9D7A-4D9A-85E2-E888DF535386}" type="presParOf" srcId="{EAE03365-7DD2-4D61-A2B4-76D3F5ECDDD2}" destId="{BDF70916-BD16-42FA-A7C9-4A8BAE6D2AFB}" srcOrd="0" destOrd="0" presId="urn:microsoft.com/office/officeart/2018/2/layout/IconVerticalSolidList"/>
    <dgm:cxn modelId="{2616B098-2843-43A5-99C2-9E78F0164D86}" type="presParOf" srcId="{EAE03365-7DD2-4D61-A2B4-76D3F5ECDDD2}" destId="{2B6C49EE-F39F-4E83-8820-E0684F00EF60}" srcOrd="1" destOrd="0" presId="urn:microsoft.com/office/officeart/2018/2/layout/IconVerticalSolidList"/>
    <dgm:cxn modelId="{DB27B3C5-3218-444F-A253-22B1DD17EC38}" type="presParOf" srcId="{EAE03365-7DD2-4D61-A2B4-76D3F5ECDDD2}" destId="{A7FB9944-81C6-417D-8489-CB0AA0F50F61}" srcOrd="2" destOrd="0" presId="urn:microsoft.com/office/officeart/2018/2/layout/IconVerticalSolidList"/>
    <dgm:cxn modelId="{FE2AC719-63F3-4565-A5AB-FCB08897E4DA}" type="presParOf" srcId="{EAE03365-7DD2-4D61-A2B4-76D3F5ECDDD2}" destId="{A5968C27-8F3C-431C-80C7-1F2AA3F218E9}" srcOrd="3" destOrd="0" presId="urn:microsoft.com/office/officeart/2018/2/layout/IconVerticalSolidList"/>
    <dgm:cxn modelId="{846C4AF1-69E2-4FF8-B741-36B5694FC5DC}" type="presParOf" srcId="{C9BFF4BD-D219-4748-B74C-C0B51C4E3FD3}" destId="{26ABF8F7-7D4C-470E-BFE6-D450361FD384}" srcOrd="3" destOrd="0" presId="urn:microsoft.com/office/officeart/2018/2/layout/IconVerticalSolidList"/>
    <dgm:cxn modelId="{4DA79646-F327-4250-AEAE-79146102F7BD}" type="presParOf" srcId="{C9BFF4BD-D219-4748-B74C-C0B51C4E3FD3}" destId="{49897825-88B7-4E65-B219-E174E08944D3}" srcOrd="4" destOrd="0" presId="urn:microsoft.com/office/officeart/2018/2/layout/IconVerticalSolidList"/>
    <dgm:cxn modelId="{4869DADA-F8F3-494D-9CAA-351F6113AF58}" type="presParOf" srcId="{49897825-88B7-4E65-B219-E174E08944D3}" destId="{84DC8CE9-A9FE-427D-BB90-472BC88DF0C9}" srcOrd="0" destOrd="0" presId="urn:microsoft.com/office/officeart/2018/2/layout/IconVerticalSolidList"/>
    <dgm:cxn modelId="{91B3CA0C-DB22-47D7-8A10-D37FCC3C44F0}" type="presParOf" srcId="{49897825-88B7-4E65-B219-E174E08944D3}" destId="{6763934D-DC77-4765-856A-C65E4D872A98}" srcOrd="1" destOrd="0" presId="urn:microsoft.com/office/officeart/2018/2/layout/IconVerticalSolidList"/>
    <dgm:cxn modelId="{0E8452C4-3220-4903-B3D3-11DD1722B5A9}" type="presParOf" srcId="{49897825-88B7-4E65-B219-E174E08944D3}" destId="{7AF6D336-7236-4269-B195-3B875D40503C}" srcOrd="2" destOrd="0" presId="urn:microsoft.com/office/officeart/2018/2/layout/IconVerticalSolidList"/>
    <dgm:cxn modelId="{61454055-363D-4BEB-858E-F3F47FF214DF}" type="presParOf" srcId="{49897825-88B7-4E65-B219-E174E08944D3}" destId="{514B9670-9591-437D-9A2E-954E7FE5AC3A}" srcOrd="3" destOrd="0" presId="urn:microsoft.com/office/officeart/2018/2/layout/IconVerticalSolidList"/>
    <dgm:cxn modelId="{6ED13B5A-1291-481C-A10D-5E80058CB25A}" type="presParOf" srcId="{C9BFF4BD-D219-4748-B74C-C0B51C4E3FD3}" destId="{7F63287A-817F-4CB1-9BA4-0A8550ADBCAC}" srcOrd="5" destOrd="0" presId="urn:microsoft.com/office/officeart/2018/2/layout/IconVerticalSolidList"/>
    <dgm:cxn modelId="{3599CF43-D1A5-4184-B520-EF9D75560D99}" type="presParOf" srcId="{C9BFF4BD-D219-4748-B74C-C0B51C4E3FD3}" destId="{7DF7B50D-FEDC-4058-B16E-83A0460E05E4}" srcOrd="6" destOrd="0" presId="urn:microsoft.com/office/officeart/2018/2/layout/IconVerticalSolidList"/>
    <dgm:cxn modelId="{FCEE28CE-016F-4118-8399-69E41D0BB0FB}" type="presParOf" srcId="{7DF7B50D-FEDC-4058-B16E-83A0460E05E4}" destId="{BD5A8C3C-969D-4B6A-88F4-222089393A5D}" srcOrd="0" destOrd="0" presId="urn:microsoft.com/office/officeart/2018/2/layout/IconVerticalSolidList"/>
    <dgm:cxn modelId="{B87B18F0-476D-40A6-9219-353CB5EFDC3F}" type="presParOf" srcId="{7DF7B50D-FEDC-4058-B16E-83A0460E05E4}" destId="{FF5120B7-81E2-413B-B1B2-E1137A23BBDE}" srcOrd="1" destOrd="0" presId="urn:microsoft.com/office/officeart/2018/2/layout/IconVerticalSolidList"/>
    <dgm:cxn modelId="{19514761-B4E1-472C-BF3B-F2CCA28CDB36}" type="presParOf" srcId="{7DF7B50D-FEDC-4058-B16E-83A0460E05E4}" destId="{8DB1BE9D-DD37-4893-AB3F-F53A173736F1}" srcOrd="2" destOrd="0" presId="urn:microsoft.com/office/officeart/2018/2/layout/IconVerticalSolidList"/>
    <dgm:cxn modelId="{BFC88E3B-3524-4094-BF4C-7394322EB305}" type="presParOf" srcId="{7DF7B50D-FEDC-4058-B16E-83A0460E05E4}" destId="{DFD1A8F6-77D2-4AE1-AC67-DB2702ABE957}" srcOrd="3" destOrd="0" presId="urn:microsoft.com/office/officeart/2018/2/layout/IconVerticalSolidList"/>
    <dgm:cxn modelId="{6AEC8EB7-5BD0-4A7A-9DC1-7C75061F7538}" type="presParOf" srcId="{C9BFF4BD-D219-4748-B74C-C0B51C4E3FD3}" destId="{E5E01D3C-EEA8-425A-9F6B-7E40BB913EC9}" srcOrd="7" destOrd="0" presId="urn:microsoft.com/office/officeart/2018/2/layout/IconVerticalSolidList"/>
    <dgm:cxn modelId="{F0AD7BC9-EDD8-4029-A1D9-510EE544B226}" type="presParOf" srcId="{C9BFF4BD-D219-4748-B74C-C0B51C4E3FD3}" destId="{714C6F0A-5CB8-46E9-A4CA-17BC31954478}" srcOrd="8" destOrd="0" presId="urn:microsoft.com/office/officeart/2018/2/layout/IconVerticalSolidList"/>
    <dgm:cxn modelId="{45355418-3F44-41DA-97C9-F49192F86A62}" type="presParOf" srcId="{714C6F0A-5CB8-46E9-A4CA-17BC31954478}" destId="{76A158A1-0C18-47AF-9189-4E78690C53BE}" srcOrd="0" destOrd="0" presId="urn:microsoft.com/office/officeart/2018/2/layout/IconVerticalSolidList"/>
    <dgm:cxn modelId="{AF3EE8DA-661D-4EA8-974D-0A1199A00568}" type="presParOf" srcId="{714C6F0A-5CB8-46E9-A4CA-17BC31954478}" destId="{CDE0CCD7-9819-4408-9434-09449286DCD9}" srcOrd="1" destOrd="0" presId="urn:microsoft.com/office/officeart/2018/2/layout/IconVerticalSolidList"/>
    <dgm:cxn modelId="{695BD6F4-56C3-4752-B8C4-8DD98E098ACB}" type="presParOf" srcId="{714C6F0A-5CB8-46E9-A4CA-17BC31954478}" destId="{CA74CCA9-62F6-421D-BB4E-BA43F483F846}" srcOrd="2" destOrd="0" presId="urn:microsoft.com/office/officeart/2018/2/layout/IconVerticalSolidList"/>
    <dgm:cxn modelId="{F066FA4B-F014-44F4-AA49-068E635ED8F0}" type="presParOf" srcId="{714C6F0A-5CB8-46E9-A4CA-17BC31954478}" destId="{D029DCF5-AAE0-4703-B97E-9ADFF3A55321}" srcOrd="3" destOrd="0" presId="urn:microsoft.com/office/officeart/2018/2/layout/IconVerticalSolidList"/>
    <dgm:cxn modelId="{319E03B2-68B5-4963-B3EE-75A1A32D8D31}" type="presParOf" srcId="{C9BFF4BD-D219-4748-B74C-C0B51C4E3FD3}" destId="{7C20778B-8794-42CD-9D0B-3A3D8C0DEB49}" srcOrd="9" destOrd="0" presId="urn:microsoft.com/office/officeart/2018/2/layout/IconVerticalSolidList"/>
    <dgm:cxn modelId="{B11ECFC3-F4A3-4492-847B-2F36E9758930}" type="presParOf" srcId="{C9BFF4BD-D219-4748-B74C-C0B51C4E3FD3}" destId="{C9B38C20-7F29-4EE0-A6B4-8C41A623B629}" srcOrd="10" destOrd="0" presId="urn:microsoft.com/office/officeart/2018/2/layout/IconVerticalSolidList"/>
    <dgm:cxn modelId="{189378B7-8698-469B-914D-C3FF5ACCDCA4}" type="presParOf" srcId="{C9B38C20-7F29-4EE0-A6B4-8C41A623B629}" destId="{80050553-79B4-4EFC-9E3D-EC194DBE0572}" srcOrd="0" destOrd="0" presId="urn:microsoft.com/office/officeart/2018/2/layout/IconVerticalSolidList"/>
    <dgm:cxn modelId="{2ACB83C7-4891-44D6-98F2-F61E9D9CF27B}" type="presParOf" srcId="{C9B38C20-7F29-4EE0-A6B4-8C41A623B629}" destId="{A759B8EA-220B-466C-9120-BAE7F24FDA4B}" srcOrd="1" destOrd="0" presId="urn:microsoft.com/office/officeart/2018/2/layout/IconVerticalSolidList"/>
    <dgm:cxn modelId="{1CEBFFD3-F32F-4B6F-9DD7-1EE1B07CE640}" type="presParOf" srcId="{C9B38C20-7F29-4EE0-A6B4-8C41A623B629}" destId="{29C01BE2-A3B8-44F9-A621-78C1F20D858E}" srcOrd="2" destOrd="0" presId="urn:microsoft.com/office/officeart/2018/2/layout/IconVerticalSolidList"/>
    <dgm:cxn modelId="{B46735EE-30CC-495E-BD54-A68B321CDF06}" type="presParOf" srcId="{C9B38C20-7F29-4EE0-A6B4-8C41A623B629}" destId="{59F615FE-0169-42BC-9CFA-4E757AE428CC}" srcOrd="3" destOrd="0" presId="urn:microsoft.com/office/officeart/2018/2/layout/IconVerticalSolidList"/>
    <dgm:cxn modelId="{0BAAC9C8-17E5-4197-B2CD-40FA44EB1AF3}" type="presParOf" srcId="{C9BFF4BD-D219-4748-B74C-C0B51C4E3FD3}" destId="{49566A3E-3B88-452E-9ED9-F0B4886362C5}" srcOrd="11" destOrd="0" presId="urn:microsoft.com/office/officeart/2018/2/layout/IconVerticalSolidList"/>
    <dgm:cxn modelId="{D84043A7-0E92-4D74-BB68-5C2CCB751BD7}" type="presParOf" srcId="{C9BFF4BD-D219-4748-B74C-C0B51C4E3FD3}" destId="{2B199497-2310-4F4D-A6BB-5B2E49F14A85}" srcOrd="12" destOrd="0" presId="urn:microsoft.com/office/officeart/2018/2/layout/IconVerticalSolidList"/>
    <dgm:cxn modelId="{9F8A3BB1-A693-48B2-A571-9563E6A5E599}" type="presParOf" srcId="{2B199497-2310-4F4D-A6BB-5B2E49F14A85}" destId="{C75461B2-7310-4EF9-8FA1-3682975DF609}" srcOrd="0" destOrd="0" presId="urn:microsoft.com/office/officeart/2018/2/layout/IconVerticalSolidList"/>
    <dgm:cxn modelId="{82183C55-A192-4F7A-B141-B009FDB86CAD}" type="presParOf" srcId="{2B199497-2310-4F4D-A6BB-5B2E49F14A85}" destId="{698A0BE6-8231-44D4-B964-6A5F080BB1D7}" srcOrd="1" destOrd="0" presId="urn:microsoft.com/office/officeart/2018/2/layout/IconVerticalSolidList"/>
    <dgm:cxn modelId="{8A4F0081-D250-417D-9458-CFD0D161FBD3}" type="presParOf" srcId="{2B199497-2310-4F4D-A6BB-5B2E49F14A85}" destId="{B2B01E94-4744-4DF5-B12B-F4916CF219F3}" srcOrd="2" destOrd="0" presId="urn:microsoft.com/office/officeart/2018/2/layout/IconVerticalSolidList"/>
    <dgm:cxn modelId="{3FCE4AB2-BB84-40C9-B3F9-272187E5DCD1}" type="presParOf" srcId="{2B199497-2310-4F4D-A6BB-5B2E49F14A85}" destId="{07C765CF-9FE1-4C7D-B9D4-6818A99542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F13950-ED05-4467-BE5E-91944771203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81EC39D-5862-47DE-A4B7-FC4EC9878DFA}">
      <dgm:prSet/>
      <dgm:spPr/>
      <dgm:t>
        <a:bodyPr/>
        <a:lstStyle/>
        <a:p>
          <a:pPr>
            <a:defRPr b="1"/>
          </a:pPr>
          <a:r>
            <a:rPr lang="en-GB" dirty="0"/>
            <a:t>Credentials and other sensitive information are served to the microservices using HashiCorp Vault over HTTPS</a:t>
          </a:r>
          <a:endParaRPr lang="en-US" dirty="0"/>
        </a:p>
      </dgm:t>
    </dgm:pt>
    <dgm:pt modelId="{7A978A5A-02A9-4CBB-B85F-808ECFD6DF2B}" type="parTrans" cxnId="{FECFC1FF-0688-42E3-93FF-CD4D0DDC609E}">
      <dgm:prSet/>
      <dgm:spPr/>
      <dgm:t>
        <a:bodyPr/>
        <a:lstStyle/>
        <a:p>
          <a:endParaRPr lang="en-US"/>
        </a:p>
      </dgm:t>
    </dgm:pt>
    <dgm:pt modelId="{B0D37CEA-9652-4999-9411-1424224ACC36}" type="sibTrans" cxnId="{FECFC1FF-0688-42E3-93FF-CD4D0DDC609E}">
      <dgm:prSet/>
      <dgm:spPr/>
      <dgm:t>
        <a:bodyPr/>
        <a:lstStyle/>
        <a:p>
          <a:endParaRPr lang="en-US"/>
        </a:p>
      </dgm:t>
    </dgm:pt>
    <dgm:pt modelId="{6B809C1E-A626-425F-BC88-A424577D85A8}">
      <dgm:prSet/>
      <dgm:spPr/>
      <dgm:t>
        <a:bodyPr/>
        <a:lstStyle/>
        <a:p>
          <a:pPr>
            <a:defRPr b="1"/>
          </a:pPr>
          <a:r>
            <a:rPr lang="en-GB" dirty="0"/>
            <a:t>The chosen strategy to prevent the secret zero problem is cubbyhole response wrapping</a:t>
          </a:r>
          <a:endParaRPr lang="en-US" dirty="0"/>
        </a:p>
      </dgm:t>
    </dgm:pt>
    <dgm:pt modelId="{208906F7-4017-4089-B88A-0DE4D1D482D4}" type="parTrans" cxnId="{5CF33238-9FA5-48C4-B14B-C33A7D11882D}">
      <dgm:prSet/>
      <dgm:spPr/>
      <dgm:t>
        <a:bodyPr/>
        <a:lstStyle/>
        <a:p>
          <a:endParaRPr lang="en-US"/>
        </a:p>
      </dgm:t>
    </dgm:pt>
    <dgm:pt modelId="{08EDB067-E14F-442F-94E0-C7B866D8F343}" type="sibTrans" cxnId="{5CF33238-9FA5-48C4-B14B-C33A7D11882D}">
      <dgm:prSet/>
      <dgm:spPr/>
      <dgm:t>
        <a:bodyPr/>
        <a:lstStyle/>
        <a:p>
          <a:endParaRPr lang="en-US"/>
        </a:p>
      </dgm:t>
    </dgm:pt>
    <dgm:pt modelId="{9873BBC4-5589-4972-87CB-D212A90299EC}">
      <dgm:prSet/>
      <dgm:spPr/>
      <dgm:t>
        <a:bodyPr/>
        <a:lstStyle/>
        <a:p>
          <a:pPr>
            <a:defRPr b="1"/>
          </a:pPr>
          <a:r>
            <a:rPr lang="en-GB"/>
            <a:t>The flash storage of the IoT node is encrypted, saving the key in eFUSE</a:t>
          </a:r>
          <a:endParaRPr lang="en-US"/>
        </a:p>
      </dgm:t>
    </dgm:pt>
    <dgm:pt modelId="{1957763D-0A20-45D8-B78C-062282A3255A}" type="parTrans" cxnId="{65DE09CB-DA89-4F5D-B7D8-70C465F8F40A}">
      <dgm:prSet/>
      <dgm:spPr/>
      <dgm:t>
        <a:bodyPr/>
        <a:lstStyle/>
        <a:p>
          <a:endParaRPr lang="en-US"/>
        </a:p>
      </dgm:t>
    </dgm:pt>
    <dgm:pt modelId="{939164C1-46B3-4539-BB79-7461E66307F2}" type="sibTrans" cxnId="{65DE09CB-DA89-4F5D-B7D8-70C465F8F40A}">
      <dgm:prSet/>
      <dgm:spPr/>
      <dgm:t>
        <a:bodyPr/>
        <a:lstStyle/>
        <a:p>
          <a:endParaRPr lang="en-US"/>
        </a:p>
      </dgm:t>
    </dgm:pt>
    <dgm:pt modelId="{7B5A217A-0D78-48D0-8298-98BF4F5A7D36}" type="pres">
      <dgm:prSet presAssocID="{53F13950-ED05-4467-BE5E-919447712035}" presName="root" presStyleCnt="0">
        <dgm:presLayoutVars>
          <dgm:dir/>
          <dgm:resizeHandles val="exact"/>
        </dgm:presLayoutVars>
      </dgm:prSet>
      <dgm:spPr/>
    </dgm:pt>
    <dgm:pt modelId="{C992A193-152B-4BB8-ADB5-90153A3441C1}" type="pres">
      <dgm:prSet presAssocID="{081EC39D-5862-47DE-A4B7-FC4EC9878DFA}" presName="compNode" presStyleCnt="0"/>
      <dgm:spPr/>
    </dgm:pt>
    <dgm:pt modelId="{A3B10DBF-22BE-4590-92AE-3244C391F193}" type="pres">
      <dgm:prSet presAssocID="{081EC39D-5862-47DE-A4B7-FC4EC9878D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 with solid fill"/>
        </a:ext>
      </dgm:extLst>
    </dgm:pt>
    <dgm:pt modelId="{B79D6489-2590-497D-8970-002CC3C42913}" type="pres">
      <dgm:prSet presAssocID="{081EC39D-5862-47DE-A4B7-FC4EC9878DFA}" presName="iconSpace" presStyleCnt="0"/>
      <dgm:spPr/>
    </dgm:pt>
    <dgm:pt modelId="{830A8EC8-039F-4E15-BE6C-728F7C7168CC}" type="pres">
      <dgm:prSet presAssocID="{081EC39D-5862-47DE-A4B7-FC4EC9878DFA}" presName="parTx" presStyleLbl="revTx" presStyleIdx="0" presStyleCnt="6">
        <dgm:presLayoutVars>
          <dgm:chMax val="0"/>
          <dgm:chPref val="0"/>
        </dgm:presLayoutVars>
      </dgm:prSet>
      <dgm:spPr/>
    </dgm:pt>
    <dgm:pt modelId="{E161ABFC-014A-4E42-95F7-5DF69447C9C9}" type="pres">
      <dgm:prSet presAssocID="{081EC39D-5862-47DE-A4B7-FC4EC9878DFA}" presName="txSpace" presStyleCnt="0"/>
      <dgm:spPr/>
    </dgm:pt>
    <dgm:pt modelId="{8804594E-6019-4C67-B65E-0A2A1618B095}" type="pres">
      <dgm:prSet presAssocID="{081EC39D-5862-47DE-A4B7-FC4EC9878DFA}" presName="desTx" presStyleLbl="revTx" presStyleIdx="1" presStyleCnt="6" custLinFactNeighborX="3231" custLinFactNeighborY="-27320">
        <dgm:presLayoutVars/>
      </dgm:prSet>
      <dgm:spPr/>
    </dgm:pt>
    <dgm:pt modelId="{D2F60CBD-01B8-434F-891E-787E7BED57A3}" type="pres">
      <dgm:prSet presAssocID="{B0D37CEA-9652-4999-9411-1424224ACC36}" presName="sibTrans" presStyleCnt="0"/>
      <dgm:spPr/>
    </dgm:pt>
    <dgm:pt modelId="{60B04465-C136-464F-9DAB-97D6028B6E9B}" type="pres">
      <dgm:prSet presAssocID="{6B809C1E-A626-425F-BC88-A424577D85A8}" presName="compNode" presStyleCnt="0"/>
      <dgm:spPr/>
    </dgm:pt>
    <dgm:pt modelId="{AC228BBC-ACB0-48B9-941F-9F2BBDAB8B54}" type="pres">
      <dgm:prSet presAssocID="{6B809C1E-A626-425F-BC88-A424577D85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ld Key with solid fill"/>
        </a:ext>
      </dgm:extLst>
    </dgm:pt>
    <dgm:pt modelId="{2D981A33-690B-4F6F-A0B8-F5380C3ED465}" type="pres">
      <dgm:prSet presAssocID="{6B809C1E-A626-425F-BC88-A424577D85A8}" presName="iconSpace" presStyleCnt="0"/>
      <dgm:spPr/>
    </dgm:pt>
    <dgm:pt modelId="{6E5B2455-1B1D-4A50-A288-F0C7F1D8D47C}" type="pres">
      <dgm:prSet presAssocID="{6B809C1E-A626-425F-BC88-A424577D85A8}" presName="parTx" presStyleLbl="revTx" presStyleIdx="2" presStyleCnt="6">
        <dgm:presLayoutVars>
          <dgm:chMax val="0"/>
          <dgm:chPref val="0"/>
        </dgm:presLayoutVars>
      </dgm:prSet>
      <dgm:spPr/>
    </dgm:pt>
    <dgm:pt modelId="{546F898C-4AC5-4D0A-AE3A-0C339C4BA8D8}" type="pres">
      <dgm:prSet presAssocID="{6B809C1E-A626-425F-BC88-A424577D85A8}" presName="txSpace" presStyleCnt="0"/>
      <dgm:spPr/>
    </dgm:pt>
    <dgm:pt modelId="{6AAA4A18-C40D-45E4-8E9F-19CDA31C905D}" type="pres">
      <dgm:prSet presAssocID="{6B809C1E-A626-425F-BC88-A424577D85A8}" presName="desTx" presStyleLbl="revTx" presStyleIdx="3" presStyleCnt="6">
        <dgm:presLayoutVars/>
      </dgm:prSet>
      <dgm:spPr/>
    </dgm:pt>
    <dgm:pt modelId="{CC131788-169D-4DC9-A433-D67FD6BBD326}" type="pres">
      <dgm:prSet presAssocID="{08EDB067-E14F-442F-94E0-C7B866D8F343}" presName="sibTrans" presStyleCnt="0"/>
      <dgm:spPr/>
    </dgm:pt>
    <dgm:pt modelId="{07D4F018-53F7-4442-A3AC-5FADFCCFDB32}" type="pres">
      <dgm:prSet presAssocID="{9873BBC4-5589-4972-87CB-D212A90299EC}" presName="compNode" presStyleCnt="0"/>
      <dgm:spPr/>
    </dgm:pt>
    <dgm:pt modelId="{BC361380-F9BA-4A8B-84F4-39A63BF52654}" type="pres">
      <dgm:prSet presAssocID="{9873BBC4-5589-4972-87CB-D212A90299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 with solid fill"/>
        </a:ext>
      </dgm:extLst>
    </dgm:pt>
    <dgm:pt modelId="{56A884F7-BDB2-4EC0-ACFF-FCE58390359C}" type="pres">
      <dgm:prSet presAssocID="{9873BBC4-5589-4972-87CB-D212A90299EC}" presName="iconSpace" presStyleCnt="0"/>
      <dgm:spPr/>
    </dgm:pt>
    <dgm:pt modelId="{2D194BC5-EE5C-42E0-98C7-F3FF48354340}" type="pres">
      <dgm:prSet presAssocID="{9873BBC4-5589-4972-87CB-D212A90299EC}" presName="parTx" presStyleLbl="revTx" presStyleIdx="4" presStyleCnt="6">
        <dgm:presLayoutVars>
          <dgm:chMax val="0"/>
          <dgm:chPref val="0"/>
        </dgm:presLayoutVars>
      </dgm:prSet>
      <dgm:spPr/>
    </dgm:pt>
    <dgm:pt modelId="{B4AEC3DE-D3C9-461F-B9BD-055330285C43}" type="pres">
      <dgm:prSet presAssocID="{9873BBC4-5589-4972-87CB-D212A90299EC}" presName="txSpace" presStyleCnt="0"/>
      <dgm:spPr/>
    </dgm:pt>
    <dgm:pt modelId="{CE9427D8-5088-46DF-8FFB-C93DB767833F}" type="pres">
      <dgm:prSet presAssocID="{9873BBC4-5589-4972-87CB-D212A90299EC}" presName="desTx" presStyleLbl="revTx" presStyleIdx="5" presStyleCnt="6">
        <dgm:presLayoutVars/>
      </dgm:prSet>
      <dgm:spPr/>
    </dgm:pt>
  </dgm:ptLst>
  <dgm:cxnLst>
    <dgm:cxn modelId="{5CF33238-9FA5-48C4-B14B-C33A7D11882D}" srcId="{53F13950-ED05-4467-BE5E-919447712035}" destId="{6B809C1E-A626-425F-BC88-A424577D85A8}" srcOrd="1" destOrd="0" parTransId="{208906F7-4017-4089-B88A-0DE4D1D482D4}" sibTransId="{08EDB067-E14F-442F-94E0-C7B866D8F343}"/>
    <dgm:cxn modelId="{349C9E5B-5A91-4E5C-B749-D5F824613777}" type="presOf" srcId="{6B809C1E-A626-425F-BC88-A424577D85A8}" destId="{6E5B2455-1B1D-4A50-A288-F0C7F1D8D47C}" srcOrd="0" destOrd="0" presId="urn:microsoft.com/office/officeart/2018/5/layout/CenteredIconLabelDescriptionList"/>
    <dgm:cxn modelId="{CC887760-BBFA-4041-95CB-E631269980BA}" type="presOf" srcId="{53F13950-ED05-4467-BE5E-919447712035}" destId="{7B5A217A-0D78-48D0-8298-98BF4F5A7D36}" srcOrd="0" destOrd="0" presId="urn:microsoft.com/office/officeart/2018/5/layout/CenteredIconLabelDescriptionList"/>
    <dgm:cxn modelId="{65DE09CB-DA89-4F5D-B7D8-70C465F8F40A}" srcId="{53F13950-ED05-4467-BE5E-919447712035}" destId="{9873BBC4-5589-4972-87CB-D212A90299EC}" srcOrd="2" destOrd="0" parTransId="{1957763D-0A20-45D8-B78C-062282A3255A}" sibTransId="{939164C1-46B3-4539-BB79-7461E66307F2}"/>
    <dgm:cxn modelId="{47A3B2E8-9D81-4EBA-A673-4E572726A190}" type="presOf" srcId="{9873BBC4-5589-4972-87CB-D212A90299EC}" destId="{2D194BC5-EE5C-42E0-98C7-F3FF48354340}" srcOrd="0" destOrd="0" presId="urn:microsoft.com/office/officeart/2018/5/layout/CenteredIconLabelDescriptionList"/>
    <dgm:cxn modelId="{6AC74FE9-EB04-4BBA-A6A3-81AE2E5DBE00}" type="presOf" srcId="{081EC39D-5862-47DE-A4B7-FC4EC9878DFA}" destId="{830A8EC8-039F-4E15-BE6C-728F7C7168CC}" srcOrd="0" destOrd="0" presId="urn:microsoft.com/office/officeart/2018/5/layout/CenteredIconLabelDescriptionList"/>
    <dgm:cxn modelId="{FECFC1FF-0688-42E3-93FF-CD4D0DDC609E}" srcId="{53F13950-ED05-4467-BE5E-919447712035}" destId="{081EC39D-5862-47DE-A4B7-FC4EC9878DFA}" srcOrd="0" destOrd="0" parTransId="{7A978A5A-02A9-4CBB-B85F-808ECFD6DF2B}" sibTransId="{B0D37CEA-9652-4999-9411-1424224ACC36}"/>
    <dgm:cxn modelId="{69F49960-6C6A-46C0-9697-1591BC129DF9}" type="presParOf" srcId="{7B5A217A-0D78-48D0-8298-98BF4F5A7D36}" destId="{C992A193-152B-4BB8-ADB5-90153A3441C1}" srcOrd="0" destOrd="0" presId="urn:microsoft.com/office/officeart/2018/5/layout/CenteredIconLabelDescriptionList"/>
    <dgm:cxn modelId="{3C34B419-BD7E-4C10-A4D7-F180A18DE777}" type="presParOf" srcId="{C992A193-152B-4BB8-ADB5-90153A3441C1}" destId="{A3B10DBF-22BE-4590-92AE-3244C391F193}" srcOrd="0" destOrd="0" presId="urn:microsoft.com/office/officeart/2018/5/layout/CenteredIconLabelDescriptionList"/>
    <dgm:cxn modelId="{71292FD2-1035-40E7-9B30-CF99FDEED29F}" type="presParOf" srcId="{C992A193-152B-4BB8-ADB5-90153A3441C1}" destId="{B79D6489-2590-497D-8970-002CC3C42913}" srcOrd="1" destOrd="0" presId="urn:microsoft.com/office/officeart/2018/5/layout/CenteredIconLabelDescriptionList"/>
    <dgm:cxn modelId="{8B0C5672-4C61-4A76-AA9E-82116332F419}" type="presParOf" srcId="{C992A193-152B-4BB8-ADB5-90153A3441C1}" destId="{830A8EC8-039F-4E15-BE6C-728F7C7168CC}" srcOrd="2" destOrd="0" presId="urn:microsoft.com/office/officeart/2018/5/layout/CenteredIconLabelDescriptionList"/>
    <dgm:cxn modelId="{794FA88C-077D-442B-96FF-86B6448D5454}" type="presParOf" srcId="{C992A193-152B-4BB8-ADB5-90153A3441C1}" destId="{E161ABFC-014A-4E42-95F7-5DF69447C9C9}" srcOrd="3" destOrd="0" presId="urn:microsoft.com/office/officeart/2018/5/layout/CenteredIconLabelDescriptionList"/>
    <dgm:cxn modelId="{32A945DD-8D96-4DB1-BABA-7BF35C26A5B4}" type="presParOf" srcId="{C992A193-152B-4BB8-ADB5-90153A3441C1}" destId="{8804594E-6019-4C67-B65E-0A2A1618B095}" srcOrd="4" destOrd="0" presId="urn:microsoft.com/office/officeart/2018/5/layout/CenteredIconLabelDescriptionList"/>
    <dgm:cxn modelId="{E3C889EB-7F53-4A30-83AA-66CFF7657775}" type="presParOf" srcId="{7B5A217A-0D78-48D0-8298-98BF4F5A7D36}" destId="{D2F60CBD-01B8-434F-891E-787E7BED57A3}" srcOrd="1" destOrd="0" presId="urn:microsoft.com/office/officeart/2018/5/layout/CenteredIconLabelDescriptionList"/>
    <dgm:cxn modelId="{6A0320E6-2F94-4246-B115-AB977A39534A}" type="presParOf" srcId="{7B5A217A-0D78-48D0-8298-98BF4F5A7D36}" destId="{60B04465-C136-464F-9DAB-97D6028B6E9B}" srcOrd="2" destOrd="0" presId="urn:microsoft.com/office/officeart/2018/5/layout/CenteredIconLabelDescriptionList"/>
    <dgm:cxn modelId="{FA54B2A4-18CE-447D-9119-497EF30A4B76}" type="presParOf" srcId="{60B04465-C136-464F-9DAB-97D6028B6E9B}" destId="{AC228BBC-ACB0-48B9-941F-9F2BBDAB8B54}" srcOrd="0" destOrd="0" presId="urn:microsoft.com/office/officeart/2018/5/layout/CenteredIconLabelDescriptionList"/>
    <dgm:cxn modelId="{C758FDA6-D3F9-45F5-AEF2-CCBB2DABE8D5}" type="presParOf" srcId="{60B04465-C136-464F-9DAB-97D6028B6E9B}" destId="{2D981A33-690B-4F6F-A0B8-F5380C3ED465}" srcOrd="1" destOrd="0" presId="urn:microsoft.com/office/officeart/2018/5/layout/CenteredIconLabelDescriptionList"/>
    <dgm:cxn modelId="{E622CDD9-D5B3-4EDD-8347-2220204A6755}" type="presParOf" srcId="{60B04465-C136-464F-9DAB-97D6028B6E9B}" destId="{6E5B2455-1B1D-4A50-A288-F0C7F1D8D47C}" srcOrd="2" destOrd="0" presId="urn:microsoft.com/office/officeart/2018/5/layout/CenteredIconLabelDescriptionList"/>
    <dgm:cxn modelId="{1E610473-E8DE-4FEF-904A-28EE55BB7AED}" type="presParOf" srcId="{60B04465-C136-464F-9DAB-97D6028B6E9B}" destId="{546F898C-4AC5-4D0A-AE3A-0C339C4BA8D8}" srcOrd="3" destOrd="0" presId="urn:microsoft.com/office/officeart/2018/5/layout/CenteredIconLabelDescriptionList"/>
    <dgm:cxn modelId="{C77699AB-1B53-4448-B35F-A80685B80A0A}" type="presParOf" srcId="{60B04465-C136-464F-9DAB-97D6028B6E9B}" destId="{6AAA4A18-C40D-45E4-8E9F-19CDA31C905D}" srcOrd="4" destOrd="0" presId="urn:microsoft.com/office/officeart/2018/5/layout/CenteredIconLabelDescriptionList"/>
    <dgm:cxn modelId="{B7FF0556-3EB7-440F-B626-4A391BC342A4}" type="presParOf" srcId="{7B5A217A-0D78-48D0-8298-98BF4F5A7D36}" destId="{CC131788-169D-4DC9-A433-D67FD6BBD326}" srcOrd="3" destOrd="0" presId="urn:microsoft.com/office/officeart/2018/5/layout/CenteredIconLabelDescriptionList"/>
    <dgm:cxn modelId="{51061DEB-D069-492E-B8EB-F58E70DE49DC}" type="presParOf" srcId="{7B5A217A-0D78-48D0-8298-98BF4F5A7D36}" destId="{07D4F018-53F7-4442-A3AC-5FADFCCFDB32}" srcOrd="4" destOrd="0" presId="urn:microsoft.com/office/officeart/2018/5/layout/CenteredIconLabelDescriptionList"/>
    <dgm:cxn modelId="{85240121-1BE9-4F4C-B678-F97AB64312BE}" type="presParOf" srcId="{07D4F018-53F7-4442-A3AC-5FADFCCFDB32}" destId="{BC361380-F9BA-4A8B-84F4-39A63BF52654}" srcOrd="0" destOrd="0" presId="urn:microsoft.com/office/officeart/2018/5/layout/CenteredIconLabelDescriptionList"/>
    <dgm:cxn modelId="{94D2C511-1E03-4DB3-83B1-1998951FFE31}" type="presParOf" srcId="{07D4F018-53F7-4442-A3AC-5FADFCCFDB32}" destId="{56A884F7-BDB2-4EC0-ACFF-FCE58390359C}" srcOrd="1" destOrd="0" presId="urn:microsoft.com/office/officeart/2018/5/layout/CenteredIconLabelDescriptionList"/>
    <dgm:cxn modelId="{7179A836-1A72-4598-80D7-C2C15BCC99B6}" type="presParOf" srcId="{07D4F018-53F7-4442-A3AC-5FADFCCFDB32}" destId="{2D194BC5-EE5C-42E0-98C7-F3FF48354340}" srcOrd="2" destOrd="0" presId="urn:microsoft.com/office/officeart/2018/5/layout/CenteredIconLabelDescriptionList"/>
    <dgm:cxn modelId="{23259FB4-054B-43A9-BAFD-A1B2BE2A022A}" type="presParOf" srcId="{07D4F018-53F7-4442-A3AC-5FADFCCFDB32}" destId="{B4AEC3DE-D3C9-461F-B9BD-055330285C43}" srcOrd="3" destOrd="0" presId="urn:microsoft.com/office/officeart/2018/5/layout/CenteredIconLabelDescriptionList"/>
    <dgm:cxn modelId="{494EBE2A-8E05-4E88-94C5-363F95F73A88}" type="presParOf" srcId="{07D4F018-53F7-4442-A3AC-5FADFCCFDB32}" destId="{CE9427D8-5088-46DF-8FFB-C93DB767833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4F3F2-EA4C-4890-AC39-061826CF17EC}">
      <dsp:nvSpPr>
        <dsp:cNvPr id="0" name=""/>
        <dsp:cNvSpPr/>
      </dsp:nvSpPr>
      <dsp:spPr>
        <a:xfrm>
          <a:off x="0" y="424"/>
          <a:ext cx="5651500" cy="584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95726-0874-4008-96E7-CBA552F9DA41}">
      <dsp:nvSpPr>
        <dsp:cNvPr id="0" name=""/>
        <dsp:cNvSpPr/>
      </dsp:nvSpPr>
      <dsp:spPr>
        <a:xfrm>
          <a:off x="176803" y="131931"/>
          <a:ext cx="321460" cy="321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9549C-FC41-439C-8C33-D7EDF7585C8D}">
      <dsp:nvSpPr>
        <dsp:cNvPr id="0" name=""/>
        <dsp:cNvSpPr/>
      </dsp:nvSpPr>
      <dsp:spPr>
        <a:xfrm>
          <a:off x="675067" y="424"/>
          <a:ext cx="4976432" cy="584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57" tIns="61857" rIns="61857" bIns="6185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Introduction</a:t>
          </a:r>
          <a:endParaRPr lang="en-US" sz="1600" kern="1200" dirty="0"/>
        </a:p>
      </dsp:txBody>
      <dsp:txXfrm>
        <a:off x="675067" y="424"/>
        <a:ext cx="4976432" cy="584473"/>
      </dsp:txXfrm>
    </dsp:sp>
    <dsp:sp modelId="{BDF70916-BD16-42FA-A7C9-4A8BAE6D2AFB}">
      <dsp:nvSpPr>
        <dsp:cNvPr id="0" name=""/>
        <dsp:cNvSpPr/>
      </dsp:nvSpPr>
      <dsp:spPr>
        <a:xfrm>
          <a:off x="0" y="731016"/>
          <a:ext cx="5651500" cy="584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C49EE-F39F-4E83-8820-E0684F00EF60}">
      <dsp:nvSpPr>
        <dsp:cNvPr id="0" name=""/>
        <dsp:cNvSpPr/>
      </dsp:nvSpPr>
      <dsp:spPr>
        <a:xfrm>
          <a:off x="176803" y="862523"/>
          <a:ext cx="321460" cy="3214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68C27-8F3C-431C-80C7-1F2AA3F218E9}">
      <dsp:nvSpPr>
        <dsp:cNvPr id="0" name=""/>
        <dsp:cNvSpPr/>
      </dsp:nvSpPr>
      <dsp:spPr>
        <a:xfrm>
          <a:off x="675067" y="731016"/>
          <a:ext cx="4976432" cy="584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57" tIns="61857" rIns="61857" bIns="6185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Architecture Overview</a:t>
          </a:r>
          <a:endParaRPr lang="en-US" sz="1600" kern="1200"/>
        </a:p>
      </dsp:txBody>
      <dsp:txXfrm>
        <a:off x="675067" y="731016"/>
        <a:ext cx="4976432" cy="584473"/>
      </dsp:txXfrm>
    </dsp:sp>
    <dsp:sp modelId="{84DC8CE9-A9FE-427D-BB90-472BC88DF0C9}">
      <dsp:nvSpPr>
        <dsp:cNvPr id="0" name=""/>
        <dsp:cNvSpPr/>
      </dsp:nvSpPr>
      <dsp:spPr>
        <a:xfrm>
          <a:off x="0" y="1461608"/>
          <a:ext cx="5651500" cy="584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3934D-DC77-4765-856A-C65E4D872A98}">
      <dsp:nvSpPr>
        <dsp:cNvPr id="0" name=""/>
        <dsp:cNvSpPr/>
      </dsp:nvSpPr>
      <dsp:spPr>
        <a:xfrm>
          <a:off x="176803" y="1593115"/>
          <a:ext cx="321460" cy="3214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B9670-9591-437D-9A2E-954E7FE5AC3A}">
      <dsp:nvSpPr>
        <dsp:cNvPr id="0" name=""/>
        <dsp:cNvSpPr/>
      </dsp:nvSpPr>
      <dsp:spPr>
        <a:xfrm>
          <a:off x="675067" y="1461608"/>
          <a:ext cx="4976432" cy="584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57" tIns="61857" rIns="61857" bIns="6185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Design of the IoT Node</a:t>
          </a:r>
          <a:endParaRPr lang="en-US" sz="1600" kern="1200"/>
        </a:p>
      </dsp:txBody>
      <dsp:txXfrm>
        <a:off x="675067" y="1461608"/>
        <a:ext cx="4976432" cy="584473"/>
      </dsp:txXfrm>
    </dsp:sp>
    <dsp:sp modelId="{BD5A8C3C-969D-4B6A-88F4-222089393A5D}">
      <dsp:nvSpPr>
        <dsp:cNvPr id="0" name=""/>
        <dsp:cNvSpPr/>
      </dsp:nvSpPr>
      <dsp:spPr>
        <a:xfrm>
          <a:off x="0" y="2192200"/>
          <a:ext cx="5651500" cy="584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120B7-81E2-413B-B1B2-E1137A23BBDE}">
      <dsp:nvSpPr>
        <dsp:cNvPr id="0" name=""/>
        <dsp:cNvSpPr/>
      </dsp:nvSpPr>
      <dsp:spPr>
        <a:xfrm>
          <a:off x="176803" y="2323707"/>
          <a:ext cx="321460" cy="3214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1A8F6-77D2-4AE1-AC67-DB2702ABE957}">
      <dsp:nvSpPr>
        <dsp:cNvPr id="0" name=""/>
        <dsp:cNvSpPr/>
      </dsp:nvSpPr>
      <dsp:spPr>
        <a:xfrm>
          <a:off x="675067" y="2192200"/>
          <a:ext cx="4976432" cy="584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57" tIns="61857" rIns="61857" bIns="6185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Cloud-Hosted Microservices</a:t>
          </a:r>
          <a:endParaRPr lang="en-US" sz="1600" kern="1200"/>
        </a:p>
      </dsp:txBody>
      <dsp:txXfrm>
        <a:off x="675067" y="2192200"/>
        <a:ext cx="4976432" cy="584473"/>
      </dsp:txXfrm>
    </dsp:sp>
    <dsp:sp modelId="{76A158A1-0C18-47AF-9189-4E78690C53BE}">
      <dsp:nvSpPr>
        <dsp:cNvPr id="0" name=""/>
        <dsp:cNvSpPr/>
      </dsp:nvSpPr>
      <dsp:spPr>
        <a:xfrm>
          <a:off x="0" y="2922792"/>
          <a:ext cx="5651500" cy="584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0CCD7-9819-4408-9434-09449286DCD9}">
      <dsp:nvSpPr>
        <dsp:cNvPr id="0" name=""/>
        <dsp:cNvSpPr/>
      </dsp:nvSpPr>
      <dsp:spPr>
        <a:xfrm>
          <a:off x="176803" y="3054299"/>
          <a:ext cx="321460" cy="3214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9DCF5-AAE0-4703-B97E-9ADFF3A55321}">
      <dsp:nvSpPr>
        <dsp:cNvPr id="0" name=""/>
        <dsp:cNvSpPr/>
      </dsp:nvSpPr>
      <dsp:spPr>
        <a:xfrm>
          <a:off x="675067" y="2922792"/>
          <a:ext cx="4976432" cy="584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57" tIns="61857" rIns="61857" bIns="6185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Securing the Solution – Attestation Service</a:t>
          </a:r>
          <a:endParaRPr lang="en-US" sz="1600" kern="1200"/>
        </a:p>
      </dsp:txBody>
      <dsp:txXfrm>
        <a:off x="675067" y="2922792"/>
        <a:ext cx="4976432" cy="584473"/>
      </dsp:txXfrm>
    </dsp:sp>
    <dsp:sp modelId="{80050553-79B4-4EFC-9E3D-EC194DBE0572}">
      <dsp:nvSpPr>
        <dsp:cNvPr id="0" name=""/>
        <dsp:cNvSpPr/>
      </dsp:nvSpPr>
      <dsp:spPr>
        <a:xfrm>
          <a:off x="0" y="3653384"/>
          <a:ext cx="5651500" cy="584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9B8EA-220B-466C-9120-BAE7F24FDA4B}">
      <dsp:nvSpPr>
        <dsp:cNvPr id="0" name=""/>
        <dsp:cNvSpPr/>
      </dsp:nvSpPr>
      <dsp:spPr>
        <a:xfrm>
          <a:off x="176803" y="3784891"/>
          <a:ext cx="321460" cy="32146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615FE-0169-42BC-9CFA-4E757AE428CC}">
      <dsp:nvSpPr>
        <dsp:cNvPr id="0" name=""/>
        <dsp:cNvSpPr/>
      </dsp:nvSpPr>
      <dsp:spPr>
        <a:xfrm>
          <a:off x="675067" y="3653384"/>
          <a:ext cx="4976432" cy="584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57" tIns="61857" rIns="61857" bIns="6185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Securing the Solution – Protecting Secrets</a:t>
          </a:r>
          <a:endParaRPr lang="en-US" sz="1600" kern="1200"/>
        </a:p>
      </dsp:txBody>
      <dsp:txXfrm>
        <a:off x="675067" y="3653384"/>
        <a:ext cx="4976432" cy="584473"/>
      </dsp:txXfrm>
    </dsp:sp>
    <dsp:sp modelId="{C75461B2-7310-4EF9-8FA1-3682975DF609}">
      <dsp:nvSpPr>
        <dsp:cNvPr id="0" name=""/>
        <dsp:cNvSpPr/>
      </dsp:nvSpPr>
      <dsp:spPr>
        <a:xfrm>
          <a:off x="0" y="4383976"/>
          <a:ext cx="5651500" cy="584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A0BE6-8231-44D4-B964-6A5F080BB1D7}">
      <dsp:nvSpPr>
        <dsp:cNvPr id="0" name=""/>
        <dsp:cNvSpPr/>
      </dsp:nvSpPr>
      <dsp:spPr>
        <a:xfrm>
          <a:off x="176803" y="4515483"/>
          <a:ext cx="321460" cy="32146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765CF-9FE1-4C7D-B9D4-6818A99542A0}">
      <dsp:nvSpPr>
        <dsp:cNvPr id="0" name=""/>
        <dsp:cNvSpPr/>
      </dsp:nvSpPr>
      <dsp:spPr>
        <a:xfrm>
          <a:off x="675067" y="4383976"/>
          <a:ext cx="4976432" cy="584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57" tIns="61857" rIns="61857" bIns="6185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Conclusion</a:t>
          </a:r>
          <a:endParaRPr lang="en-US" sz="1600" kern="1200"/>
        </a:p>
      </dsp:txBody>
      <dsp:txXfrm>
        <a:off x="675067" y="4383976"/>
        <a:ext cx="4976432" cy="584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10DBF-22BE-4590-92AE-3244C391F193}">
      <dsp:nvSpPr>
        <dsp:cNvPr id="0" name=""/>
        <dsp:cNvSpPr/>
      </dsp:nvSpPr>
      <dsp:spPr>
        <a:xfrm>
          <a:off x="1000041" y="313809"/>
          <a:ext cx="1070937" cy="107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A8EC8-039F-4E15-BE6C-728F7C7168CC}">
      <dsp:nvSpPr>
        <dsp:cNvPr id="0" name=""/>
        <dsp:cNvSpPr/>
      </dsp:nvSpPr>
      <dsp:spPr>
        <a:xfrm>
          <a:off x="5599" y="1491392"/>
          <a:ext cx="3059821" cy="745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/>
            <a:t>Credentials and other sensitive information are served to the microservices using HashiCorp Vault over HTTPS</a:t>
          </a:r>
          <a:endParaRPr lang="en-US" sz="1400" kern="1200" dirty="0"/>
        </a:p>
      </dsp:txBody>
      <dsp:txXfrm>
        <a:off x="5599" y="1491392"/>
        <a:ext cx="3059821" cy="745831"/>
      </dsp:txXfrm>
    </dsp:sp>
    <dsp:sp modelId="{8804594E-6019-4C67-B65E-0A2A1618B095}">
      <dsp:nvSpPr>
        <dsp:cNvPr id="0" name=""/>
        <dsp:cNvSpPr/>
      </dsp:nvSpPr>
      <dsp:spPr>
        <a:xfrm>
          <a:off x="104461" y="2148283"/>
          <a:ext cx="3059821" cy="507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28BBC-ACB0-48B9-941F-9F2BBDAB8B54}">
      <dsp:nvSpPr>
        <dsp:cNvPr id="0" name=""/>
        <dsp:cNvSpPr/>
      </dsp:nvSpPr>
      <dsp:spPr>
        <a:xfrm>
          <a:off x="4595331" y="313809"/>
          <a:ext cx="1070937" cy="107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B2455-1B1D-4A50-A288-F0C7F1D8D47C}">
      <dsp:nvSpPr>
        <dsp:cNvPr id="0" name=""/>
        <dsp:cNvSpPr/>
      </dsp:nvSpPr>
      <dsp:spPr>
        <a:xfrm>
          <a:off x="3600889" y="1491392"/>
          <a:ext cx="3059821" cy="745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/>
            <a:t>The chosen strategy to prevent the secret zero problem is cubbyhole response wrapping</a:t>
          </a:r>
          <a:endParaRPr lang="en-US" sz="1400" kern="1200" dirty="0"/>
        </a:p>
      </dsp:txBody>
      <dsp:txXfrm>
        <a:off x="3600889" y="1491392"/>
        <a:ext cx="3059821" cy="745831"/>
      </dsp:txXfrm>
    </dsp:sp>
    <dsp:sp modelId="{6AAA4A18-C40D-45E4-8E9F-19CDA31C905D}">
      <dsp:nvSpPr>
        <dsp:cNvPr id="0" name=""/>
        <dsp:cNvSpPr/>
      </dsp:nvSpPr>
      <dsp:spPr>
        <a:xfrm>
          <a:off x="3600889" y="2286826"/>
          <a:ext cx="3059821" cy="507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61380-F9BA-4A8B-84F4-39A63BF52654}">
      <dsp:nvSpPr>
        <dsp:cNvPr id="0" name=""/>
        <dsp:cNvSpPr/>
      </dsp:nvSpPr>
      <dsp:spPr>
        <a:xfrm>
          <a:off x="8190621" y="313809"/>
          <a:ext cx="1070937" cy="1070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94BC5-EE5C-42E0-98C7-F3FF48354340}">
      <dsp:nvSpPr>
        <dsp:cNvPr id="0" name=""/>
        <dsp:cNvSpPr/>
      </dsp:nvSpPr>
      <dsp:spPr>
        <a:xfrm>
          <a:off x="7196179" y="1491392"/>
          <a:ext cx="3059821" cy="745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The flash storage of the IoT node is encrypted, saving the key in eFUSE</a:t>
          </a:r>
          <a:endParaRPr lang="en-US" sz="1400" kern="1200"/>
        </a:p>
      </dsp:txBody>
      <dsp:txXfrm>
        <a:off x="7196179" y="1491392"/>
        <a:ext cx="3059821" cy="745831"/>
      </dsp:txXfrm>
    </dsp:sp>
    <dsp:sp modelId="{CE9427D8-5088-46DF-8FFB-C93DB767833F}">
      <dsp:nvSpPr>
        <dsp:cNvPr id="0" name=""/>
        <dsp:cNvSpPr/>
      </dsp:nvSpPr>
      <dsp:spPr>
        <a:xfrm>
          <a:off x="7196179" y="2286826"/>
          <a:ext cx="3059821" cy="507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71B4-6F51-425B-9CAC-76C449763005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B70-EFAE-433B-8945-86688651B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53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71B4-6F51-425B-9CAC-76C449763005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B70-EFAE-433B-8945-86688651B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42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71B4-6F51-425B-9CAC-76C449763005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B70-EFAE-433B-8945-86688651B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37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71B4-6F51-425B-9CAC-76C449763005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B70-EFAE-433B-8945-86688651B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49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71B4-6F51-425B-9CAC-76C449763005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B70-EFAE-433B-8945-86688651B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66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71B4-6F51-425B-9CAC-76C449763005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B70-EFAE-433B-8945-86688651B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43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71B4-6F51-425B-9CAC-76C449763005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B70-EFAE-433B-8945-86688651BC97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8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71B4-6F51-425B-9CAC-76C449763005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B70-EFAE-433B-8945-86688651B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69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71B4-6F51-425B-9CAC-76C449763005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B70-EFAE-433B-8945-86688651B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71B4-6F51-425B-9CAC-76C449763005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B70-EFAE-433B-8945-86688651B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8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7FE71B4-6F51-425B-9CAC-76C449763005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B70-EFAE-433B-8945-86688651B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69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7FE71B4-6F51-425B-9CAC-76C449763005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436EB70-EFAE-433B-8945-86688651B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17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F173-678D-8F9A-9DCF-9568819BB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GB" sz="3200"/>
              <a:t>Secure Iot solution for office building monitoring</a:t>
            </a: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EB1230AC-0CA0-CDCA-8A3A-297329A51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376" y="587858"/>
            <a:ext cx="3301307" cy="3301307"/>
          </a:xfrm>
          <a:prstGeom prst="rect">
            <a:avLst/>
          </a:prstGeom>
        </p:spPr>
      </p:pic>
      <p:pic>
        <p:nvPicPr>
          <p:cNvPr id="5" name="Graphic 4" descr="City outline">
            <a:extLst>
              <a:ext uri="{FF2B5EF4-FFF2-40B4-BE49-F238E27FC236}">
                <a16:creationId xmlns:a16="http://schemas.microsoft.com/office/drawing/2014/main" id="{E4EFAE28-3D64-2F3D-D33F-36514D908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8316" y="58785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4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6B63-7DB9-88CB-7B50-FC0ECD97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36" y="231267"/>
            <a:ext cx="7729728" cy="1188720"/>
          </a:xfrm>
        </p:spPr>
        <p:txBody>
          <a:bodyPr/>
          <a:lstStyle/>
          <a:p>
            <a:r>
              <a:rPr lang="en-GB" dirty="0"/>
              <a:t>CONCLUSION</a:t>
            </a:r>
          </a:p>
        </p:txBody>
      </p:sp>
      <p:pic>
        <p:nvPicPr>
          <p:cNvPr id="7" name="Content Placeholder 6" descr="Checkmark with solid fill">
            <a:extLst>
              <a:ext uri="{FF2B5EF4-FFF2-40B4-BE49-F238E27FC236}">
                <a16:creationId xmlns:a16="http://schemas.microsoft.com/office/drawing/2014/main" id="{293C0F7C-A33D-CD2F-EE69-98D9A0E53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111" y="1798856"/>
            <a:ext cx="914400" cy="9144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3F74C9-A27F-2241-3F46-0849949BC12C}"/>
              </a:ext>
            </a:extLst>
          </p:cNvPr>
          <p:cNvSpPr txBox="1"/>
          <p:nvPr/>
        </p:nvSpPr>
        <p:spPr>
          <a:xfrm>
            <a:off x="1933575" y="2066925"/>
            <a:ext cx="416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Resilient and secure solution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15441-517D-7E0A-BE40-6A950B931A7D}"/>
              </a:ext>
            </a:extLst>
          </p:cNvPr>
          <p:cNvSpPr txBox="1"/>
          <p:nvPr/>
        </p:nvSpPr>
        <p:spPr>
          <a:xfrm>
            <a:off x="1028700" y="3000375"/>
            <a:ext cx="4695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End-to-End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Resiliency is improved by removing gateways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Entity attestation is enforced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9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6B63-7DB9-88CB-7B50-FC0ECD97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36" y="231267"/>
            <a:ext cx="7729728" cy="1188720"/>
          </a:xfrm>
        </p:spPr>
        <p:txBody>
          <a:bodyPr/>
          <a:lstStyle/>
          <a:p>
            <a:r>
              <a:rPr lang="en-GB" dirty="0"/>
              <a:t>CONCLUSION</a:t>
            </a:r>
          </a:p>
        </p:txBody>
      </p:sp>
      <p:pic>
        <p:nvPicPr>
          <p:cNvPr id="7" name="Content Placeholder 6" descr="Checkmark with solid fill">
            <a:extLst>
              <a:ext uri="{FF2B5EF4-FFF2-40B4-BE49-F238E27FC236}">
                <a16:creationId xmlns:a16="http://schemas.microsoft.com/office/drawing/2014/main" id="{293C0F7C-A33D-CD2F-EE69-98D9A0E53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111" y="1798856"/>
            <a:ext cx="914400" cy="9144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3F74C9-A27F-2241-3F46-0849949BC12C}"/>
              </a:ext>
            </a:extLst>
          </p:cNvPr>
          <p:cNvSpPr txBox="1"/>
          <p:nvPr/>
        </p:nvSpPr>
        <p:spPr>
          <a:xfrm>
            <a:off x="1933575" y="2066925"/>
            <a:ext cx="416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Feature rich and easily expandable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15441-517D-7E0A-BE40-6A950B931A7D}"/>
              </a:ext>
            </a:extLst>
          </p:cNvPr>
          <p:cNvSpPr txBox="1"/>
          <p:nvPr/>
        </p:nvSpPr>
        <p:spPr>
          <a:xfrm>
            <a:off x="1028700" y="3000375"/>
            <a:ext cx="7105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Handles sensor data transparently which allows facile extensions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Performs edge Machine Learning supporting a large number of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Able to issue blockchain transaction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Persisting records into Ethereum Smart Contracts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487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6B63-7DB9-88CB-7B50-FC0ECD97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36" y="231267"/>
            <a:ext cx="7729728" cy="1188720"/>
          </a:xfrm>
        </p:spPr>
        <p:txBody>
          <a:bodyPr/>
          <a:lstStyle/>
          <a:p>
            <a:r>
              <a:rPr lang="en-GB" dirty="0"/>
              <a:t>CONCLUSION</a:t>
            </a:r>
          </a:p>
        </p:txBody>
      </p:sp>
      <p:pic>
        <p:nvPicPr>
          <p:cNvPr id="7" name="Content Placeholder 6" descr="Checkmark with solid fill">
            <a:extLst>
              <a:ext uri="{FF2B5EF4-FFF2-40B4-BE49-F238E27FC236}">
                <a16:creationId xmlns:a16="http://schemas.microsoft.com/office/drawing/2014/main" id="{293C0F7C-A33D-CD2F-EE69-98D9A0E53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111" y="1798856"/>
            <a:ext cx="914400" cy="9144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3F74C9-A27F-2241-3F46-0849949BC12C}"/>
              </a:ext>
            </a:extLst>
          </p:cNvPr>
          <p:cNvSpPr txBox="1"/>
          <p:nvPr/>
        </p:nvSpPr>
        <p:spPr>
          <a:xfrm>
            <a:off x="1933575" y="2066925"/>
            <a:ext cx="416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Interoperable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15441-517D-7E0A-BE40-6A950B931A7D}"/>
              </a:ext>
            </a:extLst>
          </p:cNvPr>
          <p:cNvSpPr txBox="1"/>
          <p:nvPr/>
        </p:nvSpPr>
        <p:spPr>
          <a:xfrm>
            <a:off x="1028700" y="3000375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Industry standards such as IPSO formatting guide and CBOR have been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Transport over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2625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869-DD61-EF12-9499-F148CF88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50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0240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1A02B-69D3-86A8-174E-E7E01913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Purpose of the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96FB7-A17C-679F-2C32-F8E3C44E0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6"/>
            <a:ext cx="7715177" cy="1271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Designing a low-powered IoT solution which enforces entity attestation and securely transmits data into the cloud, performing edge Machine Learning and issuing blockchain transactions.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0BBCB2D-C732-4990-4405-A6495A9A5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3043" y="194757"/>
            <a:ext cx="4865914" cy="323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7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EC93-2E2C-0DBC-CFD1-C4A90EAB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D01442-05C2-9695-ED70-163D90027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969991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133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4AA9-24B1-780B-82FA-0D1F98577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>
            <a:normAutofit/>
          </a:bodyPr>
          <a:lstStyle/>
          <a:p>
            <a:r>
              <a:rPr lang="en-GB" sz="2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3C9E-F645-C396-1D3A-5F88A693D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31" y="3076608"/>
            <a:ext cx="4169229" cy="3255252"/>
          </a:xfrm>
        </p:spPr>
        <p:txBody>
          <a:bodyPr>
            <a:normAutofit/>
          </a:bodyPr>
          <a:lstStyle/>
          <a:p>
            <a:r>
              <a:rPr lang="en-GB" sz="1600" dirty="0"/>
              <a:t>Current IoT fog computing solutions pose a severe security risk by introducing single points of failure</a:t>
            </a:r>
          </a:p>
          <a:p>
            <a:r>
              <a:rPr lang="en-GB" sz="1600" dirty="0"/>
              <a:t>Creating an architecture that is more resilient is imperative in mission-critical applications</a:t>
            </a:r>
          </a:p>
          <a:p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A4A65-E066-A78A-981A-61B1FDC9D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4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9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0EFA-9DF1-BC1D-F52A-2ACF2144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76" y="48082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>
                <a:solidFill>
                  <a:srgbClr val="262626"/>
                </a:solidFill>
              </a:rPr>
              <a:t>Architecture 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BAAEF-3E73-4D85-9A3C-E40FEAF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299D41-304A-4BFF-C20E-E56028539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2105" y="640080"/>
            <a:ext cx="4342085" cy="5263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20B6FF-277D-0913-C8C3-153B1385ADD7}"/>
              </a:ext>
            </a:extLst>
          </p:cNvPr>
          <p:cNvSpPr txBox="1"/>
          <p:nvPr/>
        </p:nvSpPr>
        <p:spPr>
          <a:xfrm>
            <a:off x="228599" y="2809875"/>
            <a:ext cx="4352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Wi-Fi enabled IoT nodes are pushing sensitive data into the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Fast dispatch and reaction is achieved through encoding of the payload to reduce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Complete confidentiality is achieved through End-to-End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entity is attested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45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4E92-6551-EED0-C910-F2DCB43B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672" y="978776"/>
            <a:ext cx="4486656" cy="1174991"/>
          </a:xfrm>
        </p:spPr>
        <p:txBody>
          <a:bodyPr>
            <a:normAutofit/>
          </a:bodyPr>
          <a:lstStyle/>
          <a:p>
            <a:r>
              <a:rPr lang="en-GB" sz="2400"/>
              <a:t>Design of the IoT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7556A-D623-6EBE-0946-70E42E55C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057" y="2640691"/>
            <a:ext cx="5791199" cy="387017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Built using off the shelf components:</a:t>
            </a:r>
          </a:p>
          <a:p>
            <a:pPr lvl="1"/>
            <a:r>
              <a:rPr lang="en-GB" dirty="0"/>
              <a:t>Espressif ESP32</a:t>
            </a:r>
          </a:p>
          <a:p>
            <a:pPr lvl="1"/>
            <a:r>
              <a:rPr lang="en-GB" dirty="0"/>
              <a:t>DHT11 Temperature and Humidity Sensor</a:t>
            </a:r>
          </a:p>
          <a:p>
            <a:pPr lvl="1"/>
            <a:r>
              <a:rPr lang="en-GB" dirty="0"/>
              <a:t>SW-420 Vibration Sensor</a:t>
            </a:r>
          </a:p>
          <a:p>
            <a:pPr lvl="1"/>
            <a:r>
              <a:rPr lang="en-GB" dirty="0"/>
              <a:t>MQ-2 Gas Sensor</a:t>
            </a:r>
          </a:p>
          <a:p>
            <a:r>
              <a:rPr lang="en-GB" dirty="0"/>
              <a:t>Performs Edge Machine Learning</a:t>
            </a:r>
          </a:p>
          <a:p>
            <a:r>
              <a:rPr lang="en-GB" dirty="0"/>
              <a:t>Issues blockchain transactions</a:t>
            </a:r>
          </a:p>
          <a:p>
            <a:r>
              <a:rPr lang="en-GB" dirty="0"/>
              <a:t>Runs ESP-IDF and uses a CMake derived build system</a:t>
            </a:r>
          </a:p>
          <a:p>
            <a:r>
              <a:rPr lang="en-GB" dirty="0"/>
              <a:t>Has two </a:t>
            </a:r>
            <a:r>
              <a:rPr lang="en-GB" dirty="0" err="1"/>
              <a:t>Xtensa</a:t>
            </a:r>
            <a:r>
              <a:rPr lang="en-GB" dirty="0"/>
              <a:t> LX6 CPU cores and supports FreeRTOS</a:t>
            </a:r>
          </a:p>
          <a:p>
            <a:r>
              <a:rPr lang="en-GB" dirty="0"/>
              <a:t>Baked-in support for mbedTLS, which offers a plethora of cryptographic operations</a:t>
            </a:r>
          </a:p>
          <a:p>
            <a:r>
              <a:rPr lang="en-GB" dirty="0"/>
              <a:t>Sensor data is sent CBOR encoded and formatted according to the IPSO guidelines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7B2746C0-8112-E1B2-B535-55C635789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73" r="-1" b="-1"/>
          <a:stretch/>
        </p:blipFill>
        <p:spPr>
          <a:xfrm>
            <a:off x="20" y="10"/>
            <a:ext cx="608662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9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2A19-E06F-18CB-0D73-1DA45F49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51" y="336974"/>
            <a:ext cx="4552647" cy="1188720"/>
          </a:xfrm>
        </p:spPr>
        <p:txBody>
          <a:bodyPr>
            <a:normAutofit/>
          </a:bodyPr>
          <a:lstStyle/>
          <a:p>
            <a:r>
              <a:rPr lang="en-GB" sz="2400"/>
              <a:t>Cloud-Hosted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E45EC-159F-F9D3-79DF-2BF9BC263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6" y="2039731"/>
            <a:ext cx="5073178" cy="32886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400" dirty="0"/>
              <a:t>Hosted on an Oracle Cloud Instance with 4 ARM cores and 24 GB of RAM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Developed in Spring Boot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Conforms to the microservice architecture: exposes all available endpoints through a web-facing gateway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Runtime serving of configuration files using Spring Cloud Configuration Server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Service Discovery through Netflix Eureka Server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Transport layer security through HTTPS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All requests are authenticated using JWT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Deployed using Docker Compose</a:t>
            </a:r>
          </a:p>
          <a:p>
            <a:pPr>
              <a:lnSpc>
                <a:spcPct val="90000"/>
              </a:lnSpc>
            </a:pPr>
            <a:endParaRPr lang="en-GB" sz="14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7597BFD-3B68-DF0B-F473-3039CF21B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539" y="1525694"/>
            <a:ext cx="6454110" cy="42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4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CF97-8815-AA12-C744-A3D9F3CD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Securing the solution</a:t>
            </a:r>
            <a:br>
              <a:rPr lang="en-GB"/>
            </a:br>
            <a:r>
              <a:rPr lang="en-GB"/>
              <a:t>Attestation Service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916ED-77C5-FD5B-79E2-37851090F973}"/>
              </a:ext>
            </a:extLst>
          </p:cNvPr>
          <p:cNvSpPr txBox="1"/>
          <p:nvPr/>
        </p:nvSpPr>
        <p:spPr>
          <a:xfrm>
            <a:off x="311359" y="3217992"/>
            <a:ext cx="763624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715D0-EFE3-7D72-CA61-8FED39F5349B}"/>
              </a:ext>
            </a:extLst>
          </p:cNvPr>
          <p:cNvSpPr txBox="1"/>
          <p:nvPr/>
        </p:nvSpPr>
        <p:spPr>
          <a:xfrm>
            <a:off x="311359" y="4053793"/>
            <a:ext cx="2469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Through signed X.509 certificates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AF76CA-57FC-2088-6620-0FCD2864D7DA}"/>
              </a:ext>
            </a:extLst>
          </p:cNvPr>
          <p:cNvSpPr txBox="1"/>
          <p:nvPr/>
        </p:nvSpPr>
        <p:spPr>
          <a:xfrm>
            <a:off x="3463573" y="3213188"/>
            <a:ext cx="763624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760DBD-EFAE-76E2-102E-AA0535B975FE}"/>
              </a:ext>
            </a:extLst>
          </p:cNvPr>
          <p:cNvSpPr txBox="1"/>
          <p:nvPr/>
        </p:nvSpPr>
        <p:spPr>
          <a:xfrm>
            <a:off x="3600770" y="4084570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Through EC Ephemeral Diffie-Hellman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3B531F-898D-8551-9007-4196A52EFBC9}"/>
              </a:ext>
            </a:extLst>
          </p:cNvPr>
          <p:cNvSpPr txBox="1"/>
          <p:nvPr/>
        </p:nvSpPr>
        <p:spPr>
          <a:xfrm>
            <a:off x="6629273" y="3222995"/>
            <a:ext cx="763624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52B54-8DD9-70FA-A8AE-C11A07A4A09B}"/>
              </a:ext>
            </a:extLst>
          </p:cNvPr>
          <p:cNvSpPr txBox="1"/>
          <p:nvPr/>
        </p:nvSpPr>
        <p:spPr>
          <a:xfrm>
            <a:off x="6629273" y="4084570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By calling the DB microservice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1A3A87-8140-8ECC-EBC7-FD6378A54361}"/>
              </a:ext>
            </a:extLst>
          </p:cNvPr>
          <p:cNvSpPr txBox="1"/>
          <p:nvPr/>
        </p:nvSpPr>
        <p:spPr>
          <a:xfrm>
            <a:off x="9466507" y="3213188"/>
            <a:ext cx="763624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712A6-8BEC-F9C0-07D7-14AB8CC4C6EB}"/>
              </a:ext>
            </a:extLst>
          </p:cNvPr>
          <p:cNvSpPr txBox="1"/>
          <p:nvPr/>
        </p:nvSpPr>
        <p:spPr>
          <a:xfrm>
            <a:off x="9657776" y="4065134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Using the established key for TLS-PSK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EDC615-5B54-7814-C763-A7AFD65510A1}"/>
              </a:ext>
            </a:extLst>
          </p:cNvPr>
          <p:cNvSpPr txBox="1"/>
          <p:nvPr/>
        </p:nvSpPr>
        <p:spPr>
          <a:xfrm>
            <a:off x="906369" y="3213188"/>
            <a:ext cx="2696304" cy="83099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Mutual Authentication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174EF5-EAF4-7423-A7E9-A84270ABB741}"/>
              </a:ext>
            </a:extLst>
          </p:cNvPr>
          <p:cNvSpPr txBox="1"/>
          <p:nvPr/>
        </p:nvSpPr>
        <p:spPr>
          <a:xfrm>
            <a:off x="4146497" y="3213188"/>
            <a:ext cx="2261019" cy="83099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Session Key Establishment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707F6-C8D5-FE33-C64C-0AB6C56FDBB4}"/>
              </a:ext>
            </a:extLst>
          </p:cNvPr>
          <p:cNvSpPr txBox="1"/>
          <p:nvPr/>
        </p:nvSpPr>
        <p:spPr>
          <a:xfrm>
            <a:off x="7286188" y="3214552"/>
            <a:ext cx="2117273" cy="83099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Instance ID allocation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F11678-0D3E-1F7C-65A0-DF091CAA98D7}"/>
              </a:ext>
            </a:extLst>
          </p:cNvPr>
          <p:cNvSpPr txBox="1"/>
          <p:nvPr/>
        </p:nvSpPr>
        <p:spPr>
          <a:xfrm>
            <a:off x="10161953" y="3192239"/>
            <a:ext cx="2030047" cy="83099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MQTT Connection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66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783E-AECB-0C8A-10D2-CDE90CA5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Securing the Solution</a:t>
            </a:r>
            <a:br>
              <a:rPr lang="en-GB" dirty="0"/>
            </a:br>
            <a:r>
              <a:rPr lang="en-GB" dirty="0"/>
              <a:t>Protecting Secrets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F10694-B496-55A9-F516-3E7401054E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42971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70668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</TotalTime>
  <Words>431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Secure Iot solution for office building monitoring</vt:lpstr>
      <vt:lpstr>Purpose of the thesis</vt:lpstr>
      <vt:lpstr>Contents</vt:lpstr>
      <vt:lpstr>INTRODUCTION</vt:lpstr>
      <vt:lpstr>Architecture overview</vt:lpstr>
      <vt:lpstr>Design of the IoT node</vt:lpstr>
      <vt:lpstr>Cloud-Hosted Microservices</vt:lpstr>
      <vt:lpstr>Securing the solution Attestation Service</vt:lpstr>
      <vt:lpstr>Securing the Solution Protecting Secrets</vt:lpstr>
      <vt:lpstr>CONCLUSION</vt:lpstr>
      <vt:lpstr>CONCLUSION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Iot solution for office building monitoring</dc:title>
  <dc:creator>Andrei Cazacu</dc:creator>
  <cp:lastModifiedBy>Andrei Cazacu</cp:lastModifiedBy>
  <cp:revision>65</cp:revision>
  <dcterms:created xsi:type="dcterms:W3CDTF">2022-07-06T08:19:24Z</dcterms:created>
  <dcterms:modified xsi:type="dcterms:W3CDTF">2022-07-07T14:01:20Z</dcterms:modified>
</cp:coreProperties>
</file>