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113" d="100"/>
          <a:sy n="113" d="100"/>
        </p:scale>
        <p:origin x="11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1AA15-DF25-4B68-9606-AE372601EA0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BE18A232-9088-40BD-A01F-01ECA1EDB830}">
      <dgm:prSet/>
      <dgm:spPr/>
      <dgm:t>
        <a:bodyPr/>
        <a:lstStyle/>
        <a:p>
          <a:pPr>
            <a:lnSpc>
              <a:spcPct val="100000"/>
            </a:lnSpc>
          </a:pPr>
          <a:r>
            <a:rPr lang="en-GB"/>
            <a:t>Purpose of the thesis</a:t>
          </a:r>
          <a:endParaRPr lang="en-US"/>
        </a:p>
      </dgm:t>
    </dgm:pt>
    <dgm:pt modelId="{1E6D3BC3-02E2-41FF-B7A4-E2FED8868284}" type="parTrans" cxnId="{2207EE92-0FD4-4833-B1D3-97404EEC03D0}">
      <dgm:prSet/>
      <dgm:spPr/>
      <dgm:t>
        <a:bodyPr/>
        <a:lstStyle/>
        <a:p>
          <a:endParaRPr lang="en-US"/>
        </a:p>
      </dgm:t>
    </dgm:pt>
    <dgm:pt modelId="{71CF0A21-8D31-4C4F-8CAE-F0DAE8912AE9}" type="sibTrans" cxnId="{2207EE92-0FD4-4833-B1D3-97404EEC03D0}">
      <dgm:prSet/>
      <dgm:spPr/>
      <dgm:t>
        <a:bodyPr/>
        <a:lstStyle/>
        <a:p>
          <a:endParaRPr lang="en-US"/>
        </a:p>
      </dgm:t>
    </dgm:pt>
    <dgm:pt modelId="{DB37F715-ADC1-4CF1-835A-620109EE6361}">
      <dgm:prSet/>
      <dgm:spPr/>
      <dgm:t>
        <a:bodyPr/>
        <a:lstStyle/>
        <a:p>
          <a:pPr>
            <a:lnSpc>
              <a:spcPct val="100000"/>
            </a:lnSpc>
          </a:pPr>
          <a:r>
            <a:rPr lang="en-GB"/>
            <a:t>Architecture Overview</a:t>
          </a:r>
          <a:endParaRPr lang="en-US"/>
        </a:p>
      </dgm:t>
    </dgm:pt>
    <dgm:pt modelId="{16CAC478-7C8B-456C-9F2D-DE6F62FFACB1}" type="parTrans" cxnId="{9128E034-916A-4832-AF15-6D9F9C9CF9B0}">
      <dgm:prSet/>
      <dgm:spPr/>
      <dgm:t>
        <a:bodyPr/>
        <a:lstStyle/>
        <a:p>
          <a:endParaRPr lang="en-US"/>
        </a:p>
      </dgm:t>
    </dgm:pt>
    <dgm:pt modelId="{355103E0-77CA-4C3D-8DCE-6C2B7415B106}" type="sibTrans" cxnId="{9128E034-916A-4832-AF15-6D9F9C9CF9B0}">
      <dgm:prSet/>
      <dgm:spPr/>
      <dgm:t>
        <a:bodyPr/>
        <a:lstStyle/>
        <a:p>
          <a:endParaRPr lang="en-US"/>
        </a:p>
      </dgm:t>
    </dgm:pt>
    <dgm:pt modelId="{B5247C40-4F0A-456D-9E65-9025B5227106}">
      <dgm:prSet/>
      <dgm:spPr/>
      <dgm:t>
        <a:bodyPr/>
        <a:lstStyle/>
        <a:p>
          <a:pPr>
            <a:lnSpc>
              <a:spcPct val="100000"/>
            </a:lnSpc>
          </a:pPr>
          <a:r>
            <a:rPr lang="en-GB"/>
            <a:t>Design of the IoT Node</a:t>
          </a:r>
          <a:endParaRPr lang="en-US"/>
        </a:p>
      </dgm:t>
    </dgm:pt>
    <dgm:pt modelId="{B96587E7-A3D6-4C45-B99A-2CEFB41ACB61}" type="parTrans" cxnId="{EA0B5B04-CFB4-4FD9-9EC8-7C86CF06F003}">
      <dgm:prSet/>
      <dgm:spPr/>
      <dgm:t>
        <a:bodyPr/>
        <a:lstStyle/>
        <a:p>
          <a:endParaRPr lang="en-US"/>
        </a:p>
      </dgm:t>
    </dgm:pt>
    <dgm:pt modelId="{7A348FDD-C752-4639-94E7-3D681396A69D}" type="sibTrans" cxnId="{EA0B5B04-CFB4-4FD9-9EC8-7C86CF06F003}">
      <dgm:prSet/>
      <dgm:spPr/>
      <dgm:t>
        <a:bodyPr/>
        <a:lstStyle/>
        <a:p>
          <a:endParaRPr lang="en-US"/>
        </a:p>
      </dgm:t>
    </dgm:pt>
    <dgm:pt modelId="{48DE23F5-959D-4E14-A612-A90C56C00A3A}">
      <dgm:prSet/>
      <dgm:spPr/>
      <dgm:t>
        <a:bodyPr/>
        <a:lstStyle/>
        <a:p>
          <a:pPr>
            <a:lnSpc>
              <a:spcPct val="100000"/>
            </a:lnSpc>
          </a:pPr>
          <a:r>
            <a:rPr lang="en-GB"/>
            <a:t>Cloud-Hosted Microservices</a:t>
          </a:r>
          <a:endParaRPr lang="en-US"/>
        </a:p>
      </dgm:t>
    </dgm:pt>
    <dgm:pt modelId="{53472DDE-B11E-4AC9-89C8-C7EE81B0403F}" type="parTrans" cxnId="{64F03E2C-4987-4D1F-BDD4-71FEB4B2013F}">
      <dgm:prSet/>
      <dgm:spPr/>
      <dgm:t>
        <a:bodyPr/>
        <a:lstStyle/>
        <a:p>
          <a:endParaRPr lang="en-US"/>
        </a:p>
      </dgm:t>
    </dgm:pt>
    <dgm:pt modelId="{8D4BDD48-B90B-445F-AB47-5E08EF09A919}" type="sibTrans" cxnId="{64F03E2C-4987-4D1F-BDD4-71FEB4B2013F}">
      <dgm:prSet/>
      <dgm:spPr/>
      <dgm:t>
        <a:bodyPr/>
        <a:lstStyle/>
        <a:p>
          <a:endParaRPr lang="en-US"/>
        </a:p>
      </dgm:t>
    </dgm:pt>
    <dgm:pt modelId="{33D1A08A-622C-435B-B053-B81E68CAE82C}">
      <dgm:prSet/>
      <dgm:spPr/>
      <dgm:t>
        <a:bodyPr/>
        <a:lstStyle/>
        <a:p>
          <a:pPr>
            <a:lnSpc>
              <a:spcPct val="100000"/>
            </a:lnSpc>
          </a:pPr>
          <a:r>
            <a:rPr lang="en-GB"/>
            <a:t>Securing the Solution – Attestation Service</a:t>
          </a:r>
          <a:endParaRPr lang="en-US"/>
        </a:p>
      </dgm:t>
    </dgm:pt>
    <dgm:pt modelId="{BD11D5A4-AC65-40A8-A826-D6E155D673E6}" type="parTrans" cxnId="{11DC53EB-277E-44B3-80FF-DC322C77AE77}">
      <dgm:prSet/>
      <dgm:spPr/>
      <dgm:t>
        <a:bodyPr/>
        <a:lstStyle/>
        <a:p>
          <a:endParaRPr lang="en-US"/>
        </a:p>
      </dgm:t>
    </dgm:pt>
    <dgm:pt modelId="{AFE3BEE0-2190-4310-AF87-CC4517086745}" type="sibTrans" cxnId="{11DC53EB-277E-44B3-80FF-DC322C77AE77}">
      <dgm:prSet/>
      <dgm:spPr/>
      <dgm:t>
        <a:bodyPr/>
        <a:lstStyle/>
        <a:p>
          <a:endParaRPr lang="en-US"/>
        </a:p>
      </dgm:t>
    </dgm:pt>
    <dgm:pt modelId="{6BA43E5F-B3CF-4A40-B6E1-F672868E87E9}">
      <dgm:prSet/>
      <dgm:spPr/>
      <dgm:t>
        <a:bodyPr/>
        <a:lstStyle/>
        <a:p>
          <a:pPr>
            <a:lnSpc>
              <a:spcPct val="100000"/>
            </a:lnSpc>
          </a:pPr>
          <a:r>
            <a:rPr lang="en-GB"/>
            <a:t>Securing the Solution – Protecting Secrets</a:t>
          </a:r>
          <a:endParaRPr lang="en-US"/>
        </a:p>
      </dgm:t>
    </dgm:pt>
    <dgm:pt modelId="{90973991-8F29-4009-8073-378E6AACA8E6}" type="parTrans" cxnId="{24C095BE-2DD8-4A79-A98E-4CDD0521565E}">
      <dgm:prSet/>
      <dgm:spPr/>
      <dgm:t>
        <a:bodyPr/>
        <a:lstStyle/>
        <a:p>
          <a:endParaRPr lang="en-US"/>
        </a:p>
      </dgm:t>
    </dgm:pt>
    <dgm:pt modelId="{15619355-4E26-40AF-9ED5-7263582D3458}" type="sibTrans" cxnId="{24C095BE-2DD8-4A79-A98E-4CDD0521565E}">
      <dgm:prSet/>
      <dgm:spPr/>
      <dgm:t>
        <a:bodyPr/>
        <a:lstStyle/>
        <a:p>
          <a:endParaRPr lang="en-US"/>
        </a:p>
      </dgm:t>
    </dgm:pt>
    <dgm:pt modelId="{90EBB10C-8BF3-4CC6-9158-A42542635A4A}">
      <dgm:prSet/>
      <dgm:spPr/>
      <dgm:t>
        <a:bodyPr/>
        <a:lstStyle/>
        <a:p>
          <a:pPr>
            <a:lnSpc>
              <a:spcPct val="100000"/>
            </a:lnSpc>
          </a:pPr>
          <a:r>
            <a:rPr lang="en-GB"/>
            <a:t>Conclusion</a:t>
          </a:r>
          <a:endParaRPr lang="en-US"/>
        </a:p>
      </dgm:t>
    </dgm:pt>
    <dgm:pt modelId="{AE6B7EC4-2C2B-425A-9DF7-74CA4691D6EE}" type="parTrans" cxnId="{23F0C2BC-39A1-4D7D-855E-1D8EDBF9CEE2}">
      <dgm:prSet/>
      <dgm:spPr/>
      <dgm:t>
        <a:bodyPr/>
        <a:lstStyle/>
        <a:p>
          <a:endParaRPr lang="en-US"/>
        </a:p>
      </dgm:t>
    </dgm:pt>
    <dgm:pt modelId="{3D5E78D1-A6F4-478F-9560-352AD1EF5A5D}" type="sibTrans" cxnId="{23F0C2BC-39A1-4D7D-855E-1D8EDBF9CEE2}">
      <dgm:prSet/>
      <dgm:spPr/>
      <dgm:t>
        <a:bodyPr/>
        <a:lstStyle/>
        <a:p>
          <a:endParaRPr lang="en-US"/>
        </a:p>
      </dgm:t>
    </dgm:pt>
    <dgm:pt modelId="{CFCA1E4B-4C82-4AED-B888-8961E8B2060D}" type="pres">
      <dgm:prSet presAssocID="{7561AA15-DF25-4B68-9606-AE372601EA00}" presName="root" presStyleCnt="0">
        <dgm:presLayoutVars>
          <dgm:dir/>
          <dgm:resizeHandles val="exact"/>
        </dgm:presLayoutVars>
      </dgm:prSet>
      <dgm:spPr/>
    </dgm:pt>
    <dgm:pt modelId="{86933C49-A7E6-47B6-B4F3-A0D8ACC0B029}" type="pres">
      <dgm:prSet presAssocID="{BE18A232-9088-40BD-A01F-01ECA1EDB830}" presName="compNode" presStyleCnt="0"/>
      <dgm:spPr/>
    </dgm:pt>
    <dgm:pt modelId="{42BEFF56-6D51-48F1-969F-54291BC39344}" type="pres">
      <dgm:prSet presAssocID="{BE18A232-9088-40BD-A01F-01ECA1EDB830}" presName="bgRect" presStyleLbl="bgShp" presStyleIdx="0" presStyleCnt="7"/>
      <dgm:spPr/>
    </dgm:pt>
    <dgm:pt modelId="{4F6B0771-1113-4AA9-8191-542FD52CA2F7}" type="pres">
      <dgm:prSet presAssocID="{BE18A232-9088-40BD-A01F-01ECA1EDB83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6C550A9-FCD9-4589-A9FA-1615DA377BEE}" type="pres">
      <dgm:prSet presAssocID="{BE18A232-9088-40BD-A01F-01ECA1EDB830}" presName="spaceRect" presStyleCnt="0"/>
      <dgm:spPr/>
    </dgm:pt>
    <dgm:pt modelId="{4F172F05-79A9-4C61-AA40-E7214598C4BE}" type="pres">
      <dgm:prSet presAssocID="{BE18A232-9088-40BD-A01F-01ECA1EDB830}" presName="parTx" presStyleLbl="revTx" presStyleIdx="0" presStyleCnt="7">
        <dgm:presLayoutVars>
          <dgm:chMax val="0"/>
          <dgm:chPref val="0"/>
        </dgm:presLayoutVars>
      </dgm:prSet>
      <dgm:spPr/>
    </dgm:pt>
    <dgm:pt modelId="{D1B067FE-433A-4591-AFC1-45ED402DBFE2}" type="pres">
      <dgm:prSet presAssocID="{71CF0A21-8D31-4C4F-8CAE-F0DAE8912AE9}" presName="sibTrans" presStyleCnt="0"/>
      <dgm:spPr/>
    </dgm:pt>
    <dgm:pt modelId="{9D22B619-BEDC-44E1-84C6-4D2C9D1759C9}" type="pres">
      <dgm:prSet presAssocID="{DB37F715-ADC1-4CF1-835A-620109EE6361}" presName="compNode" presStyleCnt="0"/>
      <dgm:spPr/>
    </dgm:pt>
    <dgm:pt modelId="{4D0C2CA2-E3E1-4207-B38C-1AD38987D8F1}" type="pres">
      <dgm:prSet presAssocID="{DB37F715-ADC1-4CF1-835A-620109EE6361}" presName="bgRect" presStyleLbl="bgShp" presStyleIdx="1" presStyleCnt="7"/>
      <dgm:spPr/>
    </dgm:pt>
    <dgm:pt modelId="{3B3AFA87-2364-40D7-866B-A041BBD54EB4}" type="pres">
      <dgm:prSet presAssocID="{DB37F715-ADC1-4CF1-835A-620109EE636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01E90A7-D384-4EBE-AFFC-FEF771CB5CB4}" type="pres">
      <dgm:prSet presAssocID="{DB37F715-ADC1-4CF1-835A-620109EE6361}" presName="spaceRect" presStyleCnt="0"/>
      <dgm:spPr/>
    </dgm:pt>
    <dgm:pt modelId="{9A9C33ED-B09D-4B87-9AD7-F372316E19BF}" type="pres">
      <dgm:prSet presAssocID="{DB37F715-ADC1-4CF1-835A-620109EE6361}" presName="parTx" presStyleLbl="revTx" presStyleIdx="1" presStyleCnt="7">
        <dgm:presLayoutVars>
          <dgm:chMax val="0"/>
          <dgm:chPref val="0"/>
        </dgm:presLayoutVars>
      </dgm:prSet>
      <dgm:spPr/>
    </dgm:pt>
    <dgm:pt modelId="{83609213-1315-46DB-AAEB-6FB61AA3D37E}" type="pres">
      <dgm:prSet presAssocID="{355103E0-77CA-4C3D-8DCE-6C2B7415B106}" presName="sibTrans" presStyleCnt="0"/>
      <dgm:spPr/>
    </dgm:pt>
    <dgm:pt modelId="{0BDDD91C-8578-4FCE-96C6-64BE62833005}" type="pres">
      <dgm:prSet presAssocID="{B5247C40-4F0A-456D-9E65-9025B5227106}" presName="compNode" presStyleCnt="0"/>
      <dgm:spPr/>
    </dgm:pt>
    <dgm:pt modelId="{46E29C0A-3235-4784-9C8A-F7894205F549}" type="pres">
      <dgm:prSet presAssocID="{B5247C40-4F0A-456D-9E65-9025B5227106}" presName="bgRect" presStyleLbl="bgShp" presStyleIdx="2" presStyleCnt="7"/>
      <dgm:spPr/>
    </dgm:pt>
    <dgm:pt modelId="{2390F8D2-F5D9-4300-9237-216BB20A6C67}" type="pres">
      <dgm:prSet presAssocID="{B5247C40-4F0A-456D-9E65-9025B522710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8782076E-4C1F-4942-8D18-63775D4C54DC}" type="pres">
      <dgm:prSet presAssocID="{B5247C40-4F0A-456D-9E65-9025B5227106}" presName="spaceRect" presStyleCnt="0"/>
      <dgm:spPr/>
    </dgm:pt>
    <dgm:pt modelId="{E7057C9E-3487-4166-8576-C0E54C05A64B}" type="pres">
      <dgm:prSet presAssocID="{B5247C40-4F0A-456D-9E65-9025B5227106}" presName="parTx" presStyleLbl="revTx" presStyleIdx="2" presStyleCnt="7">
        <dgm:presLayoutVars>
          <dgm:chMax val="0"/>
          <dgm:chPref val="0"/>
        </dgm:presLayoutVars>
      </dgm:prSet>
      <dgm:spPr/>
    </dgm:pt>
    <dgm:pt modelId="{1D6012A3-EDDA-45F5-9BB7-EB06B1E9A512}" type="pres">
      <dgm:prSet presAssocID="{7A348FDD-C752-4639-94E7-3D681396A69D}" presName="sibTrans" presStyleCnt="0"/>
      <dgm:spPr/>
    </dgm:pt>
    <dgm:pt modelId="{0983D5A2-893A-4274-B7E7-8EBD303AAC3D}" type="pres">
      <dgm:prSet presAssocID="{48DE23F5-959D-4E14-A612-A90C56C00A3A}" presName="compNode" presStyleCnt="0"/>
      <dgm:spPr/>
    </dgm:pt>
    <dgm:pt modelId="{551DEC19-799D-4574-92A5-4D32E349BC4E}" type="pres">
      <dgm:prSet presAssocID="{48DE23F5-959D-4E14-A612-A90C56C00A3A}" presName="bgRect" presStyleLbl="bgShp" presStyleIdx="3" presStyleCnt="7"/>
      <dgm:spPr/>
    </dgm:pt>
    <dgm:pt modelId="{BA14FF73-2221-45A7-A0AC-A410ADDEBFE2}" type="pres">
      <dgm:prSet presAssocID="{48DE23F5-959D-4E14-A612-A90C56C00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8CA9C6B2-D0D8-432E-8D9C-C453A0577E44}" type="pres">
      <dgm:prSet presAssocID="{48DE23F5-959D-4E14-A612-A90C56C00A3A}" presName="spaceRect" presStyleCnt="0"/>
      <dgm:spPr/>
    </dgm:pt>
    <dgm:pt modelId="{225EA80B-2602-4B5D-9060-018B74186122}" type="pres">
      <dgm:prSet presAssocID="{48DE23F5-959D-4E14-A612-A90C56C00A3A}" presName="parTx" presStyleLbl="revTx" presStyleIdx="3" presStyleCnt="7">
        <dgm:presLayoutVars>
          <dgm:chMax val="0"/>
          <dgm:chPref val="0"/>
        </dgm:presLayoutVars>
      </dgm:prSet>
      <dgm:spPr/>
    </dgm:pt>
    <dgm:pt modelId="{3B593E3C-26BB-4F2B-84E7-3F1BCC5CC851}" type="pres">
      <dgm:prSet presAssocID="{8D4BDD48-B90B-445F-AB47-5E08EF09A919}" presName="sibTrans" presStyleCnt="0"/>
      <dgm:spPr/>
    </dgm:pt>
    <dgm:pt modelId="{DEE9014F-A64D-4EB7-B1E8-7FB6ED7A017E}" type="pres">
      <dgm:prSet presAssocID="{33D1A08A-622C-435B-B053-B81E68CAE82C}" presName="compNode" presStyleCnt="0"/>
      <dgm:spPr/>
    </dgm:pt>
    <dgm:pt modelId="{6BBBA1F7-57FF-470C-B57C-C6450B67EB5C}" type="pres">
      <dgm:prSet presAssocID="{33D1A08A-622C-435B-B053-B81E68CAE82C}" presName="bgRect" presStyleLbl="bgShp" presStyleIdx="4" presStyleCnt="7"/>
      <dgm:spPr/>
    </dgm:pt>
    <dgm:pt modelId="{AE7BBE4D-0C6F-4671-82E9-C02C9143A854}" type="pres">
      <dgm:prSet presAssocID="{33D1A08A-622C-435B-B053-B81E68CAE82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CAABA588-55FF-4A0C-81E8-31AB4224FC3A}" type="pres">
      <dgm:prSet presAssocID="{33D1A08A-622C-435B-B053-B81E68CAE82C}" presName="spaceRect" presStyleCnt="0"/>
      <dgm:spPr/>
    </dgm:pt>
    <dgm:pt modelId="{5CD6EF90-DAC8-40B6-982E-69477A14F1BC}" type="pres">
      <dgm:prSet presAssocID="{33D1A08A-622C-435B-B053-B81E68CAE82C}" presName="parTx" presStyleLbl="revTx" presStyleIdx="4" presStyleCnt="7">
        <dgm:presLayoutVars>
          <dgm:chMax val="0"/>
          <dgm:chPref val="0"/>
        </dgm:presLayoutVars>
      </dgm:prSet>
      <dgm:spPr/>
    </dgm:pt>
    <dgm:pt modelId="{112B58F4-9FAE-460A-BF34-60A1BC401078}" type="pres">
      <dgm:prSet presAssocID="{AFE3BEE0-2190-4310-AF87-CC4517086745}" presName="sibTrans" presStyleCnt="0"/>
      <dgm:spPr/>
    </dgm:pt>
    <dgm:pt modelId="{B113229C-F445-4BD2-91E7-5A125EEE08A5}" type="pres">
      <dgm:prSet presAssocID="{6BA43E5F-B3CF-4A40-B6E1-F672868E87E9}" presName="compNode" presStyleCnt="0"/>
      <dgm:spPr/>
    </dgm:pt>
    <dgm:pt modelId="{1F4813E6-1D4E-43A5-86AF-186637C7AA35}" type="pres">
      <dgm:prSet presAssocID="{6BA43E5F-B3CF-4A40-B6E1-F672868E87E9}" presName="bgRect" presStyleLbl="bgShp" presStyleIdx="5" presStyleCnt="7"/>
      <dgm:spPr/>
    </dgm:pt>
    <dgm:pt modelId="{6B5312E7-E8DA-4F2F-B658-CF272CACBA06}" type="pres">
      <dgm:prSet presAssocID="{6BA43E5F-B3CF-4A40-B6E1-F672868E87E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Key"/>
        </a:ext>
      </dgm:extLst>
    </dgm:pt>
    <dgm:pt modelId="{25957868-8DD9-4694-AC6E-3BA113BCA60E}" type="pres">
      <dgm:prSet presAssocID="{6BA43E5F-B3CF-4A40-B6E1-F672868E87E9}" presName="spaceRect" presStyleCnt="0"/>
      <dgm:spPr/>
    </dgm:pt>
    <dgm:pt modelId="{96626D6C-13CE-46D1-90C1-C3BC468D7BA2}" type="pres">
      <dgm:prSet presAssocID="{6BA43E5F-B3CF-4A40-B6E1-F672868E87E9}" presName="parTx" presStyleLbl="revTx" presStyleIdx="5" presStyleCnt="7">
        <dgm:presLayoutVars>
          <dgm:chMax val="0"/>
          <dgm:chPref val="0"/>
        </dgm:presLayoutVars>
      </dgm:prSet>
      <dgm:spPr/>
    </dgm:pt>
    <dgm:pt modelId="{CE3F4F9E-15D3-473D-9DD5-ED78E0733CE0}" type="pres">
      <dgm:prSet presAssocID="{15619355-4E26-40AF-9ED5-7263582D3458}" presName="sibTrans" presStyleCnt="0"/>
      <dgm:spPr/>
    </dgm:pt>
    <dgm:pt modelId="{CF84FF22-EC5A-4EC9-AD82-8CE0F13F90E5}" type="pres">
      <dgm:prSet presAssocID="{90EBB10C-8BF3-4CC6-9158-A42542635A4A}" presName="compNode" presStyleCnt="0"/>
      <dgm:spPr/>
    </dgm:pt>
    <dgm:pt modelId="{87AE1399-6E7A-40F9-B803-5794DAB2E800}" type="pres">
      <dgm:prSet presAssocID="{90EBB10C-8BF3-4CC6-9158-A42542635A4A}" presName="bgRect" presStyleLbl="bgShp" presStyleIdx="6" presStyleCnt="7"/>
      <dgm:spPr/>
    </dgm:pt>
    <dgm:pt modelId="{0F066F4D-88EC-4465-98CF-5C37089A0DFA}" type="pres">
      <dgm:prSet presAssocID="{90EBB10C-8BF3-4CC6-9158-A42542635A4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CEB71901-93A3-4504-9477-11E09475EB2A}" type="pres">
      <dgm:prSet presAssocID="{90EBB10C-8BF3-4CC6-9158-A42542635A4A}" presName="spaceRect" presStyleCnt="0"/>
      <dgm:spPr/>
    </dgm:pt>
    <dgm:pt modelId="{A48153AC-435C-41DD-BDA5-5B27002B24EB}" type="pres">
      <dgm:prSet presAssocID="{90EBB10C-8BF3-4CC6-9158-A42542635A4A}" presName="parTx" presStyleLbl="revTx" presStyleIdx="6" presStyleCnt="7">
        <dgm:presLayoutVars>
          <dgm:chMax val="0"/>
          <dgm:chPref val="0"/>
        </dgm:presLayoutVars>
      </dgm:prSet>
      <dgm:spPr/>
    </dgm:pt>
  </dgm:ptLst>
  <dgm:cxnLst>
    <dgm:cxn modelId="{EA0B5B04-CFB4-4FD9-9EC8-7C86CF06F003}" srcId="{7561AA15-DF25-4B68-9606-AE372601EA00}" destId="{B5247C40-4F0A-456D-9E65-9025B5227106}" srcOrd="2" destOrd="0" parTransId="{B96587E7-A3D6-4C45-B99A-2CEFB41ACB61}" sibTransId="{7A348FDD-C752-4639-94E7-3D681396A69D}"/>
    <dgm:cxn modelId="{D719010A-8355-4BCB-ABB8-D4744AAB2DA1}" type="presOf" srcId="{B5247C40-4F0A-456D-9E65-9025B5227106}" destId="{E7057C9E-3487-4166-8576-C0E54C05A64B}" srcOrd="0" destOrd="0" presId="urn:microsoft.com/office/officeart/2018/2/layout/IconVerticalSolidList"/>
    <dgm:cxn modelId="{64F03E2C-4987-4D1F-BDD4-71FEB4B2013F}" srcId="{7561AA15-DF25-4B68-9606-AE372601EA00}" destId="{48DE23F5-959D-4E14-A612-A90C56C00A3A}" srcOrd="3" destOrd="0" parTransId="{53472DDE-B11E-4AC9-89C8-C7EE81B0403F}" sibTransId="{8D4BDD48-B90B-445F-AB47-5E08EF09A919}"/>
    <dgm:cxn modelId="{9CB29F34-03E0-4A12-9869-A2781317363C}" type="presOf" srcId="{7561AA15-DF25-4B68-9606-AE372601EA00}" destId="{CFCA1E4B-4C82-4AED-B888-8961E8B2060D}" srcOrd="0" destOrd="0" presId="urn:microsoft.com/office/officeart/2018/2/layout/IconVerticalSolidList"/>
    <dgm:cxn modelId="{9128E034-916A-4832-AF15-6D9F9C9CF9B0}" srcId="{7561AA15-DF25-4B68-9606-AE372601EA00}" destId="{DB37F715-ADC1-4CF1-835A-620109EE6361}" srcOrd="1" destOrd="0" parTransId="{16CAC478-7C8B-456C-9F2D-DE6F62FFACB1}" sibTransId="{355103E0-77CA-4C3D-8DCE-6C2B7415B106}"/>
    <dgm:cxn modelId="{ACF19F44-D536-489C-A609-C67BDBB03A40}" type="presOf" srcId="{90EBB10C-8BF3-4CC6-9158-A42542635A4A}" destId="{A48153AC-435C-41DD-BDA5-5B27002B24EB}" srcOrd="0" destOrd="0" presId="urn:microsoft.com/office/officeart/2018/2/layout/IconVerticalSolidList"/>
    <dgm:cxn modelId="{905D357C-63CA-45CC-B34E-B2D4EE122676}" type="presOf" srcId="{BE18A232-9088-40BD-A01F-01ECA1EDB830}" destId="{4F172F05-79A9-4C61-AA40-E7214598C4BE}" srcOrd="0" destOrd="0" presId="urn:microsoft.com/office/officeart/2018/2/layout/IconVerticalSolidList"/>
    <dgm:cxn modelId="{78BF0184-514F-4D9C-84B5-FADD9A84028C}" type="presOf" srcId="{48DE23F5-959D-4E14-A612-A90C56C00A3A}" destId="{225EA80B-2602-4B5D-9060-018B74186122}" srcOrd="0" destOrd="0" presId="urn:microsoft.com/office/officeart/2018/2/layout/IconVerticalSolidList"/>
    <dgm:cxn modelId="{2207EE92-0FD4-4833-B1D3-97404EEC03D0}" srcId="{7561AA15-DF25-4B68-9606-AE372601EA00}" destId="{BE18A232-9088-40BD-A01F-01ECA1EDB830}" srcOrd="0" destOrd="0" parTransId="{1E6D3BC3-02E2-41FF-B7A4-E2FED8868284}" sibTransId="{71CF0A21-8D31-4C4F-8CAE-F0DAE8912AE9}"/>
    <dgm:cxn modelId="{23F0C2BC-39A1-4D7D-855E-1D8EDBF9CEE2}" srcId="{7561AA15-DF25-4B68-9606-AE372601EA00}" destId="{90EBB10C-8BF3-4CC6-9158-A42542635A4A}" srcOrd="6" destOrd="0" parTransId="{AE6B7EC4-2C2B-425A-9DF7-74CA4691D6EE}" sibTransId="{3D5E78D1-A6F4-478F-9560-352AD1EF5A5D}"/>
    <dgm:cxn modelId="{A54904BE-A264-45E1-84C4-D47561BAD0E9}" type="presOf" srcId="{DB37F715-ADC1-4CF1-835A-620109EE6361}" destId="{9A9C33ED-B09D-4B87-9AD7-F372316E19BF}" srcOrd="0" destOrd="0" presId="urn:microsoft.com/office/officeart/2018/2/layout/IconVerticalSolidList"/>
    <dgm:cxn modelId="{24C095BE-2DD8-4A79-A98E-4CDD0521565E}" srcId="{7561AA15-DF25-4B68-9606-AE372601EA00}" destId="{6BA43E5F-B3CF-4A40-B6E1-F672868E87E9}" srcOrd="5" destOrd="0" parTransId="{90973991-8F29-4009-8073-378E6AACA8E6}" sibTransId="{15619355-4E26-40AF-9ED5-7263582D3458}"/>
    <dgm:cxn modelId="{ACA47BD7-BDB0-42FF-9853-A6FB4C7B5376}" type="presOf" srcId="{33D1A08A-622C-435B-B053-B81E68CAE82C}" destId="{5CD6EF90-DAC8-40B6-982E-69477A14F1BC}" srcOrd="0" destOrd="0" presId="urn:microsoft.com/office/officeart/2018/2/layout/IconVerticalSolidList"/>
    <dgm:cxn modelId="{02AFCEDF-4AE1-43C7-B760-51EA4B479D23}" type="presOf" srcId="{6BA43E5F-B3CF-4A40-B6E1-F672868E87E9}" destId="{96626D6C-13CE-46D1-90C1-C3BC468D7BA2}" srcOrd="0" destOrd="0" presId="urn:microsoft.com/office/officeart/2018/2/layout/IconVerticalSolidList"/>
    <dgm:cxn modelId="{11DC53EB-277E-44B3-80FF-DC322C77AE77}" srcId="{7561AA15-DF25-4B68-9606-AE372601EA00}" destId="{33D1A08A-622C-435B-B053-B81E68CAE82C}" srcOrd="4" destOrd="0" parTransId="{BD11D5A4-AC65-40A8-A826-D6E155D673E6}" sibTransId="{AFE3BEE0-2190-4310-AF87-CC4517086745}"/>
    <dgm:cxn modelId="{B32CCA7B-6730-48F5-A0C4-F3B598F07736}" type="presParOf" srcId="{CFCA1E4B-4C82-4AED-B888-8961E8B2060D}" destId="{86933C49-A7E6-47B6-B4F3-A0D8ACC0B029}" srcOrd="0" destOrd="0" presId="urn:microsoft.com/office/officeart/2018/2/layout/IconVerticalSolidList"/>
    <dgm:cxn modelId="{CA67091B-4FCE-4532-A3B2-21BB24EA3BAC}" type="presParOf" srcId="{86933C49-A7E6-47B6-B4F3-A0D8ACC0B029}" destId="{42BEFF56-6D51-48F1-969F-54291BC39344}" srcOrd="0" destOrd="0" presId="urn:microsoft.com/office/officeart/2018/2/layout/IconVerticalSolidList"/>
    <dgm:cxn modelId="{4FC7DFAE-D701-4510-AE71-BD15A8A12AC9}" type="presParOf" srcId="{86933C49-A7E6-47B6-B4F3-A0D8ACC0B029}" destId="{4F6B0771-1113-4AA9-8191-542FD52CA2F7}" srcOrd="1" destOrd="0" presId="urn:microsoft.com/office/officeart/2018/2/layout/IconVerticalSolidList"/>
    <dgm:cxn modelId="{6EE0D86B-6E2D-44DA-859D-FA92CBA40671}" type="presParOf" srcId="{86933C49-A7E6-47B6-B4F3-A0D8ACC0B029}" destId="{B6C550A9-FCD9-4589-A9FA-1615DA377BEE}" srcOrd="2" destOrd="0" presId="urn:microsoft.com/office/officeart/2018/2/layout/IconVerticalSolidList"/>
    <dgm:cxn modelId="{6A96A74F-A53C-4E5C-A729-08B09434605C}" type="presParOf" srcId="{86933C49-A7E6-47B6-B4F3-A0D8ACC0B029}" destId="{4F172F05-79A9-4C61-AA40-E7214598C4BE}" srcOrd="3" destOrd="0" presId="urn:microsoft.com/office/officeart/2018/2/layout/IconVerticalSolidList"/>
    <dgm:cxn modelId="{74A08F88-9C5E-4C90-B75C-AF67A3AB99F2}" type="presParOf" srcId="{CFCA1E4B-4C82-4AED-B888-8961E8B2060D}" destId="{D1B067FE-433A-4591-AFC1-45ED402DBFE2}" srcOrd="1" destOrd="0" presId="urn:microsoft.com/office/officeart/2018/2/layout/IconVerticalSolidList"/>
    <dgm:cxn modelId="{1E47D4BF-14D7-42C3-BDE3-E5F133C7C682}" type="presParOf" srcId="{CFCA1E4B-4C82-4AED-B888-8961E8B2060D}" destId="{9D22B619-BEDC-44E1-84C6-4D2C9D1759C9}" srcOrd="2" destOrd="0" presId="urn:microsoft.com/office/officeart/2018/2/layout/IconVerticalSolidList"/>
    <dgm:cxn modelId="{AFEBAD18-C0FE-47A8-BD8C-FCC8CA8A84F4}" type="presParOf" srcId="{9D22B619-BEDC-44E1-84C6-4D2C9D1759C9}" destId="{4D0C2CA2-E3E1-4207-B38C-1AD38987D8F1}" srcOrd="0" destOrd="0" presId="urn:microsoft.com/office/officeart/2018/2/layout/IconVerticalSolidList"/>
    <dgm:cxn modelId="{2770B4D9-5F3D-4BDD-B67E-4B09AD586905}" type="presParOf" srcId="{9D22B619-BEDC-44E1-84C6-4D2C9D1759C9}" destId="{3B3AFA87-2364-40D7-866B-A041BBD54EB4}" srcOrd="1" destOrd="0" presId="urn:microsoft.com/office/officeart/2018/2/layout/IconVerticalSolidList"/>
    <dgm:cxn modelId="{69F17946-1C58-4E60-9D1F-55C44199D61C}" type="presParOf" srcId="{9D22B619-BEDC-44E1-84C6-4D2C9D1759C9}" destId="{D01E90A7-D384-4EBE-AFFC-FEF771CB5CB4}" srcOrd="2" destOrd="0" presId="urn:microsoft.com/office/officeart/2018/2/layout/IconVerticalSolidList"/>
    <dgm:cxn modelId="{C51C4F5D-33C9-4893-8F19-E54E698663F2}" type="presParOf" srcId="{9D22B619-BEDC-44E1-84C6-4D2C9D1759C9}" destId="{9A9C33ED-B09D-4B87-9AD7-F372316E19BF}" srcOrd="3" destOrd="0" presId="urn:microsoft.com/office/officeart/2018/2/layout/IconVerticalSolidList"/>
    <dgm:cxn modelId="{06A88C91-049E-4435-B280-2F44ABB86D78}" type="presParOf" srcId="{CFCA1E4B-4C82-4AED-B888-8961E8B2060D}" destId="{83609213-1315-46DB-AAEB-6FB61AA3D37E}" srcOrd="3" destOrd="0" presId="urn:microsoft.com/office/officeart/2018/2/layout/IconVerticalSolidList"/>
    <dgm:cxn modelId="{07C6B4DC-4F08-41BE-84EA-10F3977F36E4}" type="presParOf" srcId="{CFCA1E4B-4C82-4AED-B888-8961E8B2060D}" destId="{0BDDD91C-8578-4FCE-96C6-64BE62833005}" srcOrd="4" destOrd="0" presId="urn:microsoft.com/office/officeart/2018/2/layout/IconVerticalSolidList"/>
    <dgm:cxn modelId="{07D86A95-DCF1-49FD-8C49-8A5FC30FA01C}" type="presParOf" srcId="{0BDDD91C-8578-4FCE-96C6-64BE62833005}" destId="{46E29C0A-3235-4784-9C8A-F7894205F549}" srcOrd="0" destOrd="0" presId="urn:microsoft.com/office/officeart/2018/2/layout/IconVerticalSolidList"/>
    <dgm:cxn modelId="{A4F5EC93-8C5C-4E1C-9F20-4578BFAF1314}" type="presParOf" srcId="{0BDDD91C-8578-4FCE-96C6-64BE62833005}" destId="{2390F8D2-F5D9-4300-9237-216BB20A6C67}" srcOrd="1" destOrd="0" presId="urn:microsoft.com/office/officeart/2018/2/layout/IconVerticalSolidList"/>
    <dgm:cxn modelId="{8D6F7BFB-0760-47AF-84EC-6942184A3345}" type="presParOf" srcId="{0BDDD91C-8578-4FCE-96C6-64BE62833005}" destId="{8782076E-4C1F-4942-8D18-63775D4C54DC}" srcOrd="2" destOrd="0" presId="urn:microsoft.com/office/officeart/2018/2/layout/IconVerticalSolidList"/>
    <dgm:cxn modelId="{00CE20F8-F67E-4FF8-B6CF-1EBF43871780}" type="presParOf" srcId="{0BDDD91C-8578-4FCE-96C6-64BE62833005}" destId="{E7057C9E-3487-4166-8576-C0E54C05A64B}" srcOrd="3" destOrd="0" presId="urn:microsoft.com/office/officeart/2018/2/layout/IconVerticalSolidList"/>
    <dgm:cxn modelId="{710CFCFB-8003-4388-B578-8A61CAD79323}" type="presParOf" srcId="{CFCA1E4B-4C82-4AED-B888-8961E8B2060D}" destId="{1D6012A3-EDDA-45F5-9BB7-EB06B1E9A512}" srcOrd="5" destOrd="0" presId="urn:microsoft.com/office/officeart/2018/2/layout/IconVerticalSolidList"/>
    <dgm:cxn modelId="{A1338E81-8577-4927-84A4-AE58503736C6}" type="presParOf" srcId="{CFCA1E4B-4C82-4AED-B888-8961E8B2060D}" destId="{0983D5A2-893A-4274-B7E7-8EBD303AAC3D}" srcOrd="6" destOrd="0" presId="urn:microsoft.com/office/officeart/2018/2/layout/IconVerticalSolidList"/>
    <dgm:cxn modelId="{D3B1DC7E-7E60-4C47-AEB5-0705A42D9CA6}" type="presParOf" srcId="{0983D5A2-893A-4274-B7E7-8EBD303AAC3D}" destId="{551DEC19-799D-4574-92A5-4D32E349BC4E}" srcOrd="0" destOrd="0" presId="urn:microsoft.com/office/officeart/2018/2/layout/IconVerticalSolidList"/>
    <dgm:cxn modelId="{55036222-49D3-49DF-9998-0AEBCEC3140A}" type="presParOf" srcId="{0983D5A2-893A-4274-B7E7-8EBD303AAC3D}" destId="{BA14FF73-2221-45A7-A0AC-A410ADDEBFE2}" srcOrd="1" destOrd="0" presId="urn:microsoft.com/office/officeart/2018/2/layout/IconVerticalSolidList"/>
    <dgm:cxn modelId="{950A33B7-677E-4830-968C-4CF916D0A338}" type="presParOf" srcId="{0983D5A2-893A-4274-B7E7-8EBD303AAC3D}" destId="{8CA9C6B2-D0D8-432E-8D9C-C453A0577E44}" srcOrd="2" destOrd="0" presId="urn:microsoft.com/office/officeart/2018/2/layout/IconVerticalSolidList"/>
    <dgm:cxn modelId="{E85825F2-6C98-4A5D-81BE-8C526043FBB4}" type="presParOf" srcId="{0983D5A2-893A-4274-B7E7-8EBD303AAC3D}" destId="{225EA80B-2602-4B5D-9060-018B74186122}" srcOrd="3" destOrd="0" presId="urn:microsoft.com/office/officeart/2018/2/layout/IconVerticalSolidList"/>
    <dgm:cxn modelId="{AFB98691-B0EB-48FC-B929-E13BBD0B0ACB}" type="presParOf" srcId="{CFCA1E4B-4C82-4AED-B888-8961E8B2060D}" destId="{3B593E3C-26BB-4F2B-84E7-3F1BCC5CC851}" srcOrd="7" destOrd="0" presId="urn:microsoft.com/office/officeart/2018/2/layout/IconVerticalSolidList"/>
    <dgm:cxn modelId="{C8735161-12EE-4AEC-87D8-EC0D4CE1E684}" type="presParOf" srcId="{CFCA1E4B-4C82-4AED-B888-8961E8B2060D}" destId="{DEE9014F-A64D-4EB7-B1E8-7FB6ED7A017E}" srcOrd="8" destOrd="0" presId="urn:microsoft.com/office/officeart/2018/2/layout/IconVerticalSolidList"/>
    <dgm:cxn modelId="{9E61761A-D0B1-497F-A8AE-D08BD241A7E1}" type="presParOf" srcId="{DEE9014F-A64D-4EB7-B1E8-7FB6ED7A017E}" destId="{6BBBA1F7-57FF-470C-B57C-C6450B67EB5C}" srcOrd="0" destOrd="0" presId="urn:microsoft.com/office/officeart/2018/2/layout/IconVerticalSolidList"/>
    <dgm:cxn modelId="{98E99C62-2445-40C2-A73F-6CB0DBEF25E3}" type="presParOf" srcId="{DEE9014F-A64D-4EB7-B1E8-7FB6ED7A017E}" destId="{AE7BBE4D-0C6F-4671-82E9-C02C9143A854}" srcOrd="1" destOrd="0" presId="urn:microsoft.com/office/officeart/2018/2/layout/IconVerticalSolidList"/>
    <dgm:cxn modelId="{AC7E4B22-6C06-4EAD-AE1F-C6936BA437EB}" type="presParOf" srcId="{DEE9014F-A64D-4EB7-B1E8-7FB6ED7A017E}" destId="{CAABA588-55FF-4A0C-81E8-31AB4224FC3A}" srcOrd="2" destOrd="0" presId="urn:microsoft.com/office/officeart/2018/2/layout/IconVerticalSolidList"/>
    <dgm:cxn modelId="{35D45AF4-0702-4552-ABF0-20671A8C16BA}" type="presParOf" srcId="{DEE9014F-A64D-4EB7-B1E8-7FB6ED7A017E}" destId="{5CD6EF90-DAC8-40B6-982E-69477A14F1BC}" srcOrd="3" destOrd="0" presId="urn:microsoft.com/office/officeart/2018/2/layout/IconVerticalSolidList"/>
    <dgm:cxn modelId="{99CDE3A7-A02C-4977-86DD-3B71BA116DA1}" type="presParOf" srcId="{CFCA1E4B-4C82-4AED-B888-8961E8B2060D}" destId="{112B58F4-9FAE-460A-BF34-60A1BC401078}" srcOrd="9" destOrd="0" presId="urn:microsoft.com/office/officeart/2018/2/layout/IconVerticalSolidList"/>
    <dgm:cxn modelId="{8D4FA9AF-AFE0-46A0-AF17-13D22FECF7B8}" type="presParOf" srcId="{CFCA1E4B-4C82-4AED-B888-8961E8B2060D}" destId="{B113229C-F445-4BD2-91E7-5A125EEE08A5}" srcOrd="10" destOrd="0" presId="urn:microsoft.com/office/officeart/2018/2/layout/IconVerticalSolidList"/>
    <dgm:cxn modelId="{0E45AF53-7D19-47D1-A54B-161BC868A354}" type="presParOf" srcId="{B113229C-F445-4BD2-91E7-5A125EEE08A5}" destId="{1F4813E6-1D4E-43A5-86AF-186637C7AA35}" srcOrd="0" destOrd="0" presId="urn:microsoft.com/office/officeart/2018/2/layout/IconVerticalSolidList"/>
    <dgm:cxn modelId="{993F236B-159D-452A-A1CC-41F591B1D4AC}" type="presParOf" srcId="{B113229C-F445-4BD2-91E7-5A125EEE08A5}" destId="{6B5312E7-E8DA-4F2F-B658-CF272CACBA06}" srcOrd="1" destOrd="0" presId="urn:microsoft.com/office/officeart/2018/2/layout/IconVerticalSolidList"/>
    <dgm:cxn modelId="{3FEA619E-FA69-4481-9677-6AA3193EF9A9}" type="presParOf" srcId="{B113229C-F445-4BD2-91E7-5A125EEE08A5}" destId="{25957868-8DD9-4694-AC6E-3BA113BCA60E}" srcOrd="2" destOrd="0" presId="urn:microsoft.com/office/officeart/2018/2/layout/IconVerticalSolidList"/>
    <dgm:cxn modelId="{73AA879F-0F6D-4034-8640-C3EFEAE57F16}" type="presParOf" srcId="{B113229C-F445-4BD2-91E7-5A125EEE08A5}" destId="{96626D6C-13CE-46D1-90C1-C3BC468D7BA2}" srcOrd="3" destOrd="0" presId="urn:microsoft.com/office/officeart/2018/2/layout/IconVerticalSolidList"/>
    <dgm:cxn modelId="{5FAF6BE9-F6B6-4115-B950-B83FBADF4512}" type="presParOf" srcId="{CFCA1E4B-4C82-4AED-B888-8961E8B2060D}" destId="{CE3F4F9E-15D3-473D-9DD5-ED78E0733CE0}" srcOrd="11" destOrd="0" presId="urn:microsoft.com/office/officeart/2018/2/layout/IconVerticalSolidList"/>
    <dgm:cxn modelId="{72023182-8B02-445D-87F9-D267BC5EF5BB}" type="presParOf" srcId="{CFCA1E4B-4C82-4AED-B888-8961E8B2060D}" destId="{CF84FF22-EC5A-4EC9-AD82-8CE0F13F90E5}" srcOrd="12" destOrd="0" presId="urn:microsoft.com/office/officeart/2018/2/layout/IconVerticalSolidList"/>
    <dgm:cxn modelId="{61D878F3-BA6A-4F68-B2C0-D14B299A41BE}" type="presParOf" srcId="{CF84FF22-EC5A-4EC9-AD82-8CE0F13F90E5}" destId="{87AE1399-6E7A-40F9-B803-5794DAB2E800}" srcOrd="0" destOrd="0" presId="urn:microsoft.com/office/officeart/2018/2/layout/IconVerticalSolidList"/>
    <dgm:cxn modelId="{DEED8E9C-67D6-47CB-AC1D-DE333BA31CFE}" type="presParOf" srcId="{CF84FF22-EC5A-4EC9-AD82-8CE0F13F90E5}" destId="{0F066F4D-88EC-4465-98CF-5C37089A0DFA}" srcOrd="1" destOrd="0" presId="urn:microsoft.com/office/officeart/2018/2/layout/IconVerticalSolidList"/>
    <dgm:cxn modelId="{95DBA252-0344-4B16-A516-E3AEB03FA8FB}" type="presParOf" srcId="{CF84FF22-EC5A-4EC9-AD82-8CE0F13F90E5}" destId="{CEB71901-93A3-4504-9477-11E09475EB2A}" srcOrd="2" destOrd="0" presId="urn:microsoft.com/office/officeart/2018/2/layout/IconVerticalSolidList"/>
    <dgm:cxn modelId="{044CCA01-2E61-4DE5-8441-AB9825AD9832}" type="presParOf" srcId="{CF84FF22-EC5A-4EC9-AD82-8CE0F13F90E5}" destId="{A48153AC-435C-41DD-BDA5-5B27002B24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F13950-ED05-4467-BE5E-919447712035}"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81EC39D-5862-47DE-A4B7-FC4EC9878DFA}">
      <dgm:prSet/>
      <dgm:spPr/>
      <dgm:t>
        <a:bodyPr/>
        <a:lstStyle/>
        <a:p>
          <a:pPr>
            <a:defRPr b="1"/>
          </a:pPr>
          <a:r>
            <a:rPr lang="en-GB" dirty="0"/>
            <a:t>Credentials and other sensitive information are served to the microservices using HashiCorp Vault over HTTPS</a:t>
          </a:r>
          <a:endParaRPr lang="en-US" dirty="0"/>
        </a:p>
      </dgm:t>
    </dgm:pt>
    <dgm:pt modelId="{7A978A5A-02A9-4CBB-B85F-808ECFD6DF2B}" type="parTrans" cxnId="{FECFC1FF-0688-42E3-93FF-CD4D0DDC609E}">
      <dgm:prSet/>
      <dgm:spPr/>
      <dgm:t>
        <a:bodyPr/>
        <a:lstStyle/>
        <a:p>
          <a:endParaRPr lang="en-US"/>
        </a:p>
      </dgm:t>
    </dgm:pt>
    <dgm:pt modelId="{B0D37CEA-9652-4999-9411-1424224ACC36}" type="sibTrans" cxnId="{FECFC1FF-0688-42E3-93FF-CD4D0DDC609E}">
      <dgm:prSet/>
      <dgm:spPr/>
      <dgm:t>
        <a:bodyPr/>
        <a:lstStyle/>
        <a:p>
          <a:endParaRPr lang="en-US"/>
        </a:p>
      </dgm:t>
    </dgm:pt>
    <dgm:pt modelId="{6B809C1E-A626-425F-BC88-A424577D85A8}">
      <dgm:prSet/>
      <dgm:spPr/>
      <dgm:t>
        <a:bodyPr/>
        <a:lstStyle/>
        <a:p>
          <a:pPr>
            <a:defRPr b="1"/>
          </a:pPr>
          <a:r>
            <a:rPr lang="en-GB" dirty="0"/>
            <a:t>The chosen strategy to prevent the secret zero problem is cubbyhole response wrapping</a:t>
          </a:r>
          <a:endParaRPr lang="en-US" dirty="0"/>
        </a:p>
      </dgm:t>
    </dgm:pt>
    <dgm:pt modelId="{208906F7-4017-4089-B88A-0DE4D1D482D4}" type="parTrans" cxnId="{5CF33238-9FA5-48C4-B14B-C33A7D11882D}">
      <dgm:prSet/>
      <dgm:spPr/>
      <dgm:t>
        <a:bodyPr/>
        <a:lstStyle/>
        <a:p>
          <a:endParaRPr lang="en-US"/>
        </a:p>
      </dgm:t>
    </dgm:pt>
    <dgm:pt modelId="{08EDB067-E14F-442F-94E0-C7B866D8F343}" type="sibTrans" cxnId="{5CF33238-9FA5-48C4-B14B-C33A7D11882D}">
      <dgm:prSet/>
      <dgm:spPr/>
      <dgm:t>
        <a:bodyPr/>
        <a:lstStyle/>
        <a:p>
          <a:endParaRPr lang="en-US"/>
        </a:p>
      </dgm:t>
    </dgm:pt>
    <dgm:pt modelId="{9873BBC4-5589-4972-87CB-D212A90299EC}">
      <dgm:prSet/>
      <dgm:spPr/>
      <dgm:t>
        <a:bodyPr/>
        <a:lstStyle/>
        <a:p>
          <a:pPr>
            <a:defRPr b="1"/>
          </a:pPr>
          <a:r>
            <a:rPr lang="en-GB"/>
            <a:t>The flash storage of the IoT node is encrypted, saving the key in eFUSE</a:t>
          </a:r>
          <a:endParaRPr lang="en-US"/>
        </a:p>
      </dgm:t>
    </dgm:pt>
    <dgm:pt modelId="{1957763D-0A20-45D8-B78C-062282A3255A}" type="parTrans" cxnId="{65DE09CB-DA89-4F5D-B7D8-70C465F8F40A}">
      <dgm:prSet/>
      <dgm:spPr/>
      <dgm:t>
        <a:bodyPr/>
        <a:lstStyle/>
        <a:p>
          <a:endParaRPr lang="en-US"/>
        </a:p>
      </dgm:t>
    </dgm:pt>
    <dgm:pt modelId="{939164C1-46B3-4539-BB79-7461E66307F2}" type="sibTrans" cxnId="{65DE09CB-DA89-4F5D-B7D8-70C465F8F40A}">
      <dgm:prSet/>
      <dgm:spPr/>
      <dgm:t>
        <a:bodyPr/>
        <a:lstStyle/>
        <a:p>
          <a:endParaRPr lang="en-US"/>
        </a:p>
      </dgm:t>
    </dgm:pt>
    <dgm:pt modelId="{7B5A217A-0D78-48D0-8298-98BF4F5A7D36}" type="pres">
      <dgm:prSet presAssocID="{53F13950-ED05-4467-BE5E-919447712035}" presName="root" presStyleCnt="0">
        <dgm:presLayoutVars>
          <dgm:dir/>
          <dgm:resizeHandles val="exact"/>
        </dgm:presLayoutVars>
      </dgm:prSet>
      <dgm:spPr/>
    </dgm:pt>
    <dgm:pt modelId="{C992A193-152B-4BB8-ADB5-90153A3441C1}" type="pres">
      <dgm:prSet presAssocID="{081EC39D-5862-47DE-A4B7-FC4EC9878DFA}" presName="compNode" presStyleCnt="0"/>
      <dgm:spPr/>
    </dgm:pt>
    <dgm:pt modelId="{A3B10DBF-22BE-4590-92AE-3244C391F193}" type="pres">
      <dgm:prSet presAssocID="{081EC39D-5862-47DE-A4B7-FC4EC9878DF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B79D6489-2590-497D-8970-002CC3C42913}" type="pres">
      <dgm:prSet presAssocID="{081EC39D-5862-47DE-A4B7-FC4EC9878DFA}" presName="iconSpace" presStyleCnt="0"/>
      <dgm:spPr/>
    </dgm:pt>
    <dgm:pt modelId="{830A8EC8-039F-4E15-BE6C-728F7C7168CC}" type="pres">
      <dgm:prSet presAssocID="{081EC39D-5862-47DE-A4B7-FC4EC9878DFA}" presName="parTx" presStyleLbl="revTx" presStyleIdx="0" presStyleCnt="6">
        <dgm:presLayoutVars>
          <dgm:chMax val="0"/>
          <dgm:chPref val="0"/>
        </dgm:presLayoutVars>
      </dgm:prSet>
      <dgm:spPr/>
    </dgm:pt>
    <dgm:pt modelId="{E161ABFC-014A-4E42-95F7-5DF69447C9C9}" type="pres">
      <dgm:prSet presAssocID="{081EC39D-5862-47DE-A4B7-FC4EC9878DFA}" presName="txSpace" presStyleCnt="0"/>
      <dgm:spPr/>
    </dgm:pt>
    <dgm:pt modelId="{8804594E-6019-4C67-B65E-0A2A1618B095}" type="pres">
      <dgm:prSet presAssocID="{081EC39D-5862-47DE-A4B7-FC4EC9878DFA}" presName="desTx" presStyleLbl="revTx" presStyleIdx="1" presStyleCnt="6" custLinFactNeighborX="3231" custLinFactNeighborY="-27320">
        <dgm:presLayoutVars/>
      </dgm:prSet>
      <dgm:spPr/>
    </dgm:pt>
    <dgm:pt modelId="{D2F60CBD-01B8-434F-891E-787E7BED57A3}" type="pres">
      <dgm:prSet presAssocID="{B0D37CEA-9652-4999-9411-1424224ACC36}" presName="sibTrans" presStyleCnt="0"/>
      <dgm:spPr/>
    </dgm:pt>
    <dgm:pt modelId="{60B04465-C136-464F-9DAB-97D6028B6E9B}" type="pres">
      <dgm:prSet presAssocID="{6B809C1E-A626-425F-BC88-A424577D85A8}" presName="compNode" presStyleCnt="0"/>
      <dgm:spPr/>
    </dgm:pt>
    <dgm:pt modelId="{AC228BBC-ACB0-48B9-941F-9F2BBDAB8B54}" type="pres">
      <dgm:prSet presAssocID="{6B809C1E-A626-425F-BC88-A424577D85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ld Key with solid fill"/>
        </a:ext>
      </dgm:extLst>
    </dgm:pt>
    <dgm:pt modelId="{2D981A33-690B-4F6F-A0B8-F5380C3ED465}" type="pres">
      <dgm:prSet presAssocID="{6B809C1E-A626-425F-BC88-A424577D85A8}" presName="iconSpace" presStyleCnt="0"/>
      <dgm:spPr/>
    </dgm:pt>
    <dgm:pt modelId="{6E5B2455-1B1D-4A50-A288-F0C7F1D8D47C}" type="pres">
      <dgm:prSet presAssocID="{6B809C1E-A626-425F-BC88-A424577D85A8}" presName="parTx" presStyleLbl="revTx" presStyleIdx="2" presStyleCnt="6">
        <dgm:presLayoutVars>
          <dgm:chMax val="0"/>
          <dgm:chPref val="0"/>
        </dgm:presLayoutVars>
      </dgm:prSet>
      <dgm:spPr/>
    </dgm:pt>
    <dgm:pt modelId="{546F898C-4AC5-4D0A-AE3A-0C339C4BA8D8}" type="pres">
      <dgm:prSet presAssocID="{6B809C1E-A626-425F-BC88-A424577D85A8}" presName="txSpace" presStyleCnt="0"/>
      <dgm:spPr/>
    </dgm:pt>
    <dgm:pt modelId="{6AAA4A18-C40D-45E4-8E9F-19CDA31C905D}" type="pres">
      <dgm:prSet presAssocID="{6B809C1E-A626-425F-BC88-A424577D85A8}" presName="desTx" presStyleLbl="revTx" presStyleIdx="3" presStyleCnt="6">
        <dgm:presLayoutVars/>
      </dgm:prSet>
      <dgm:spPr/>
    </dgm:pt>
    <dgm:pt modelId="{CC131788-169D-4DC9-A433-D67FD6BBD326}" type="pres">
      <dgm:prSet presAssocID="{08EDB067-E14F-442F-94E0-C7B866D8F343}" presName="sibTrans" presStyleCnt="0"/>
      <dgm:spPr/>
    </dgm:pt>
    <dgm:pt modelId="{07D4F018-53F7-4442-A3AC-5FADFCCFDB32}" type="pres">
      <dgm:prSet presAssocID="{9873BBC4-5589-4972-87CB-D212A90299EC}" presName="compNode" presStyleCnt="0"/>
      <dgm:spPr/>
    </dgm:pt>
    <dgm:pt modelId="{BC361380-F9BA-4A8B-84F4-39A63BF52654}" type="pres">
      <dgm:prSet presAssocID="{9873BBC4-5589-4972-87CB-D212A90299E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56A884F7-BDB2-4EC0-ACFF-FCE58390359C}" type="pres">
      <dgm:prSet presAssocID="{9873BBC4-5589-4972-87CB-D212A90299EC}" presName="iconSpace" presStyleCnt="0"/>
      <dgm:spPr/>
    </dgm:pt>
    <dgm:pt modelId="{2D194BC5-EE5C-42E0-98C7-F3FF48354340}" type="pres">
      <dgm:prSet presAssocID="{9873BBC4-5589-4972-87CB-D212A90299EC}" presName="parTx" presStyleLbl="revTx" presStyleIdx="4" presStyleCnt="6">
        <dgm:presLayoutVars>
          <dgm:chMax val="0"/>
          <dgm:chPref val="0"/>
        </dgm:presLayoutVars>
      </dgm:prSet>
      <dgm:spPr/>
    </dgm:pt>
    <dgm:pt modelId="{B4AEC3DE-D3C9-461F-B9BD-055330285C43}" type="pres">
      <dgm:prSet presAssocID="{9873BBC4-5589-4972-87CB-D212A90299EC}" presName="txSpace" presStyleCnt="0"/>
      <dgm:spPr/>
    </dgm:pt>
    <dgm:pt modelId="{CE9427D8-5088-46DF-8FFB-C93DB767833F}" type="pres">
      <dgm:prSet presAssocID="{9873BBC4-5589-4972-87CB-D212A90299EC}" presName="desTx" presStyleLbl="revTx" presStyleIdx="5" presStyleCnt="6">
        <dgm:presLayoutVars/>
      </dgm:prSet>
      <dgm:spPr/>
    </dgm:pt>
  </dgm:ptLst>
  <dgm:cxnLst>
    <dgm:cxn modelId="{5CF33238-9FA5-48C4-B14B-C33A7D11882D}" srcId="{53F13950-ED05-4467-BE5E-919447712035}" destId="{6B809C1E-A626-425F-BC88-A424577D85A8}" srcOrd="1" destOrd="0" parTransId="{208906F7-4017-4089-B88A-0DE4D1D482D4}" sibTransId="{08EDB067-E14F-442F-94E0-C7B866D8F343}"/>
    <dgm:cxn modelId="{349C9E5B-5A91-4E5C-B749-D5F824613777}" type="presOf" srcId="{6B809C1E-A626-425F-BC88-A424577D85A8}" destId="{6E5B2455-1B1D-4A50-A288-F0C7F1D8D47C}" srcOrd="0" destOrd="0" presId="urn:microsoft.com/office/officeart/2018/5/layout/CenteredIconLabelDescriptionList"/>
    <dgm:cxn modelId="{CC887760-BBFA-4041-95CB-E631269980BA}" type="presOf" srcId="{53F13950-ED05-4467-BE5E-919447712035}" destId="{7B5A217A-0D78-48D0-8298-98BF4F5A7D36}" srcOrd="0" destOrd="0" presId="urn:microsoft.com/office/officeart/2018/5/layout/CenteredIconLabelDescriptionList"/>
    <dgm:cxn modelId="{65DE09CB-DA89-4F5D-B7D8-70C465F8F40A}" srcId="{53F13950-ED05-4467-BE5E-919447712035}" destId="{9873BBC4-5589-4972-87CB-D212A90299EC}" srcOrd="2" destOrd="0" parTransId="{1957763D-0A20-45D8-B78C-062282A3255A}" sibTransId="{939164C1-46B3-4539-BB79-7461E66307F2}"/>
    <dgm:cxn modelId="{47A3B2E8-9D81-4EBA-A673-4E572726A190}" type="presOf" srcId="{9873BBC4-5589-4972-87CB-D212A90299EC}" destId="{2D194BC5-EE5C-42E0-98C7-F3FF48354340}" srcOrd="0" destOrd="0" presId="urn:microsoft.com/office/officeart/2018/5/layout/CenteredIconLabelDescriptionList"/>
    <dgm:cxn modelId="{6AC74FE9-EB04-4BBA-A6A3-81AE2E5DBE00}" type="presOf" srcId="{081EC39D-5862-47DE-A4B7-FC4EC9878DFA}" destId="{830A8EC8-039F-4E15-BE6C-728F7C7168CC}" srcOrd="0" destOrd="0" presId="urn:microsoft.com/office/officeart/2018/5/layout/CenteredIconLabelDescriptionList"/>
    <dgm:cxn modelId="{FECFC1FF-0688-42E3-93FF-CD4D0DDC609E}" srcId="{53F13950-ED05-4467-BE5E-919447712035}" destId="{081EC39D-5862-47DE-A4B7-FC4EC9878DFA}" srcOrd="0" destOrd="0" parTransId="{7A978A5A-02A9-4CBB-B85F-808ECFD6DF2B}" sibTransId="{B0D37CEA-9652-4999-9411-1424224ACC36}"/>
    <dgm:cxn modelId="{69F49960-6C6A-46C0-9697-1591BC129DF9}" type="presParOf" srcId="{7B5A217A-0D78-48D0-8298-98BF4F5A7D36}" destId="{C992A193-152B-4BB8-ADB5-90153A3441C1}" srcOrd="0" destOrd="0" presId="urn:microsoft.com/office/officeart/2018/5/layout/CenteredIconLabelDescriptionList"/>
    <dgm:cxn modelId="{3C34B419-BD7E-4C10-A4D7-F180A18DE777}" type="presParOf" srcId="{C992A193-152B-4BB8-ADB5-90153A3441C1}" destId="{A3B10DBF-22BE-4590-92AE-3244C391F193}" srcOrd="0" destOrd="0" presId="urn:microsoft.com/office/officeart/2018/5/layout/CenteredIconLabelDescriptionList"/>
    <dgm:cxn modelId="{71292FD2-1035-40E7-9B30-CF99FDEED29F}" type="presParOf" srcId="{C992A193-152B-4BB8-ADB5-90153A3441C1}" destId="{B79D6489-2590-497D-8970-002CC3C42913}" srcOrd="1" destOrd="0" presId="urn:microsoft.com/office/officeart/2018/5/layout/CenteredIconLabelDescriptionList"/>
    <dgm:cxn modelId="{8B0C5672-4C61-4A76-AA9E-82116332F419}" type="presParOf" srcId="{C992A193-152B-4BB8-ADB5-90153A3441C1}" destId="{830A8EC8-039F-4E15-BE6C-728F7C7168CC}" srcOrd="2" destOrd="0" presId="urn:microsoft.com/office/officeart/2018/5/layout/CenteredIconLabelDescriptionList"/>
    <dgm:cxn modelId="{794FA88C-077D-442B-96FF-86B6448D5454}" type="presParOf" srcId="{C992A193-152B-4BB8-ADB5-90153A3441C1}" destId="{E161ABFC-014A-4E42-95F7-5DF69447C9C9}" srcOrd="3" destOrd="0" presId="urn:microsoft.com/office/officeart/2018/5/layout/CenteredIconLabelDescriptionList"/>
    <dgm:cxn modelId="{32A945DD-8D96-4DB1-BABA-7BF35C26A5B4}" type="presParOf" srcId="{C992A193-152B-4BB8-ADB5-90153A3441C1}" destId="{8804594E-6019-4C67-B65E-0A2A1618B095}" srcOrd="4" destOrd="0" presId="urn:microsoft.com/office/officeart/2018/5/layout/CenteredIconLabelDescriptionList"/>
    <dgm:cxn modelId="{E3C889EB-7F53-4A30-83AA-66CFF7657775}" type="presParOf" srcId="{7B5A217A-0D78-48D0-8298-98BF4F5A7D36}" destId="{D2F60CBD-01B8-434F-891E-787E7BED57A3}" srcOrd="1" destOrd="0" presId="urn:microsoft.com/office/officeart/2018/5/layout/CenteredIconLabelDescriptionList"/>
    <dgm:cxn modelId="{6A0320E6-2F94-4246-B115-AB977A39534A}" type="presParOf" srcId="{7B5A217A-0D78-48D0-8298-98BF4F5A7D36}" destId="{60B04465-C136-464F-9DAB-97D6028B6E9B}" srcOrd="2" destOrd="0" presId="urn:microsoft.com/office/officeart/2018/5/layout/CenteredIconLabelDescriptionList"/>
    <dgm:cxn modelId="{FA54B2A4-18CE-447D-9119-497EF30A4B76}" type="presParOf" srcId="{60B04465-C136-464F-9DAB-97D6028B6E9B}" destId="{AC228BBC-ACB0-48B9-941F-9F2BBDAB8B54}" srcOrd="0" destOrd="0" presId="urn:microsoft.com/office/officeart/2018/5/layout/CenteredIconLabelDescriptionList"/>
    <dgm:cxn modelId="{C758FDA6-D3F9-45F5-AEF2-CCBB2DABE8D5}" type="presParOf" srcId="{60B04465-C136-464F-9DAB-97D6028B6E9B}" destId="{2D981A33-690B-4F6F-A0B8-F5380C3ED465}" srcOrd="1" destOrd="0" presId="urn:microsoft.com/office/officeart/2018/5/layout/CenteredIconLabelDescriptionList"/>
    <dgm:cxn modelId="{E622CDD9-D5B3-4EDD-8347-2220204A6755}" type="presParOf" srcId="{60B04465-C136-464F-9DAB-97D6028B6E9B}" destId="{6E5B2455-1B1D-4A50-A288-F0C7F1D8D47C}" srcOrd="2" destOrd="0" presId="urn:microsoft.com/office/officeart/2018/5/layout/CenteredIconLabelDescriptionList"/>
    <dgm:cxn modelId="{1E610473-E8DE-4FEF-904A-28EE55BB7AED}" type="presParOf" srcId="{60B04465-C136-464F-9DAB-97D6028B6E9B}" destId="{546F898C-4AC5-4D0A-AE3A-0C339C4BA8D8}" srcOrd="3" destOrd="0" presId="urn:microsoft.com/office/officeart/2018/5/layout/CenteredIconLabelDescriptionList"/>
    <dgm:cxn modelId="{C77699AB-1B53-4448-B35F-A80685B80A0A}" type="presParOf" srcId="{60B04465-C136-464F-9DAB-97D6028B6E9B}" destId="{6AAA4A18-C40D-45E4-8E9F-19CDA31C905D}" srcOrd="4" destOrd="0" presId="urn:microsoft.com/office/officeart/2018/5/layout/CenteredIconLabelDescriptionList"/>
    <dgm:cxn modelId="{B7FF0556-3EB7-440F-B626-4A391BC342A4}" type="presParOf" srcId="{7B5A217A-0D78-48D0-8298-98BF4F5A7D36}" destId="{CC131788-169D-4DC9-A433-D67FD6BBD326}" srcOrd="3" destOrd="0" presId="urn:microsoft.com/office/officeart/2018/5/layout/CenteredIconLabelDescriptionList"/>
    <dgm:cxn modelId="{51061DEB-D069-492E-B8EB-F58E70DE49DC}" type="presParOf" srcId="{7B5A217A-0D78-48D0-8298-98BF4F5A7D36}" destId="{07D4F018-53F7-4442-A3AC-5FADFCCFDB32}" srcOrd="4" destOrd="0" presId="urn:microsoft.com/office/officeart/2018/5/layout/CenteredIconLabelDescriptionList"/>
    <dgm:cxn modelId="{85240121-1BE9-4F4C-B678-F97AB64312BE}" type="presParOf" srcId="{07D4F018-53F7-4442-A3AC-5FADFCCFDB32}" destId="{BC361380-F9BA-4A8B-84F4-39A63BF52654}" srcOrd="0" destOrd="0" presId="urn:microsoft.com/office/officeart/2018/5/layout/CenteredIconLabelDescriptionList"/>
    <dgm:cxn modelId="{94D2C511-1E03-4DB3-83B1-1998951FFE31}" type="presParOf" srcId="{07D4F018-53F7-4442-A3AC-5FADFCCFDB32}" destId="{56A884F7-BDB2-4EC0-ACFF-FCE58390359C}" srcOrd="1" destOrd="0" presId="urn:microsoft.com/office/officeart/2018/5/layout/CenteredIconLabelDescriptionList"/>
    <dgm:cxn modelId="{7179A836-1A72-4598-80D7-C2C15BCC99B6}" type="presParOf" srcId="{07D4F018-53F7-4442-A3AC-5FADFCCFDB32}" destId="{2D194BC5-EE5C-42E0-98C7-F3FF48354340}" srcOrd="2" destOrd="0" presId="urn:microsoft.com/office/officeart/2018/5/layout/CenteredIconLabelDescriptionList"/>
    <dgm:cxn modelId="{23259FB4-054B-43A9-BAFD-A1B2BE2A022A}" type="presParOf" srcId="{07D4F018-53F7-4442-A3AC-5FADFCCFDB32}" destId="{B4AEC3DE-D3C9-461F-B9BD-055330285C43}" srcOrd="3" destOrd="0" presId="urn:microsoft.com/office/officeart/2018/5/layout/CenteredIconLabelDescriptionList"/>
    <dgm:cxn modelId="{494EBE2A-8E05-4E88-94C5-363F95F73A88}" type="presParOf" srcId="{07D4F018-53F7-4442-A3AC-5FADFCCFDB32}" destId="{CE9427D8-5088-46DF-8FFB-C93DB76783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EFF56-6D51-48F1-969F-54291BC39344}">
      <dsp:nvSpPr>
        <dsp:cNvPr id="0" name=""/>
        <dsp:cNvSpPr/>
      </dsp:nvSpPr>
      <dsp:spPr>
        <a:xfrm>
          <a:off x="0" y="424"/>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B0771-1113-4AA9-8191-542FD52CA2F7}">
      <dsp:nvSpPr>
        <dsp:cNvPr id="0" name=""/>
        <dsp:cNvSpPr/>
      </dsp:nvSpPr>
      <dsp:spPr>
        <a:xfrm>
          <a:off x="176803" y="131931"/>
          <a:ext cx="321460" cy="3214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172F05-79A9-4C61-AA40-E7214598C4BE}">
      <dsp:nvSpPr>
        <dsp:cNvPr id="0" name=""/>
        <dsp:cNvSpPr/>
      </dsp:nvSpPr>
      <dsp:spPr>
        <a:xfrm>
          <a:off x="675067" y="424"/>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Purpose of the thesis</a:t>
          </a:r>
          <a:endParaRPr lang="en-US" sz="1600" kern="1200"/>
        </a:p>
      </dsp:txBody>
      <dsp:txXfrm>
        <a:off x="675067" y="424"/>
        <a:ext cx="4976432" cy="584473"/>
      </dsp:txXfrm>
    </dsp:sp>
    <dsp:sp modelId="{4D0C2CA2-E3E1-4207-B38C-1AD38987D8F1}">
      <dsp:nvSpPr>
        <dsp:cNvPr id="0" name=""/>
        <dsp:cNvSpPr/>
      </dsp:nvSpPr>
      <dsp:spPr>
        <a:xfrm>
          <a:off x="0" y="731016"/>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AFA87-2364-40D7-866B-A041BBD54EB4}">
      <dsp:nvSpPr>
        <dsp:cNvPr id="0" name=""/>
        <dsp:cNvSpPr/>
      </dsp:nvSpPr>
      <dsp:spPr>
        <a:xfrm>
          <a:off x="176803" y="862523"/>
          <a:ext cx="321460" cy="3214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9C33ED-B09D-4B87-9AD7-F372316E19BF}">
      <dsp:nvSpPr>
        <dsp:cNvPr id="0" name=""/>
        <dsp:cNvSpPr/>
      </dsp:nvSpPr>
      <dsp:spPr>
        <a:xfrm>
          <a:off x="675067" y="731016"/>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Architecture Overview</a:t>
          </a:r>
          <a:endParaRPr lang="en-US" sz="1600" kern="1200"/>
        </a:p>
      </dsp:txBody>
      <dsp:txXfrm>
        <a:off x="675067" y="731016"/>
        <a:ext cx="4976432" cy="584473"/>
      </dsp:txXfrm>
    </dsp:sp>
    <dsp:sp modelId="{46E29C0A-3235-4784-9C8A-F7894205F549}">
      <dsp:nvSpPr>
        <dsp:cNvPr id="0" name=""/>
        <dsp:cNvSpPr/>
      </dsp:nvSpPr>
      <dsp:spPr>
        <a:xfrm>
          <a:off x="0" y="1461608"/>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0F8D2-F5D9-4300-9237-216BB20A6C67}">
      <dsp:nvSpPr>
        <dsp:cNvPr id="0" name=""/>
        <dsp:cNvSpPr/>
      </dsp:nvSpPr>
      <dsp:spPr>
        <a:xfrm>
          <a:off x="176803" y="1593115"/>
          <a:ext cx="321460" cy="3214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057C9E-3487-4166-8576-C0E54C05A64B}">
      <dsp:nvSpPr>
        <dsp:cNvPr id="0" name=""/>
        <dsp:cNvSpPr/>
      </dsp:nvSpPr>
      <dsp:spPr>
        <a:xfrm>
          <a:off x="675067" y="1461608"/>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Design of the IoT Node</a:t>
          </a:r>
          <a:endParaRPr lang="en-US" sz="1600" kern="1200"/>
        </a:p>
      </dsp:txBody>
      <dsp:txXfrm>
        <a:off x="675067" y="1461608"/>
        <a:ext cx="4976432" cy="584473"/>
      </dsp:txXfrm>
    </dsp:sp>
    <dsp:sp modelId="{551DEC19-799D-4574-92A5-4D32E349BC4E}">
      <dsp:nvSpPr>
        <dsp:cNvPr id="0" name=""/>
        <dsp:cNvSpPr/>
      </dsp:nvSpPr>
      <dsp:spPr>
        <a:xfrm>
          <a:off x="0" y="2192200"/>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4FF73-2221-45A7-A0AC-A410ADDEBFE2}">
      <dsp:nvSpPr>
        <dsp:cNvPr id="0" name=""/>
        <dsp:cNvSpPr/>
      </dsp:nvSpPr>
      <dsp:spPr>
        <a:xfrm>
          <a:off x="176803" y="2323707"/>
          <a:ext cx="321460" cy="3214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5EA80B-2602-4B5D-9060-018B74186122}">
      <dsp:nvSpPr>
        <dsp:cNvPr id="0" name=""/>
        <dsp:cNvSpPr/>
      </dsp:nvSpPr>
      <dsp:spPr>
        <a:xfrm>
          <a:off x="675067" y="2192200"/>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Cloud-Hosted Microservices</a:t>
          </a:r>
          <a:endParaRPr lang="en-US" sz="1600" kern="1200"/>
        </a:p>
      </dsp:txBody>
      <dsp:txXfrm>
        <a:off x="675067" y="2192200"/>
        <a:ext cx="4976432" cy="584473"/>
      </dsp:txXfrm>
    </dsp:sp>
    <dsp:sp modelId="{6BBBA1F7-57FF-470C-B57C-C6450B67EB5C}">
      <dsp:nvSpPr>
        <dsp:cNvPr id="0" name=""/>
        <dsp:cNvSpPr/>
      </dsp:nvSpPr>
      <dsp:spPr>
        <a:xfrm>
          <a:off x="0" y="2922792"/>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BBE4D-0C6F-4671-82E9-C02C9143A854}">
      <dsp:nvSpPr>
        <dsp:cNvPr id="0" name=""/>
        <dsp:cNvSpPr/>
      </dsp:nvSpPr>
      <dsp:spPr>
        <a:xfrm>
          <a:off x="176803" y="3054299"/>
          <a:ext cx="321460" cy="3214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D6EF90-DAC8-40B6-982E-69477A14F1BC}">
      <dsp:nvSpPr>
        <dsp:cNvPr id="0" name=""/>
        <dsp:cNvSpPr/>
      </dsp:nvSpPr>
      <dsp:spPr>
        <a:xfrm>
          <a:off x="675067" y="2922792"/>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Securing the Solution – Attestation Service</a:t>
          </a:r>
          <a:endParaRPr lang="en-US" sz="1600" kern="1200"/>
        </a:p>
      </dsp:txBody>
      <dsp:txXfrm>
        <a:off x="675067" y="2922792"/>
        <a:ext cx="4976432" cy="584473"/>
      </dsp:txXfrm>
    </dsp:sp>
    <dsp:sp modelId="{1F4813E6-1D4E-43A5-86AF-186637C7AA35}">
      <dsp:nvSpPr>
        <dsp:cNvPr id="0" name=""/>
        <dsp:cNvSpPr/>
      </dsp:nvSpPr>
      <dsp:spPr>
        <a:xfrm>
          <a:off x="0" y="3653384"/>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12E7-E8DA-4F2F-B658-CF272CACBA06}">
      <dsp:nvSpPr>
        <dsp:cNvPr id="0" name=""/>
        <dsp:cNvSpPr/>
      </dsp:nvSpPr>
      <dsp:spPr>
        <a:xfrm>
          <a:off x="176803" y="3784891"/>
          <a:ext cx="321460" cy="3214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626D6C-13CE-46D1-90C1-C3BC468D7BA2}">
      <dsp:nvSpPr>
        <dsp:cNvPr id="0" name=""/>
        <dsp:cNvSpPr/>
      </dsp:nvSpPr>
      <dsp:spPr>
        <a:xfrm>
          <a:off x="675067" y="3653384"/>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Securing the Solution – Protecting Secrets</a:t>
          </a:r>
          <a:endParaRPr lang="en-US" sz="1600" kern="1200"/>
        </a:p>
      </dsp:txBody>
      <dsp:txXfrm>
        <a:off x="675067" y="3653384"/>
        <a:ext cx="4976432" cy="584473"/>
      </dsp:txXfrm>
    </dsp:sp>
    <dsp:sp modelId="{87AE1399-6E7A-40F9-B803-5794DAB2E800}">
      <dsp:nvSpPr>
        <dsp:cNvPr id="0" name=""/>
        <dsp:cNvSpPr/>
      </dsp:nvSpPr>
      <dsp:spPr>
        <a:xfrm>
          <a:off x="0" y="4383976"/>
          <a:ext cx="5651500" cy="584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66F4D-88EC-4465-98CF-5C37089A0DFA}">
      <dsp:nvSpPr>
        <dsp:cNvPr id="0" name=""/>
        <dsp:cNvSpPr/>
      </dsp:nvSpPr>
      <dsp:spPr>
        <a:xfrm>
          <a:off x="176803" y="4515483"/>
          <a:ext cx="321460" cy="32146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8153AC-435C-41DD-BDA5-5B27002B24EB}">
      <dsp:nvSpPr>
        <dsp:cNvPr id="0" name=""/>
        <dsp:cNvSpPr/>
      </dsp:nvSpPr>
      <dsp:spPr>
        <a:xfrm>
          <a:off x="675067" y="4383976"/>
          <a:ext cx="4976432" cy="58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857" tIns="61857" rIns="61857" bIns="61857"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675067" y="4383976"/>
        <a:ext cx="4976432" cy="584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10DBF-22BE-4590-92AE-3244C391F193}">
      <dsp:nvSpPr>
        <dsp:cNvPr id="0" name=""/>
        <dsp:cNvSpPr/>
      </dsp:nvSpPr>
      <dsp:spPr>
        <a:xfrm>
          <a:off x="1000041" y="313809"/>
          <a:ext cx="1070937" cy="10709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0A8EC8-039F-4E15-BE6C-728F7C7168CC}">
      <dsp:nvSpPr>
        <dsp:cNvPr id="0" name=""/>
        <dsp:cNvSpPr/>
      </dsp:nvSpPr>
      <dsp:spPr>
        <a:xfrm>
          <a:off x="5599" y="1491392"/>
          <a:ext cx="3059821" cy="74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Credentials and other sensitive information are served to the microservices using HashiCorp Vault over HTTPS</a:t>
          </a:r>
          <a:endParaRPr lang="en-US" sz="1400" kern="1200" dirty="0"/>
        </a:p>
      </dsp:txBody>
      <dsp:txXfrm>
        <a:off x="5599" y="1491392"/>
        <a:ext cx="3059821" cy="745831"/>
      </dsp:txXfrm>
    </dsp:sp>
    <dsp:sp modelId="{8804594E-6019-4C67-B65E-0A2A1618B095}">
      <dsp:nvSpPr>
        <dsp:cNvPr id="0" name=""/>
        <dsp:cNvSpPr/>
      </dsp:nvSpPr>
      <dsp:spPr>
        <a:xfrm>
          <a:off x="104461" y="2148283"/>
          <a:ext cx="3059821" cy="507111"/>
        </a:xfrm>
        <a:prstGeom prst="rect">
          <a:avLst/>
        </a:prstGeom>
        <a:noFill/>
        <a:ln>
          <a:noFill/>
        </a:ln>
        <a:effectLst/>
      </dsp:spPr>
      <dsp:style>
        <a:lnRef idx="0">
          <a:scrgbClr r="0" g="0" b="0"/>
        </a:lnRef>
        <a:fillRef idx="0">
          <a:scrgbClr r="0" g="0" b="0"/>
        </a:fillRef>
        <a:effectRef idx="0">
          <a:scrgbClr r="0" g="0" b="0"/>
        </a:effectRef>
        <a:fontRef idx="minor"/>
      </dsp:style>
    </dsp:sp>
    <dsp:sp modelId="{AC228BBC-ACB0-48B9-941F-9F2BBDAB8B54}">
      <dsp:nvSpPr>
        <dsp:cNvPr id="0" name=""/>
        <dsp:cNvSpPr/>
      </dsp:nvSpPr>
      <dsp:spPr>
        <a:xfrm>
          <a:off x="4595331" y="313809"/>
          <a:ext cx="1070937" cy="10709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B2455-1B1D-4A50-A288-F0C7F1D8D47C}">
      <dsp:nvSpPr>
        <dsp:cNvPr id="0" name=""/>
        <dsp:cNvSpPr/>
      </dsp:nvSpPr>
      <dsp:spPr>
        <a:xfrm>
          <a:off x="3600889" y="1491392"/>
          <a:ext cx="3059821" cy="74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dirty="0"/>
            <a:t>The chosen strategy to prevent the secret zero problem is cubbyhole response wrapping</a:t>
          </a:r>
          <a:endParaRPr lang="en-US" sz="1400" kern="1200" dirty="0"/>
        </a:p>
      </dsp:txBody>
      <dsp:txXfrm>
        <a:off x="3600889" y="1491392"/>
        <a:ext cx="3059821" cy="745831"/>
      </dsp:txXfrm>
    </dsp:sp>
    <dsp:sp modelId="{6AAA4A18-C40D-45E4-8E9F-19CDA31C905D}">
      <dsp:nvSpPr>
        <dsp:cNvPr id="0" name=""/>
        <dsp:cNvSpPr/>
      </dsp:nvSpPr>
      <dsp:spPr>
        <a:xfrm>
          <a:off x="3600889" y="2286826"/>
          <a:ext cx="3059821" cy="507111"/>
        </a:xfrm>
        <a:prstGeom prst="rect">
          <a:avLst/>
        </a:prstGeom>
        <a:noFill/>
        <a:ln>
          <a:noFill/>
        </a:ln>
        <a:effectLst/>
      </dsp:spPr>
      <dsp:style>
        <a:lnRef idx="0">
          <a:scrgbClr r="0" g="0" b="0"/>
        </a:lnRef>
        <a:fillRef idx="0">
          <a:scrgbClr r="0" g="0" b="0"/>
        </a:fillRef>
        <a:effectRef idx="0">
          <a:scrgbClr r="0" g="0" b="0"/>
        </a:effectRef>
        <a:fontRef idx="minor"/>
      </dsp:style>
    </dsp:sp>
    <dsp:sp modelId="{BC361380-F9BA-4A8B-84F4-39A63BF52654}">
      <dsp:nvSpPr>
        <dsp:cNvPr id="0" name=""/>
        <dsp:cNvSpPr/>
      </dsp:nvSpPr>
      <dsp:spPr>
        <a:xfrm>
          <a:off x="8190621" y="313809"/>
          <a:ext cx="1070937" cy="10709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194BC5-EE5C-42E0-98C7-F3FF48354340}">
      <dsp:nvSpPr>
        <dsp:cNvPr id="0" name=""/>
        <dsp:cNvSpPr/>
      </dsp:nvSpPr>
      <dsp:spPr>
        <a:xfrm>
          <a:off x="7196179" y="1491392"/>
          <a:ext cx="3059821" cy="74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kern="1200"/>
            <a:t>The flash storage of the IoT node is encrypted, saving the key in eFUSE</a:t>
          </a:r>
          <a:endParaRPr lang="en-US" sz="1400" kern="1200"/>
        </a:p>
      </dsp:txBody>
      <dsp:txXfrm>
        <a:off x="7196179" y="1491392"/>
        <a:ext cx="3059821" cy="745831"/>
      </dsp:txXfrm>
    </dsp:sp>
    <dsp:sp modelId="{CE9427D8-5088-46DF-8FFB-C93DB767833F}">
      <dsp:nvSpPr>
        <dsp:cNvPr id="0" name=""/>
        <dsp:cNvSpPr/>
      </dsp:nvSpPr>
      <dsp:spPr>
        <a:xfrm>
          <a:off x="7196179" y="2286826"/>
          <a:ext cx="3059821" cy="50711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FE71B4-6F51-425B-9CAC-76C449763005}" type="datetimeFigureOut">
              <a:rPr lang="en-GB" smtClean="0"/>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277861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E71B4-6F51-425B-9CAC-76C449763005}"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97530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E71B4-6F51-425B-9CAC-76C449763005}"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12719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E71B4-6F51-425B-9CAC-76C449763005}" type="datetimeFigureOut">
              <a:rPr lang="en-GB" smtClean="0"/>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49413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FE71B4-6F51-425B-9CAC-76C449763005}" type="datetimeFigureOut">
              <a:rPr lang="en-GB" smtClean="0"/>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7404324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FE71B4-6F51-425B-9CAC-76C449763005}" type="datetimeFigureOut">
              <a:rPr lang="en-GB" smtClean="0"/>
              <a:t>07/07/2022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364791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FE71B4-6F51-425B-9CAC-76C449763005}" type="datetimeFigureOut">
              <a:rPr lang="en-GB" smtClean="0"/>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36EB70-EFAE-433B-8945-86688651BC97}"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380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FE71B4-6F51-425B-9CAC-76C449763005}" type="datetimeFigureOut">
              <a:rPr lang="en-GB" smtClean="0"/>
              <a:t>07/07/2022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11794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E71B4-6F51-425B-9CAC-76C449763005}" type="datetimeFigureOut">
              <a:rPr lang="en-GB" smtClean="0"/>
              <a:t>07/07/2022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343451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FE71B4-6F51-425B-9CAC-76C449763005}" type="datetimeFigureOut">
              <a:rPr lang="en-GB" smtClean="0"/>
              <a:t>07/07/2022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278021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FE71B4-6F51-425B-9CAC-76C449763005}" type="datetimeFigureOut">
              <a:rPr lang="en-GB" smtClean="0"/>
              <a:t>07/07/2022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E436EB70-EFAE-433B-8945-86688651BC97}" type="slidenum">
              <a:rPr lang="en-GB" smtClean="0"/>
              <a:t>‹#›</a:t>
            </a:fld>
            <a:endParaRPr lang="en-GB"/>
          </a:p>
        </p:txBody>
      </p:sp>
    </p:spTree>
    <p:extLst>
      <p:ext uri="{BB962C8B-B14F-4D97-AF65-F5344CB8AC3E}">
        <p14:creationId xmlns:p14="http://schemas.microsoft.com/office/powerpoint/2010/main" val="65463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FE71B4-6F51-425B-9CAC-76C449763005}" type="datetimeFigureOut">
              <a:rPr lang="en-GB" smtClean="0"/>
              <a:t>07/07/2022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436EB70-EFAE-433B-8945-86688651BC97}" type="slidenum">
              <a:rPr lang="en-GB" smtClean="0"/>
              <a:t>‹#›</a:t>
            </a:fld>
            <a:endParaRPr lang="en-GB"/>
          </a:p>
        </p:txBody>
      </p:sp>
    </p:spTree>
    <p:extLst>
      <p:ext uri="{BB962C8B-B14F-4D97-AF65-F5344CB8AC3E}">
        <p14:creationId xmlns:p14="http://schemas.microsoft.com/office/powerpoint/2010/main" val="2699584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2F173-678D-8F9A-9DCF-9568819BBA1A}"/>
              </a:ext>
            </a:extLst>
          </p:cNvPr>
          <p:cNvSpPr>
            <a:spLocks noGrp="1"/>
          </p:cNvSpPr>
          <p:nvPr>
            <p:ph type="ctrTitle"/>
          </p:nvPr>
        </p:nvSpPr>
        <p:spPr>
          <a:xfrm>
            <a:off x="1600200" y="4269282"/>
            <a:ext cx="8991600" cy="1264762"/>
          </a:xfrm>
        </p:spPr>
        <p:txBody>
          <a:bodyPr>
            <a:normAutofit/>
          </a:bodyPr>
          <a:lstStyle/>
          <a:p>
            <a:r>
              <a:rPr lang="en-GB" sz="3200"/>
              <a:t>Secure Iot solution for office building monitoring</a:t>
            </a:r>
          </a:p>
        </p:txBody>
      </p:sp>
      <p:pic>
        <p:nvPicPr>
          <p:cNvPr id="7" name="Graphic 6" descr="Lock">
            <a:extLst>
              <a:ext uri="{FF2B5EF4-FFF2-40B4-BE49-F238E27FC236}">
                <a16:creationId xmlns:a16="http://schemas.microsoft.com/office/drawing/2014/main" id="{EB1230AC-0CA0-CDCA-8A3A-297329A516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2376" y="587858"/>
            <a:ext cx="3301307" cy="3301307"/>
          </a:xfrm>
          <a:prstGeom prst="rect">
            <a:avLst/>
          </a:prstGeom>
        </p:spPr>
      </p:pic>
      <p:pic>
        <p:nvPicPr>
          <p:cNvPr id="5" name="Graphic 4" descr="City outline">
            <a:extLst>
              <a:ext uri="{FF2B5EF4-FFF2-40B4-BE49-F238E27FC236}">
                <a16:creationId xmlns:a16="http://schemas.microsoft.com/office/drawing/2014/main" id="{E4EFAE28-3D64-2F3D-D33F-36514D908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8316" y="587858"/>
            <a:ext cx="3301307" cy="3301307"/>
          </a:xfrm>
          <a:prstGeom prst="rect">
            <a:avLst/>
          </a:prstGeom>
        </p:spPr>
      </p:pic>
    </p:spTree>
    <p:extLst>
      <p:ext uri="{BB962C8B-B14F-4D97-AF65-F5344CB8AC3E}">
        <p14:creationId xmlns:p14="http://schemas.microsoft.com/office/powerpoint/2010/main" val="42077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27869-DD61-EF12-9499-F148CF88E5E8}"/>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a:solidFill>
                  <a:srgbClr val="262626"/>
                </a:solidFill>
                <a:latin typeface="+mj-lt"/>
                <a:ea typeface="+mj-ea"/>
                <a:cs typeface="+mj-cs"/>
              </a:rPr>
              <a:t>THANKS</a:t>
            </a:r>
          </a:p>
        </p:txBody>
      </p:sp>
    </p:spTree>
    <p:extLst>
      <p:ext uri="{BB962C8B-B14F-4D97-AF65-F5344CB8AC3E}">
        <p14:creationId xmlns:p14="http://schemas.microsoft.com/office/powerpoint/2010/main" val="250240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BEC93-2E2C-0DBC-CFD1-C4A90EAB2AD4}"/>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GB">
                <a:solidFill>
                  <a:srgbClr val="FFFFFF"/>
                </a:solidFill>
              </a:rPr>
              <a:t>Contents</a:t>
            </a:r>
          </a:p>
        </p:txBody>
      </p:sp>
      <p:graphicFrame>
        <p:nvGraphicFramePr>
          <p:cNvPr id="5" name="Content Placeholder 2">
            <a:extLst>
              <a:ext uri="{FF2B5EF4-FFF2-40B4-BE49-F238E27FC236}">
                <a16:creationId xmlns:a16="http://schemas.microsoft.com/office/drawing/2014/main" id="{22D01442-05C2-9695-ED70-163D900270EF}"/>
              </a:ext>
            </a:extLst>
          </p:cNvPr>
          <p:cNvGraphicFramePr>
            <a:graphicFrameLocks noGrp="1"/>
          </p:cNvGraphicFramePr>
          <p:nvPr>
            <p:ph idx="1"/>
            <p:extLst>
              <p:ext uri="{D42A27DB-BD31-4B8C-83A1-F6EECF244321}">
                <p14:modId xmlns:p14="http://schemas.microsoft.com/office/powerpoint/2010/main" val="2454574604"/>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33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F68CA-5237-A998-5169-CC4F84960C45}"/>
              </a:ext>
            </a:extLst>
          </p:cNvPr>
          <p:cNvSpPr>
            <a:spLocks noGrp="1"/>
          </p:cNvSpPr>
          <p:nvPr>
            <p:ph type="title"/>
          </p:nvPr>
        </p:nvSpPr>
        <p:spPr>
          <a:xfrm>
            <a:off x="2231136" y="467418"/>
            <a:ext cx="7729728" cy="1188720"/>
          </a:xfrm>
          <a:solidFill>
            <a:srgbClr val="FFFFFF"/>
          </a:solidFill>
        </p:spPr>
        <p:txBody>
          <a:bodyPr>
            <a:normAutofit/>
          </a:bodyPr>
          <a:lstStyle/>
          <a:p>
            <a:r>
              <a:rPr lang="en-GB" dirty="0"/>
              <a:t>Purpose of the thesis</a:t>
            </a:r>
          </a:p>
        </p:txBody>
      </p:sp>
      <p:sp>
        <p:nvSpPr>
          <p:cNvPr id="3" name="Content Placeholder 2">
            <a:extLst>
              <a:ext uri="{FF2B5EF4-FFF2-40B4-BE49-F238E27FC236}">
                <a16:creationId xmlns:a16="http://schemas.microsoft.com/office/drawing/2014/main" id="{640D27F3-5303-476F-E56B-ADA377F0B7F4}"/>
              </a:ext>
            </a:extLst>
          </p:cNvPr>
          <p:cNvSpPr>
            <a:spLocks noGrp="1"/>
          </p:cNvSpPr>
          <p:nvPr>
            <p:ph idx="1"/>
          </p:nvPr>
        </p:nvSpPr>
        <p:spPr>
          <a:xfrm>
            <a:off x="1562100" y="2249424"/>
            <a:ext cx="9067800" cy="2879256"/>
          </a:xfrm>
        </p:spPr>
        <p:txBody>
          <a:bodyPr>
            <a:normAutofit/>
          </a:bodyPr>
          <a:lstStyle/>
          <a:p>
            <a:r>
              <a:rPr lang="en-GB" dirty="0">
                <a:solidFill>
                  <a:srgbClr val="404040"/>
                </a:solidFill>
              </a:rPr>
              <a:t>Build an IoT node with off the shelf components that securely transmits data into the Cloud</a:t>
            </a:r>
          </a:p>
          <a:p>
            <a:r>
              <a:rPr lang="en-GB" dirty="0">
                <a:solidFill>
                  <a:srgbClr val="404040"/>
                </a:solidFill>
              </a:rPr>
              <a:t>Design an Attestation Process in order to verify the origin of the node</a:t>
            </a:r>
          </a:p>
          <a:p>
            <a:r>
              <a:rPr lang="en-GB" dirty="0">
                <a:solidFill>
                  <a:srgbClr val="404040"/>
                </a:solidFill>
              </a:rPr>
              <a:t>Limit the power consumption of the node</a:t>
            </a:r>
          </a:p>
          <a:p>
            <a:r>
              <a:rPr lang="en-GB" dirty="0">
                <a:solidFill>
                  <a:srgbClr val="404040"/>
                </a:solidFill>
              </a:rPr>
              <a:t>Implement a machine learning solution for edge anomaly detection</a:t>
            </a:r>
          </a:p>
          <a:p>
            <a:r>
              <a:rPr lang="en-GB" dirty="0">
                <a:solidFill>
                  <a:srgbClr val="404040"/>
                </a:solidFill>
              </a:rPr>
              <a:t>Ability to issue blockchain transactions from the Node</a:t>
            </a:r>
          </a:p>
          <a:p>
            <a:r>
              <a:rPr lang="en-GB" dirty="0">
                <a:solidFill>
                  <a:srgbClr val="404040"/>
                </a:solidFill>
              </a:rPr>
              <a:t>Securely expose the collected data via REST</a:t>
            </a:r>
          </a:p>
          <a:p>
            <a:endParaRPr lang="en-GB" dirty="0">
              <a:solidFill>
                <a:srgbClr val="404040"/>
              </a:solidFill>
            </a:endParaRPr>
          </a:p>
        </p:txBody>
      </p:sp>
    </p:spTree>
    <p:extLst>
      <p:ext uri="{BB962C8B-B14F-4D97-AF65-F5344CB8AC3E}">
        <p14:creationId xmlns:p14="http://schemas.microsoft.com/office/powerpoint/2010/main" val="417730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0EFA-9DF1-BC1D-F52A-2ACF21445E09}"/>
              </a:ext>
            </a:extLst>
          </p:cNvPr>
          <p:cNvSpPr>
            <a:spLocks noGrp="1"/>
          </p:cNvSpPr>
          <p:nvPr>
            <p:ph type="title"/>
          </p:nvPr>
        </p:nvSpPr>
        <p:spPr>
          <a:xfrm>
            <a:off x="6736080" y="2958106"/>
            <a:ext cx="4797453" cy="941796"/>
          </a:xfrm>
        </p:spPr>
        <p:txBody>
          <a:bodyPr vert="horz" wrap="square" lIns="182880" tIns="182880" rIns="182880" bIns="182880" rtlCol="0" anchor="ctr">
            <a:normAutofit/>
          </a:bodyPr>
          <a:lstStyle/>
          <a:p>
            <a:r>
              <a:rPr lang="en-US" sz="2400" kern="1200" cap="all" spc="200" baseline="0" dirty="0">
                <a:solidFill>
                  <a:srgbClr val="262626"/>
                </a:solidFill>
                <a:latin typeface="+mj-lt"/>
                <a:ea typeface="+mj-ea"/>
                <a:cs typeface="+mj-cs"/>
              </a:rPr>
              <a:t>Architecture overview</a:t>
            </a:r>
          </a:p>
        </p:txBody>
      </p:sp>
      <p:pic>
        <p:nvPicPr>
          <p:cNvPr id="5" name="Content Placeholder 4" descr="Diagram&#10;&#10;Description automatically generated">
            <a:extLst>
              <a:ext uri="{FF2B5EF4-FFF2-40B4-BE49-F238E27FC236}">
                <a16:creationId xmlns:a16="http://schemas.microsoft.com/office/drawing/2014/main" id="{9D7B0376-835A-5A4B-364A-BAAA2E455318}"/>
              </a:ext>
            </a:extLst>
          </p:cNvPr>
          <p:cNvPicPr>
            <a:picLocks noGrp="1" noChangeAspect="1"/>
          </p:cNvPicPr>
          <p:nvPr>
            <p:ph idx="1"/>
          </p:nvPr>
        </p:nvPicPr>
        <p:blipFill rotWithShape="1">
          <a:blip r:embed="rId2"/>
          <a:srcRect t="3250"/>
          <a:stretch/>
        </p:blipFill>
        <p:spPr>
          <a:xfrm>
            <a:off x="1" y="10"/>
            <a:ext cx="6095999" cy="6857990"/>
          </a:xfrm>
          <a:prstGeom prst="rect">
            <a:avLst/>
          </a:prstGeom>
        </p:spPr>
      </p:pic>
    </p:spTree>
    <p:extLst>
      <p:ext uri="{BB962C8B-B14F-4D97-AF65-F5344CB8AC3E}">
        <p14:creationId xmlns:p14="http://schemas.microsoft.com/office/powerpoint/2010/main" val="207245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4E92-6551-EED0-C910-F2DCB43B8701}"/>
              </a:ext>
            </a:extLst>
          </p:cNvPr>
          <p:cNvSpPr>
            <a:spLocks noGrp="1"/>
          </p:cNvSpPr>
          <p:nvPr>
            <p:ph type="title"/>
          </p:nvPr>
        </p:nvSpPr>
        <p:spPr>
          <a:xfrm>
            <a:off x="6900672" y="978776"/>
            <a:ext cx="4486656" cy="1174991"/>
          </a:xfrm>
        </p:spPr>
        <p:txBody>
          <a:bodyPr>
            <a:normAutofit/>
          </a:bodyPr>
          <a:lstStyle/>
          <a:p>
            <a:r>
              <a:rPr lang="en-GB" sz="2400"/>
              <a:t>Design of the IoT node</a:t>
            </a:r>
          </a:p>
        </p:txBody>
      </p:sp>
      <p:pic>
        <p:nvPicPr>
          <p:cNvPr id="4" name="Picture 3" descr="Diagram, schematic&#10;&#10;Description automatically generated">
            <a:extLst>
              <a:ext uri="{FF2B5EF4-FFF2-40B4-BE49-F238E27FC236}">
                <a16:creationId xmlns:a16="http://schemas.microsoft.com/office/drawing/2014/main" id="{7B2746C0-8112-E1B2-B535-55C635789DB8}"/>
              </a:ext>
            </a:extLst>
          </p:cNvPr>
          <p:cNvPicPr>
            <a:picLocks noChangeAspect="1"/>
          </p:cNvPicPr>
          <p:nvPr/>
        </p:nvPicPr>
        <p:blipFill rotWithShape="1">
          <a:blip r:embed="rId2"/>
          <a:srcRect t="5073" r="-1" b="-1"/>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E467556A-D623-6EBE-0946-70E42E55CA99}"/>
              </a:ext>
            </a:extLst>
          </p:cNvPr>
          <p:cNvSpPr>
            <a:spLocks noGrp="1"/>
          </p:cNvSpPr>
          <p:nvPr>
            <p:ph idx="1"/>
          </p:nvPr>
        </p:nvSpPr>
        <p:spPr>
          <a:xfrm>
            <a:off x="6281057" y="2640691"/>
            <a:ext cx="5791199" cy="3870175"/>
          </a:xfrm>
        </p:spPr>
        <p:txBody>
          <a:bodyPr>
            <a:normAutofit fontScale="85000" lnSpcReduction="20000"/>
          </a:bodyPr>
          <a:lstStyle/>
          <a:p>
            <a:r>
              <a:rPr lang="en-GB" dirty="0"/>
              <a:t>Built using off the shelf components:</a:t>
            </a:r>
          </a:p>
          <a:p>
            <a:pPr lvl="1"/>
            <a:r>
              <a:rPr lang="en-GB" dirty="0"/>
              <a:t>Espressif ESP32</a:t>
            </a:r>
          </a:p>
          <a:p>
            <a:pPr lvl="1"/>
            <a:r>
              <a:rPr lang="en-GB" dirty="0"/>
              <a:t>DHT11 Temperature and Humidity Sensor</a:t>
            </a:r>
          </a:p>
          <a:p>
            <a:pPr lvl="1"/>
            <a:r>
              <a:rPr lang="en-GB" dirty="0"/>
              <a:t>SW-420 Vibration Sensor</a:t>
            </a:r>
          </a:p>
          <a:p>
            <a:pPr lvl="1"/>
            <a:r>
              <a:rPr lang="en-GB" dirty="0"/>
              <a:t>MQ-2 Gas Sensor</a:t>
            </a:r>
          </a:p>
          <a:p>
            <a:r>
              <a:rPr lang="en-GB" dirty="0"/>
              <a:t>Performs Edge Machine Learning</a:t>
            </a:r>
          </a:p>
          <a:p>
            <a:r>
              <a:rPr lang="en-GB" dirty="0"/>
              <a:t>Issues blockchain transactions</a:t>
            </a:r>
          </a:p>
          <a:p>
            <a:r>
              <a:rPr lang="en-GB" dirty="0"/>
              <a:t>Runs ESP-IDF and uses a CMake derived build system</a:t>
            </a:r>
          </a:p>
          <a:p>
            <a:r>
              <a:rPr lang="en-GB" dirty="0"/>
              <a:t>Has two </a:t>
            </a:r>
            <a:r>
              <a:rPr lang="en-GB" dirty="0" err="1"/>
              <a:t>Xtensa</a:t>
            </a:r>
            <a:r>
              <a:rPr lang="en-GB" dirty="0"/>
              <a:t> LX6 CPU cores and supports FreeRTOS</a:t>
            </a:r>
          </a:p>
          <a:p>
            <a:r>
              <a:rPr lang="en-GB" dirty="0"/>
              <a:t>Baked-in support for mbedTLS, which offers a plethora of cryptographic operations</a:t>
            </a:r>
          </a:p>
          <a:p>
            <a:r>
              <a:rPr lang="en-GB" dirty="0"/>
              <a:t>Sensor data is sent CBOR encoded and formatted according to the IPSO guidelines</a:t>
            </a:r>
          </a:p>
        </p:txBody>
      </p:sp>
    </p:spTree>
    <p:extLst>
      <p:ext uri="{BB962C8B-B14F-4D97-AF65-F5344CB8AC3E}">
        <p14:creationId xmlns:p14="http://schemas.microsoft.com/office/powerpoint/2010/main" val="240179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2A19-E06F-18CB-0D73-1DA45F490F27}"/>
              </a:ext>
            </a:extLst>
          </p:cNvPr>
          <p:cNvSpPr>
            <a:spLocks noGrp="1"/>
          </p:cNvSpPr>
          <p:nvPr>
            <p:ph type="title"/>
          </p:nvPr>
        </p:nvSpPr>
        <p:spPr>
          <a:xfrm>
            <a:off x="804672" y="964692"/>
            <a:ext cx="3066937" cy="1188720"/>
          </a:xfrm>
        </p:spPr>
        <p:txBody>
          <a:bodyPr>
            <a:normAutofit/>
          </a:bodyPr>
          <a:lstStyle/>
          <a:p>
            <a:r>
              <a:rPr lang="en-GB" sz="2400"/>
              <a:t>Cloud-Hosted Microservices</a:t>
            </a:r>
          </a:p>
        </p:txBody>
      </p:sp>
      <p:sp>
        <p:nvSpPr>
          <p:cNvPr id="3" name="Content Placeholder 2">
            <a:extLst>
              <a:ext uri="{FF2B5EF4-FFF2-40B4-BE49-F238E27FC236}">
                <a16:creationId xmlns:a16="http://schemas.microsoft.com/office/drawing/2014/main" id="{D25E45EC-159F-F9D3-79DF-2BF9BC263593}"/>
              </a:ext>
            </a:extLst>
          </p:cNvPr>
          <p:cNvSpPr>
            <a:spLocks noGrp="1"/>
          </p:cNvSpPr>
          <p:nvPr>
            <p:ph idx="1"/>
          </p:nvPr>
        </p:nvSpPr>
        <p:spPr>
          <a:xfrm>
            <a:off x="803244" y="2638044"/>
            <a:ext cx="3063765" cy="3263206"/>
          </a:xfrm>
        </p:spPr>
        <p:txBody>
          <a:bodyPr>
            <a:normAutofit/>
          </a:bodyPr>
          <a:lstStyle/>
          <a:p>
            <a:pPr>
              <a:lnSpc>
                <a:spcPct val="90000"/>
              </a:lnSpc>
            </a:pPr>
            <a:r>
              <a:rPr lang="en-GB" sz="1100" dirty="0"/>
              <a:t>Hosted on an Oracle Cloud Instance with 4 ARM cores and 24 GB of RAM</a:t>
            </a:r>
          </a:p>
          <a:p>
            <a:pPr>
              <a:lnSpc>
                <a:spcPct val="90000"/>
              </a:lnSpc>
            </a:pPr>
            <a:r>
              <a:rPr lang="en-GB" sz="1100" dirty="0"/>
              <a:t>Developed in Spring Boot</a:t>
            </a:r>
          </a:p>
          <a:p>
            <a:pPr>
              <a:lnSpc>
                <a:spcPct val="90000"/>
              </a:lnSpc>
            </a:pPr>
            <a:r>
              <a:rPr lang="en-GB" sz="1100" dirty="0"/>
              <a:t>Conforms to the microservice architecture: exposes all available endpoints through a web-facing gateway</a:t>
            </a:r>
          </a:p>
          <a:p>
            <a:pPr>
              <a:lnSpc>
                <a:spcPct val="90000"/>
              </a:lnSpc>
            </a:pPr>
            <a:r>
              <a:rPr lang="en-GB" sz="1100" dirty="0"/>
              <a:t>Runtime serving of configuration files using Spring Cloud Configuration Server</a:t>
            </a:r>
          </a:p>
          <a:p>
            <a:pPr>
              <a:lnSpc>
                <a:spcPct val="90000"/>
              </a:lnSpc>
            </a:pPr>
            <a:r>
              <a:rPr lang="en-GB" sz="1100" dirty="0"/>
              <a:t>Service Discovery through Netflix Eureka Server</a:t>
            </a:r>
          </a:p>
          <a:p>
            <a:pPr>
              <a:lnSpc>
                <a:spcPct val="90000"/>
              </a:lnSpc>
            </a:pPr>
            <a:r>
              <a:rPr lang="en-GB" sz="1100" dirty="0"/>
              <a:t>Transport layer security through HTTPS</a:t>
            </a:r>
          </a:p>
          <a:p>
            <a:pPr>
              <a:lnSpc>
                <a:spcPct val="90000"/>
              </a:lnSpc>
            </a:pPr>
            <a:r>
              <a:rPr lang="en-GB" sz="1100" dirty="0"/>
              <a:t>All requests are authenticated using JWT</a:t>
            </a:r>
          </a:p>
          <a:p>
            <a:pPr>
              <a:lnSpc>
                <a:spcPct val="90000"/>
              </a:lnSpc>
            </a:pPr>
            <a:r>
              <a:rPr lang="en-GB" sz="1100" dirty="0"/>
              <a:t>Deployed using Docker Compose</a:t>
            </a:r>
          </a:p>
          <a:p>
            <a:pPr>
              <a:lnSpc>
                <a:spcPct val="90000"/>
              </a:lnSpc>
            </a:pPr>
            <a:endParaRPr lang="en-GB" sz="1100" dirty="0"/>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17597BFD-3B68-DF0B-F473-3039CF21BC63}"/>
              </a:ext>
            </a:extLst>
          </p:cNvPr>
          <p:cNvPicPr>
            <a:picLocks noChangeAspect="1"/>
          </p:cNvPicPr>
          <p:nvPr/>
        </p:nvPicPr>
        <p:blipFill>
          <a:blip r:embed="rId2"/>
          <a:stretch>
            <a:fillRect/>
          </a:stretch>
        </p:blipFill>
        <p:spPr>
          <a:xfrm>
            <a:off x="4823366" y="1393608"/>
            <a:ext cx="6227064" cy="4078726"/>
          </a:xfrm>
          <a:prstGeom prst="rect">
            <a:avLst/>
          </a:prstGeom>
        </p:spPr>
      </p:pic>
    </p:spTree>
    <p:extLst>
      <p:ext uri="{BB962C8B-B14F-4D97-AF65-F5344CB8AC3E}">
        <p14:creationId xmlns:p14="http://schemas.microsoft.com/office/powerpoint/2010/main" val="34279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CF97-8815-AA12-C744-A3D9F3CD6332}"/>
              </a:ext>
            </a:extLst>
          </p:cNvPr>
          <p:cNvSpPr>
            <a:spLocks noGrp="1"/>
          </p:cNvSpPr>
          <p:nvPr>
            <p:ph type="title"/>
          </p:nvPr>
        </p:nvSpPr>
        <p:spPr/>
        <p:txBody>
          <a:bodyPr/>
          <a:lstStyle/>
          <a:p>
            <a:r>
              <a:rPr lang="en-GB" dirty="0"/>
              <a:t>Securing the solution</a:t>
            </a:r>
            <a:br>
              <a:rPr lang="en-GB" dirty="0"/>
            </a:br>
            <a:r>
              <a:rPr lang="en-GB" dirty="0"/>
              <a:t>Attestation Service</a:t>
            </a:r>
          </a:p>
        </p:txBody>
      </p:sp>
      <p:sp>
        <p:nvSpPr>
          <p:cNvPr id="3" name="Content Placeholder 2">
            <a:extLst>
              <a:ext uri="{FF2B5EF4-FFF2-40B4-BE49-F238E27FC236}">
                <a16:creationId xmlns:a16="http://schemas.microsoft.com/office/drawing/2014/main" id="{E9F22470-07C3-448D-F7E0-340F2CA7E683}"/>
              </a:ext>
            </a:extLst>
          </p:cNvPr>
          <p:cNvSpPr>
            <a:spLocks noGrp="1"/>
          </p:cNvSpPr>
          <p:nvPr>
            <p:ph idx="1"/>
          </p:nvPr>
        </p:nvSpPr>
        <p:spPr>
          <a:xfrm>
            <a:off x="1469572" y="2362200"/>
            <a:ext cx="9252856" cy="4038600"/>
          </a:xfrm>
        </p:spPr>
        <p:txBody>
          <a:bodyPr>
            <a:normAutofit/>
          </a:bodyPr>
          <a:lstStyle/>
          <a:p>
            <a:r>
              <a:rPr lang="en-GB" dirty="0"/>
              <a:t>The origin of each IoT node is attested by the Attestation Service</a:t>
            </a:r>
          </a:p>
          <a:p>
            <a:pPr lvl="1"/>
            <a:r>
              <a:rPr lang="en-GB" dirty="0"/>
              <a:t>Mutual authentication is performed using signed X.509 certificates</a:t>
            </a:r>
          </a:p>
          <a:p>
            <a:pPr lvl="1"/>
            <a:r>
              <a:rPr lang="en-GB" dirty="0"/>
              <a:t>Elliptic Curve Ephemeral Diffie Hellman is used for session-key establishment</a:t>
            </a:r>
          </a:p>
          <a:p>
            <a:pPr lvl="1"/>
            <a:r>
              <a:rPr lang="en-GB" dirty="0"/>
              <a:t>The key is tested by encrypting a sequence of 16 bytes using AES in CBC mode</a:t>
            </a:r>
          </a:p>
          <a:p>
            <a:pPr lvl="1"/>
            <a:r>
              <a:rPr lang="en-GB" dirty="0"/>
              <a:t>Attestation is finished when the IoT node sends the encrypted sequence alongside the unique identifier of the device</a:t>
            </a:r>
          </a:p>
          <a:p>
            <a:r>
              <a:rPr lang="en-GB" dirty="0"/>
              <a:t>Besides attesting the origin of the node, this step is used to upsert information about the IoT node</a:t>
            </a:r>
          </a:p>
          <a:p>
            <a:r>
              <a:rPr lang="en-GB" dirty="0"/>
              <a:t>Each node is assigned an Instance ID based on the sent unique identifier</a:t>
            </a:r>
          </a:p>
          <a:p>
            <a:r>
              <a:rPr lang="en-GB" dirty="0"/>
              <a:t>The established session key is used to connect to the MQTT broker in TLS-PSK mode to limit power consumption</a:t>
            </a:r>
          </a:p>
        </p:txBody>
      </p:sp>
    </p:spTree>
    <p:extLst>
      <p:ext uri="{BB962C8B-B14F-4D97-AF65-F5344CB8AC3E}">
        <p14:creationId xmlns:p14="http://schemas.microsoft.com/office/powerpoint/2010/main" val="353166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83E-AECB-0C8A-10D2-CDE90CA51038}"/>
              </a:ext>
            </a:extLst>
          </p:cNvPr>
          <p:cNvSpPr>
            <a:spLocks noGrp="1"/>
          </p:cNvSpPr>
          <p:nvPr>
            <p:ph type="title"/>
          </p:nvPr>
        </p:nvSpPr>
        <p:spPr>
          <a:xfrm>
            <a:off x="2231136" y="964692"/>
            <a:ext cx="7729728" cy="1188720"/>
          </a:xfrm>
        </p:spPr>
        <p:txBody>
          <a:bodyPr>
            <a:normAutofit/>
          </a:bodyPr>
          <a:lstStyle/>
          <a:p>
            <a:r>
              <a:rPr lang="en-GB" dirty="0"/>
              <a:t>Securing the Solution</a:t>
            </a:r>
            <a:br>
              <a:rPr lang="en-GB" dirty="0"/>
            </a:br>
            <a:r>
              <a:rPr lang="en-GB" dirty="0"/>
              <a:t>Protecting Secrets</a:t>
            </a:r>
          </a:p>
        </p:txBody>
      </p:sp>
      <p:graphicFrame>
        <p:nvGraphicFramePr>
          <p:cNvPr id="5" name="Content Placeholder 2">
            <a:extLst>
              <a:ext uri="{FF2B5EF4-FFF2-40B4-BE49-F238E27FC236}">
                <a16:creationId xmlns:a16="http://schemas.microsoft.com/office/drawing/2014/main" id="{97F10694-B496-55A9-F516-3E7401054E48}"/>
              </a:ext>
            </a:extLst>
          </p:cNvPr>
          <p:cNvGraphicFramePr>
            <a:graphicFrameLocks noGrp="1"/>
          </p:cNvGraphicFramePr>
          <p:nvPr>
            <p:ph idx="1"/>
            <p:extLst>
              <p:ext uri="{D42A27DB-BD31-4B8C-83A1-F6EECF244321}">
                <p14:modId xmlns:p14="http://schemas.microsoft.com/office/powerpoint/2010/main" val="3709429712"/>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06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6B63-7DB9-88CB-7B50-FC0ECD97873E}"/>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35166A-B000-407E-674D-C475B1F31B02}"/>
              </a:ext>
            </a:extLst>
          </p:cNvPr>
          <p:cNvSpPr>
            <a:spLocks noGrp="1"/>
          </p:cNvSpPr>
          <p:nvPr>
            <p:ph idx="1"/>
          </p:nvPr>
        </p:nvSpPr>
        <p:spPr>
          <a:xfrm>
            <a:off x="2231136" y="2638044"/>
            <a:ext cx="7729728" cy="3600831"/>
          </a:xfrm>
        </p:spPr>
        <p:txBody>
          <a:bodyPr>
            <a:normAutofit fontScale="92500" lnSpcReduction="10000"/>
          </a:bodyPr>
          <a:lstStyle/>
          <a:p>
            <a:r>
              <a:rPr lang="en-GB" dirty="0"/>
              <a:t>In order to fulfil the security needs of connecting an IoT node directly to the internet, enough computational power must be ensured in order to perform complex cryptographic operations, which the ESP32 provided</a:t>
            </a:r>
          </a:p>
          <a:p>
            <a:r>
              <a:rPr lang="en-GB" dirty="0"/>
              <a:t>Confidentiality had to be ensured for the secrets store on device, placing the key in a tamper resistant medium</a:t>
            </a:r>
          </a:p>
          <a:p>
            <a:r>
              <a:rPr lang="en-GB" dirty="0"/>
              <a:t>Attestation of the node prevents injection of malicious data</a:t>
            </a:r>
          </a:p>
          <a:p>
            <a:r>
              <a:rPr lang="en-GB" dirty="0"/>
              <a:t>Outliers are filtered out using a Convolutional Neural Network before publishing sensor data</a:t>
            </a:r>
          </a:p>
          <a:p>
            <a:r>
              <a:rPr lang="en-GB" dirty="0"/>
              <a:t>Retrieval of the records is done securely over HTTPS</a:t>
            </a:r>
          </a:p>
          <a:p>
            <a:r>
              <a:rPr lang="en-GB" dirty="0"/>
              <a:t>The cloud hosted applications follow a microservice architecture</a:t>
            </a:r>
          </a:p>
          <a:p>
            <a:r>
              <a:rPr lang="en-GB" dirty="0"/>
              <a:t>Authorization is verified before returning any sensor data, using an IDP and JWT</a:t>
            </a:r>
          </a:p>
        </p:txBody>
      </p:sp>
    </p:spTree>
    <p:extLst>
      <p:ext uri="{BB962C8B-B14F-4D97-AF65-F5344CB8AC3E}">
        <p14:creationId xmlns:p14="http://schemas.microsoft.com/office/powerpoint/2010/main" val="1878366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1415</TotalTime>
  <Words>523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Secure Iot solution for office building monitoring</vt:lpstr>
      <vt:lpstr>Contents</vt:lpstr>
      <vt:lpstr>Purpose of the thesis</vt:lpstr>
      <vt:lpstr>Architecture overview</vt:lpstr>
      <vt:lpstr>Design of the IoT node</vt:lpstr>
      <vt:lpstr>Cloud-Hosted Microservices</vt:lpstr>
      <vt:lpstr>Securing the solution Attestation Service</vt:lpstr>
      <vt:lpstr>Securing the Solution Protecting Secrets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Iot solution for office building monitoring</dc:title>
  <dc:creator>Andrei Cazacu</dc:creator>
  <cp:lastModifiedBy>Andrei Cazacu</cp:lastModifiedBy>
  <cp:revision>35</cp:revision>
  <dcterms:created xsi:type="dcterms:W3CDTF">2022-07-06T08:19:24Z</dcterms:created>
  <dcterms:modified xsi:type="dcterms:W3CDTF">2022-07-07T08:08:09Z</dcterms:modified>
</cp:coreProperties>
</file>