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7C85F-98CF-40ED-88C2-42C72C0CD85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71"/>
            <p14:sldId id="269"/>
            <p14:sldId id="268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4EB8E5-DB05-4F73-81D6-6439DC91D6BD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3D88D29-B905-4C68-A7C2-C5B7E5EF35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kka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dan/stmPlayground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971799"/>
          </a:xfrm>
        </p:spPr>
        <p:txBody>
          <a:bodyPr/>
          <a:lstStyle/>
          <a:p>
            <a:r>
              <a:rPr lang="en-US" dirty="0" smtClean="0"/>
              <a:t>Concurrency on the JVM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819400"/>
          </a:xfrm>
        </p:spPr>
        <p:txBody>
          <a:bodyPr/>
          <a:lstStyle/>
          <a:p>
            <a:r>
              <a:rPr lang="en-US" dirty="0" smtClean="0"/>
              <a:t>Introducing … </a:t>
            </a:r>
            <a:br>
              <a:rPr lang="en-US" dirty="0" smtClean="0"/>
            </a:br>
            <a:r>
              <a:rPr lang="en-US" dirty="0" smtClean="0"/>
              <a:t>STM – Software Transaction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 popularized by </a:t>
            </a:r>
            <a:r>
              <a:rPr lang="en-US" dirty="0" err="1" smtClean="0"/>
              <a:t>Clojure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llows you to play it safe with shared mutability</a:t>
            </a:r>
          </a:p>
          <a:p>
            <a:r>
              <a:rPr lang="en-US" dirty="0" smtClean="0"/>
              <a:t>enables TRUE concurrency since eliminates explicit synchronization</a:t>
            </a:r>
          </a:p>
          <a:p>
            <a:r>
              <a:rPr lang="en-US" dirty="0" smtClean="0"/>
              <a:t>no more failing in crossing the memory barrier or race conditions</a:t>
            </a:r>
          </a:p>
          <a:p>
            <a:r>
              <a:rPr lang="en-US" dirty="0" smtClean="0"/>
              <a:t>lock-free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Separate identity and state by using </a:t>
            </a:r>
            <a:r>
              <a:rPr lang="en-US" b="1" dirty="0" smtClean="0"/>
              <a:t>Managed </a:t>
            </a:r>
            <a:r>
              <a:rPr lang="en-US" b="1" dirty="0"/>
              <a:t>T</a:t>
            </a:r>
            <a:r>
              <a:rPr lang="en-US" b="1" dirty="0" smtClean="0"/>
              <a:t>ransactional References (Refs)– managed mutable identity </a:t>
            </a:r>
            <a:r>
              <a:rPr lang="en-US" dirty="0" smtClean="0"/>
              <a:t>to an </a:t>
            </a:r>
            <a:r>
              <a:rPr lang="en-US" b="1" dirty="0" smtClean="0"/>
              <a:t>immutable value </a:t>
            </a:r>
            <a:r>
              <a:rPr lang="en-US" dirty="0" smtClean="0"/>
              <a:t>of type 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Refs </a:t>
            </a:r>
            <a:r>
              <a:rPr lang="en-US" dirty="0"/>
              <a:t>are bound to a single storage location for their lifetime, and only allow mutation of that location to occur within a </a:t>
            </a:r>
            <a:r>
              <a:rPr lang="en-US" b="1" dirty="0" smtClean="0"/>
              <a:t>transaction </a:t>
            </a:r>
            <a:r>
              <a:rPr lang="en-US" dirty="0" smtClean="0"/>
              <a:t>( mutate to different immutable values 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sz="2800" b="1" dirty="0" smtClean="0"/>
              <a:t>Transactions 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90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 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ACID 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Well … almost ==== &gt; ACI </a:t>
            </a:r>
            <a:r>
              <a:rPr lang="en-US" dirty="0"/>
              <a:t>transactions ( NO D – Durability </a:t>
            </a:r>
            <a:r>
              <a:rPr lang="en-US" dirty="0" smtClean="0"/>
              <a:t>since everything is in memory )</a:t>
            </a:r>
            <a:endParaRPr lang="en-US" dirty="0"/>
          </a:p>
          <a:p>
            <a:endParaRPr lang="en-US" dirty="0"/>
          </a:p>
          <a:p>
            <a:r>
              <a:rPr lang="en-US" dirty="0"/>
              <a:t>- start transaction = &gt; STM notes timestamps and copies the Refs our transaction will use (inexpensive since </a:t>
            </a:r>
            <a:r>
              <a:rPr lang="en-US" dirty="0" smtClean="0"/>
              <a:t>the state is </a:t>
            </a:r>
            <a:r>
              <a:rPr lang="en-US" dirty="0"/>
              <a:t>immutable ). </a:t>
            </a:r>
            <a:r>
              <a:rPr lang="en-US" dirty="0" smtClean="0"/>
              <a:t>These copies are held local to the transaction and if STM detects that the refs we’ve changed were modified, it aborts and RETRIES our transaction.</a:t>
            </a:r>
          </a:p>
          <a:p>
            <a:endParaRPr lang="en-US" dirty="0"/>
          </a:p>
          <a:p>
            <a:r>
              <a:rPr lang="en-US" dirty="0" smtClean="0"/>
              <a:t>Idempotent 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Isn’t immutability expensive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Well, theoretically it is.</a:t>
            </a:r>
          </a:p>
          <a:p>
            <a:pPr marL="0" indent="0">
              <a:buNone/>
            </a:pPr>
            <a:r>
              <a:rPr lang="en-US" dirty="0" smtClean="0"/>
              <a:t>Except we can use </a:t>
            </a:r>
            <a:r>
              <a:rPr lang="en-US" b="1" dirty="0" smtClean="0"/>
              <a:t>Persistent Data Structures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smart data structures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modifying a data </a:t>
            </a:r>
          </a:p>
          <a:p>
            <a:pPr marL="0" indent="0">
              <a:buNone/>
            </a:pPr>
            <a:r>
              <a:rPr lang="en-US" dirty="0" smtClean="0"/>
              <a:t>structure : </a:t>
            </a:r>
          </a:p>
          <a:p>
            <a:pPr>
              <a:buFontTx/>
              <a:buChar char="-"/>
            </a:pPr>
            <a:r>
              <a:rPr lang="en-US" dirty="0" smtClean="0"/>
              <a:t>NEW VERSIONS ARE NOT </a:t>
            </a:r>
          </a:p>
          <a:p>
            <a:pPr marL="0" indent="0">
              <a:buNone/>
            </a:pPr>
            <a:r>
              <a:rPr lang="en-US" dirty="0" smtClean="0"/>
              <a:t>FULL COPIES ! </a:t>
            </a:r>
            <a:endParaRPr lang="en-US" dirty="0"/>
          </a:p>
        </p:txBody>
      </p:sp>
      <p:pic>
        <p:nvPicPr>
          <p:cNvPr id="1026" name="Picture 2" descr="C:\Users\andrei\Pictures\1a bill gates farm1.static.flickr.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810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sharing  -  new version will share substantial structure with the old version, using PATH COPYING.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1400" dirty="0" smtClean="0"/>
              <a:t>Example used by Rich Hickey in his presentation :</a:t>
            </a:r>
          </a:p>
          <a:p>
            <a:pPr marL="0" indent="0">
              <a:buNone/>
            </a:pPr>
            <a:r>
              <a:rPr lang="en-US" sz="1400" dirty="0"/>
              <a:t>Persistent Data Structures and Managed References: </a:t>
            </a:r>
            <a:r>
              <a:rPr lang="en-US" sz="1400" dirty="0" err="1"/>
              <a:t>Clojure’s</a:t>
            </a:r>
            <a:r>
              <a:rPr lang="en-US" sz="1400" dirty="0"/>
              <a:t> approach to Identity and State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andrei\Pictures\clojure-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327802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 in java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couple of options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Clojure</a:t>
            </a:r>
            <a:r>
              <a:rPr lang="en-US" dirty="0" smtClean="0"/>
              <a:t> STM</a:t>
            </a:r>
          </a:p>
          <a:p>
            <a:r>
              <a:rPr lang="en-US" dirty="0" smtClean="0"/>
              <a:t>Multiverse</a:t>
            </a:r>
          </a:p>
          <a:p>
            <a:r>
              <a:rPr lang="en-US" dirty="0" smtClean="0"/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://akka.io/</a:t>
            </a:r>
            <a:endParaRPr lang="en-US" sz="1600" dirty="0" smtClean="0"/>
          </a:p>
          <a:p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API for </a:t>
            </a:r>
            <a:r>
              <a:rPr lang="en-US" dirty="0" err="1" smtClean="0"/>
              <a:t>Scala</a:t>
            </a:r>
            <a:r>
              <a:rPr lang="en-US" dirty="0" smtClean="0"/>
              <a:t> and Java</a:t>
            </a:r>
          </a:p>
          <a:p>
            <a:r>
              <a:rPr lang="en-US" dirty="0" smtClean="0"/>
              <a:t>Platform to build correct concurrent and scalable applications</a:t>
            </a:r>
          </a:p>
          <a:p>
            <a:r>
              <a:rPr lang="en-US" dirty="0"/>
              <a:t>Provides a solution to implementing the Actor Programming </a:t>
            </a:r>
            <a:r>
              <a:rPr lang="en-US" dirty="0" smtClean="0"/>
              <a:t>Model ( =&gt; transparent distribution ) and STM </a:t>
            </a:r>
          </a:p>
          <a:p>
            <a:endParaRPr lang="en-US" dirty="0"/>
          </a:p>
          <a:p>
            <a:r>
              <a:rPr lang="en-US" dirty="0" smtClean="0"/>
              <a:t>Actor + STM = TRANSACTORS ( … another talk, another time but it’s GREAT !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catch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Suitable only when </a:t>
            </a:r>
            <a:r>
              <a:rPr lang="en-US" b="1" dirty="0" smtClean="0"/>
              <a:t>write collisions </a:t>
            </a:r>
            <a:r>
              <a:rPr lang="en-US" dirty="0" smtClean="0"/>
              <a:t>are </a:t>
            </a:r>
            <a:r>
              <a:rPr lang="en-US" b="1" dirty="0" smtClean="0"/>
              <a:t>NOT frequent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a write collision : one transaction is successful, but the others are automatically retried =&gt; delay the execution of the colliding writers ( although it provide greater speed for readers and the winning writer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 high rate of write collision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best case  - &gt; slow writers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worst case -&gt; the writers will fail due to too many retries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6" y="3048000"/>
            <a:ext cx="8229600" cy="1219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GIMME` SOME CODE</a:t>
            </a:r>
            <a:endParaRPr lang="en-US" dirty="0"/>
          </a:p>
        </p:txBody>
      </p:sp>
      <p:pic>
        <p:nvPicPr>
          <p:cNvPr id="3074" name="Picture 2" descr="C:\Users\andrei\Pictures\computer-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334000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code is available on </a:t>
            </a:r>
            <a:r>
              <a:rPr lang="en-US" sz="2000" dirty="0" err="1" smtClean="0"/>
              <a:t>github</a:t>
            </a:r>
            <a:r>
              <a:rPr lang="en-US" dirty="0" smtClean="0"/>
              <a:t> : </a:t>
            </a:r>
          </a:p>
          <a:p>
            <a:pPr algn="ctr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://github.com/andreidan/stmPlayground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600200"/>
          </a:xfrm>
        </p:spPr>
        <p:txBody>
          <a:bodyPr/>
          <a:lstStyle/>
          <a:p>
            <a:r>
              <a:rPr lang="en-US" dirty="0" smtClean="0"/>
              <a:t>Q &amp; hopefully 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OOP -&gt; </a:t>
            </a:r>
            <a:r>
              <a:rPr lang="en-US" dirty="0"/>
              <a:t>systems built using messages that are passed between biological cell-like objects that performed operations but did not hold any state.</a:t>
            </a:r>
          </a:p>
        </p:txBody>
      </p:sp>
      <p:pic>
        <p:nvPicPr>
          <p:cNvPr id="1026" name="Picture 2" descr="C:\Users\andrei\Pictures\fanciful-illustration-of-a-brain-cell-light-as-well-as-electro-magnetism-are-often-equated-with-processes-of-conscious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514" y="76200"/>
            <a:ext cx="40957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01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Concurrency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Synchronized 			Deadlock</a:t>
            </a:r>
          </a:p>
          <a:p>
            <a:pPr marL="0" indent="0" algn="just">
              <a:buNone/>
            </a:pPr>
            <a:r>
              <a:rPr lang="en-US" dirty="0" smtClean="0"/>
              <a:t>				Wait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Notify</a:t>
            </a:r>
          </a:p>
          <a:p>
            <a:pPr marL="0" indent="0" algn="just">
              <a:buNone/>
            </a:pPr>
            <a:r>
              <a:rPr lang="en-US" dirty="0" smtClean="0"/>
              <a:t>Race Conditions				State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		Volatile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Deadlock	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	Write Skew Anomaly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	Locks		Performance</a:t>
            </a:r>
          </a:p>
          <a:p>
            <a:pPr marL="0" indent="0" algn="just">
              <a:buNone/>
            </a:pPr>
            <a:r>
              <a:rPr lang="en-US" dirty="0" smtClean="0"/>
              <a:t>					Memory Barrier</a:t>
            </a:r>
          </a:p>
          <a:p>
            <a:pPr marL="0" indent="0" algn="just">
              <a:buNone/>
            </a:pPr>
            <a:r>
              <a:rPr lang="en-US" dirty="0" smtClean="0"/>
              <a:t>Consistency issues					Deadlock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1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i\Pictures\disgusted-bieb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153319"/>
            <a:ext cx="5619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0960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Disgusting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How should things be ?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 threads NOT competing to access mutable data ===&gt; there is no issue of visibility or crossing the memory barrier. 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- Real life : can’t avoid dealing with state, but we have three (3) options :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	- Shared mutability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- Isolated mutability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	- Pure immutability</a:t>
            </a:r>
          </a:p>
        </p:txBody>
      </p:sp>
    </p:spTree>
    <p:extLst>
      <p:ext uri="{BB962C8B-B14F-4D97-AF65-F5344CB8AC3E}">
        <p14:creationId xmlns:p14="http://schemas.microsoft.com/office/powerpoint/2010/main" val="1643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State ?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If you ask the same </a:t>
            </a:r>
          </a:p>
          <a:p>
            <a:pPr marL="0" indent="0">
              <a:buNone/>
            </a:pPr>
            <a:r>
              <a:rPr lang="en-US" dirty="0" smtClean="0"/>
              <a:t>question twice and get</a:t>
            </a:r>
          </a:p>
          <a:p>
            <a:pPr marL="0" indent="0">
              <a:buNone/>
            </a:pPr>
            <a:r>
              <a:rPr lang="en-US" dirty="0" smtClean="0"/>
              <a:t>different answers at </a:t>
            </a:r>
          </a:p>
          <a:p>
            <a:pPr marL="0" indent="0">
              <a:buNone/>
            </a:pPr>
            <a:r>
              <a:rPr lang="en-US" dirty="0" smtClean="0"/>
              <a:t>different times, </a:t>
            </a:r>
            <a:r>
              <a:rPr lang="en-US" b="1" dirty="0" smtClean="0"/>
              <a:t>you got</a:t>
            </a:r>
          </a:p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OOP 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cell-like objects 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NO state? </a:t>
            </a:r>
            <a:endParaRPr lang="en-US" dirty="0"/>
          </a:p>
        </p:txBody>
      </p:sp>
      <p:pic>
        <p:nvPicPr>
          <p:cNvPr id="3074" name="Picture 2" descr="C:\Users\andrei\Pictures\ColorState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350"/>
            <a:ext cx="47148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ndrei\Pictures\Everybody-Lies-house-md-1395803-1600-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45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Obviously – OOP didn’t quite turn the way Alan Kay had in mind.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state started to be combined with behavior</a:t>
            </a:r>
          </a:p>
          <a:p>
            <a:pPr marL="0" indent="0">
              <a:buNone/>
            </a:pPr>
            <a:r>
              <a:rPr lang="en-US" dirty="0" smtClean="0"/>
              <a:t> - started thinking that pieces of memory to which instances point contain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Basically – identity and state were merged !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Identity -- &gt; logical entity we associate with a series of related values over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separating identity and state?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Would be nice huh ? </a:t>
            </a:r>
            <a:r>
              <a:rPr lang="en-US" dirty="0" smtClean="0">
                <a:sym typeface="Wingdings" pitchFamily="2" charset="2"/>
              </a:rPr>
              <a:t> To have </a:t>
            </a:r>
            <a:r>
              <a:rPr lang="en-US" b="1" dirty="0" smtClean="0">
                <a:sym typeface="Wingdings" pitchFamily="2" charset="2"/>
              </a:rPr>
              <a:t>immutable values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sym typeface="Wingdings" pitchFamily="2" charset="2"/>
              </a:rPr>
              <a:t>mutable identities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Wait … mutable ?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But? </a:t>
            </a:r>
          </a:p>
          <a:p>
            <a:pPr marL="914400" lvl="2" indent="0">
              <a:buNone/>
            </a:pPr>
            <a:r>
              <a:rPr lang="en-US" sz="2400" dirty="0" smtClean="0">
                <a:sym typeface="Wingdings" pitchFamily="2" charset="2"/>
              </a:rPr>
              <a:t>NO MUTABLE RIGHT?  </a:t>
            </a:r>
          </a:p>
          <a:p>
            <a:pPr marL="2286000" lvl="5" indent="0">
              <a:buNone/>
            </a:pPr>
            <a:r>
              <a:rPr lang="en-US" sz="2400" dirty="0" smtClean="0">
                <a:sym typeface="Wingdings" pitchFamily="2" charset="2"/>
              </a:rPr>
              <a:t>		OR … LIES ? </a:t>
            </a:r>
          </a:p>
          <a:p>
            <a:pPr marL="2286000" lvl="5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	AGAIN ?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08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792</TotalTime>
  <Words>545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Concurrency on the JVM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about separating identity and state? </vt:lpstr>
      <vt:lpstr>Introducing …  STM – Software Transaction Memory</vt:lpstr>
      <vt:lpstr>PowerPoint Presentation</vt:lpstr>
      <vt:lpstr>YES ! </vt:lpstr>
      <vt:lpstr>Isn’t immutability expensive ?</vt:lpstr>
      <vt:lpstr>PowerPoint Presentation</vt:lpstr>
      <vt:lpstr>STM in java ?</vt:lpstr>
      <vt:lpstr>AKKA</vt:lpstr>
      <vt:lpstr>What’s the catch ? </vt:lpstr>
      <vt:lpstr> GIMME` SOME CODE</vt:lpstr>
      <vt:lpstr>Q &amp; hopefully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on the JVM</dc:title>
  <dc:creator>Andrei Dan</dc:creator>
  <cp:lastModifiedBy>Andrei Dan</cp:lastModifiedBy>
  <cp:revision>42</cp:revision>
  <dcterms:created xsi:type="dcterms:W3CDTF">2012-01-16T21:24:09Z</dcterms:created>
  <dcterms:modified xsi:type="dcterms:W3CDTF">2012-01-18T16:56:34Z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