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8" r:id="rId4"/>
    <p:sldId id="282" r:id="rId5"/>
    <p:sldId id="259" r:id="rId6"/>
    <p:sldId id="279" r:id="rId7"/>
    <p:sldId id="280" r:id="rId8"/>
    <p:sldId id="296" r:id="rId9"/>
    <p:sldId id="281" r:id="rId10"/>
    <p:sldId id="295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97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540B-006A-FF4A-B2EB-47D07F273ED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42196-6CAE-D349-8B96-ED592838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Unit-Testing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73162"/>
            <a:ext cx="8077200" cy="1499616"/>
          </a:xfrm>
        </p:spPr>
        <p:txBody>
          <a:bodyPr/>
          <a:lstStyle/>
          <a:p>
            <a:r>
              <a:rPr lang="en-US" dirty="0" smtClean="0"/>
              <a:t>…in </a:t>
            </a:r>
            <a:r>
              <a:rPr lang="en-US" dirty="0" err="1" smtClean="0"/>
              <a:t>iOS</a:t>
            </a:r>
            <a:r>
              <a:rPr lang="en-US" dirty="0" smtClean="0"/>
              <a:t> native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2136" y="6424637"/>
            <a:ext cx="162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Andrei Fecioru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5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unit-test patterns (2)</a:t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/>
                </a:solidFill>
              </a:rPr>
              <a:t>Template for asynchronous test case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2-11-05 at 5.0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72" y="1424978"/>
            <a:ext cx="4361614" cy="5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6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assertions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OCHamcrest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1461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OCHamcrest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https://</a:t>
            </a:r>
            <a:r>
              <a:rPr lang="en-US" i="1" dirty="0" err="1">
                <a:solidFill>
                  <a:srgbClr val="000090"/>
                </a:solidFill>
              </a:rPr>
              <a:t>github.com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hamcrest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OCHamcrest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 the framework to you project: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i="1" dirty="0" smtClean="0"/>
              <a:t> 		</a:t>
            </a:r>
          </a:p>
          <a:p>
            <a:pPr marL="457200" lvl="1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* Also add the </a:t>
            </a:r>
            <a:r>
              <a:rPr lang="en-US" sz="1800" i="1" dirty="0" err="1" smtClean="0"/>
              <a:t>QuartzCore</a:t>
            </a:r>
            <a:r>
              <a:rPr lang="en-US" sz="1800" i="1" dirty="0" smtClean="0"/>
              <a:t> framework</a:t>
            </a:r>
          </a:p>
        </p:txBody>
      </p:sp>
      <p:pic>
        <p:nvPicPr>
          <p:cNvPr id="4" name="Picture 3" descr="Screen Shot 2012-11-05 at 3.2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02" y="3744759"/>
            <a:ext cx="2743325" cy="29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Assertions based on matcher 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Object matcher 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objectOne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equalTo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objectTwo</a:t>
            </a:r>
            <a:r>
              <a:rPr lang="en-US" sz="1400" dirty="0" smtClean="0">
                <a:latin typeface="Monaco"/>
                <a:cs typeface="Monaco"/>
              </a:rPr>
              <a:t>)</a:t>
            </a:r>
            <a:r>
              <a:rPr lang="en-US" sz="1400" dirty="0">
                <a:latin typeface="Monaco"/>
                <a:cs typeface="Monaco"/>
              </a:rPr>
              <a:t>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 lvl="1">
              <a:lnSpc>
                <a:spcPct val="110000"/>
              </a:lnSpc>
            </a:pPr>
            <a:endParaRPr lang="en-US" sz="1400" dirty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Number matcher </a:t>
            </a:r>
            <a:r>
              <a:rPr lang="en-US" sz="24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numberOne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greaterThan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objectTwo</a:t>
            </a:r>
            <a:r>
              <a:rPr lang="en-US" sz="1400" dirty="0">
                <a:latin typeface="Monaco"/>
                <a:cs typeface="Monaco"/>
              </a:rPr>
              <a:t>))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 lvl="1">
              <a:lnSpc>
                <a:spcPct val="110000"/>
              </a:lnSpc>
            </a:pPr>
            <a:endParaRPr lang="en-US" sz="1400" dirty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String matcher </a:t>
            </a:r>
            <a:r>
              <a:rPr lang="en-US" sz="24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stringOne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endsWith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stringTwo</a:t>
            </a:r>
            <a:r>
              <a:rPr lang="en-US" sz="1400" dirty="0">
                <a:latin typeface="Monaco"/>
                <a:cs typeface="Monaco"/>
              </a:rPr>
              <a:t>));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Collection </a:t>
            </a:r>
            <a:r>
              <a:rPr lang="en-US" sz="2400" dirty="0"/>
              <a:t>matchers 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collectionOne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containsInAnyOrder</a:t>
            </a:r>
            <a:r>
              <a:rPr lang="en-US" sz="1400" dirty="0" smtClean="0">
                <a:latin typeface="Monaco"/>
                <a:cs typeface="Monaco"/>
              </a:rPr>
              <a:t>([list-of-matchers])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Write your own!!</a:t>
            </a:r>
            <a:endParaRPr lang="en-US" sz="2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622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OCMock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2712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OCMock</a:t>
            </a:r>
            <a:r>
              <a:rPr lang="en-US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http://</a:t>
            </a:r>
            <a:r>
              <a:rPr lang="en-US" i="1" dirty="0" err="1">
                <a:solidFill>
                  <a:srgbClr val="000090"/>
                </a:solidFill>
              </a:rPr>
              <a:t>ocmock.org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 the library to you project:</a:t>
            </a:r>
          </a:p>
        </p:txBody>
      </p:sp>
      <p:pic>
        <p:nvPicPr>
          <p:cNvPr id="5" name="Picture 4" descr="Screen Shot 2012-11-05 at 3.3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40" y="3436588"/>
            <a:ext cx="3029606" cy="31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OCMock</a:t>
            </a:r>
            <a:r>
              <a:rPr lang="en-US" sz="4000" dirty="0" smtClean="0"/>
              <a:t>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Set the application linker flags:</a:t>
            </a:r>
            <a:endParaRPr lang="en-US" dirty="0" smtClean="0"/>
          </a:p>
        </p:txBody>
      </p:sp>
      <p:pic>
        <p:nvPicPr>
          <p:cNvPr id="4" name="Picture 3" descr="Screen Shot 2012-11-05 at 3.3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" y="2805609"/>
            <a:ext cx="8431995" cy="29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Mocking in action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 the mock </a:t>
            </a:r>
            <a:r>
              <a:rPr lang="en-US" dirty="0" smtClean="0"/>
              <a:t>object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 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OCMockObject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mockForClass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:						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NSURLConnection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class]];</a:t>
            </a:r>
            <a:endParaRPr lang="en-US" sz="1200" dirty="0">
              <a:solidFill>
                <a:srgbClr val="000090"/>
              </a:solidFill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Specify </a:t>
            </a:r>
            <a:r>
              <a:rPr lang="en-US" dirty="0"/>
              <a:t>the expected invocations and return </a:t>
            </a:r>
            <a:r>
              <a:rPr lang="en-US" dirty="0" smtClean="0"/>
              <a:t>values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[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[[[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stub]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andDo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:^(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NSInvocation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*invocation)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{…}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andReturn:OCMOCK_ANY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initWithRequest:OCMOCK_ANY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delegate:OCMOCK_ANY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startImmediately:YES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1132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Mocking in action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773935"/>
            <a:ext cx="9144000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Associate </a:t>
            </a:r>
            <a:r>
              <a:rPr lang="en-US" dirty="0"/>
              <a:t>the mock object with the code under </a:t>
            </a:r>
            <a:r>
              <a:rPr lang="en-US" dirty="0" smtClean="0"/>
              <a:t>test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testSignal.urlConnection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Execute </a:t>
            </a:r>
            <a:r>
              <a:rPr lang="en-US" dirty="0"/>
              <a:t>the code under </a:t>
            </a:r>
            <a:r>
              <a:rPr lang="en-US" dirty="0" smtClean="0"/>
              <a:t>test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testSignal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loadSineWaveFromURL:URL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Validate </a:t>
            </a:r>
            <a:r>
              <a:rPr lang="en-US" dirty="0"/>
              <a:t>that your assertions are </a:t>
            </a:r>
            <a:r>
              <a:rPr lang="en-US" dirty="0" smtClean="0"/>
              <a:t>correct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assertThat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([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NSNumber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numberWithUnsignedInteger:testSignal.sampleCount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],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     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equalToInt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(LENGTH));</a:t>
            </a:r>
          </a:p>
        </p:txBody>
      </p:sp>
    </p:spTree>
    <p:extLst>
      <p:ext uri="{BB962C8B-B14F-4D97-AF65-F5344CB8AC3E}">
        <p14:creationId xmlns:p14="http://schemas.microsoft.com/office/powerpoint/2010/main" val="218521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Putting it all together  </a:t>
            </a:r>
            <a:br>
              <a:rPr lang="en-US" sz="4000" dirty="0" smtClean="0"/>
            </a:b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chemeClr val="bg1"/>
                </a:solidFill>
              </a:rPr>
              <a:t>Testing 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r>
              <a:rPr lang="en-US" sz="1800" dirty="0" smtClean="0">
                <a:solidFill>
                  <a:schemeClr val="bg1"/>
                </a:solidFill>
              </a:rPr>
              <a:t>ur own application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Shot 2012-11-05 at 4.3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7985"/>
            <a:ext cx="4120582" cy="2114285"/>
          </a:xfrm>
          <a:prstGeom prst="rect">
            <a:avLst/>
          </a:prstGeom>
        </p:spPr>
      </p:pic>
      <p:pic>
        <p:nvPicPr>
          <p:cNvPr id="6" name="Picture 5" descr="Screen Shot 2012-11-05 at 4.30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20" y="4062270"/>
            <a:ext cx="4106326" cy="2101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96" y="5640224"/>
            <a:ext cx="403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Computing the spectrum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3220" y="2001303"/>
            <a:ext cx="371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Generating sine-waves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75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9" y="2004007"/>
            <a:ext cx="4587525" cy="4327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6"/>
            <a:ext cx="4827972" cy="46238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Basic unit-test patterns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Support for </a:t>
            </a:r>
            <a:r>
              <a:rPr lang="en-US" dirty="0" err="1" smtClean="0"/>
              <a:t>async</a:t>
            </a:r>
            <a:r>
              <a:rPr lang="en-US" dirty="0" smtClean="0"/>
              <a:t>. unit-tests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Powerful assertions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Object mocking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Continuous integration </a:t>
            </a:r>
            <a:endParaRPr lang="en-US" dirty="0"/>
          </a:p>
          <a:p>
            <a:pPr marL="118872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are we testing?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79902"/>
            <a:ext cx="8036366" cy="458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 under test - the </a:t>
            </a:r>
            <a:r>
              <a:rPr lang="en-US" sz="2800" b="1" i="1" dirty="0" smtClean="0">
                <a:solidFill>
                  <a:srgbClr val="000090"/>
                </a:solidFill>
              </a:rPr>
              <a:t>Signal</a:t>
            </a:r>
            <a:r>
              <a:rPr lang="en-US" sz="2800" b="1" dirty="0" smtClean="0"/>
              <a:t> class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Generate silence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Generate sine-waves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Parameters are provided directly via API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Parameters are taken from URL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Compute the spectrum 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Synchronously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Asynchronously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Enough! Let’s test already!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 descr="car-testing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46" y="1729448"/>
            <a:ext cx="6434955" cy="48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Continuous  Integration - Jenkins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77049"/>
            <a:ext cx="84323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Run the tests from the command line: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GHUNIT_CLI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=1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xcodebuild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-target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InfoLunchTest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-configuration Debug -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sdk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iphonesimulator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build</a:t>
            </a:r>
          </a:p>
          <a:p>
            <a:endParaRPr lang="en-US" sz="1600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/>
              <a:t>Configure your Jenkins job</a:t>
            </a:r>
          </a:p>
        </p:txBody>
      </p:sp>
    </p:spTree>
    <p:extLst>
      <p:ext uri="{BB962C8B-B14F-4D97-AF65-F5344CB8AC3E}">
        <p14:creationId xmlns:p14="http://schemas.microsoft.com/office/powerpoint/2010/main" val="43755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Q&amp;A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911" y="1985339"/>
            <a:ext cx="806502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b="1" dirty="0" smtClean="0"/>
              <a:t>Source code available on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:</a:t>
            </a:r>
          </a:p>
          <a:p>
            <a:endParaRPr lang="en-US" sz="2800" b="1" dirty="0" smtClean="0"/>
          </a:p>
          <a:p>
            <a:r>
              <a:rPr lang="en-US" sz="1600" b="1" dirty="0">
                <a:solidFill>
                  <a:srgbClr val="000090"/>
                </a:solidFill>
                <a:latin typeface="Monaco"/>
                <a:cs typeface="Monaco"/>
              </a:rPr>
              <a:t>https://</a:t>
            </a:r>
            <a:r>
              <a:rPr lang="en-US" sz="1600" b="1" dirty="0" err="1">
                <a:solidFill>
                  <a:srgbClr val="000090"/>
                </a:solidFill>
                <a:latin typeface="Monaco"/>
                <a:cs typeface="Monaco"/>
              </a:rPr>
              <a:t>github.com</a:t>
            </a:r>
            <a:r>
              <a:rPr lang="en-US" sz="1600" b="1" dirty="0">
                <a:solidFill>
                  <a:srgbClr val="000090"/>
                </a:solidFill>
                <a:latin typeface="Monaco"/>
                <a:cs typeface="Monaco"/>
              </a:rPr>
              <a:t>/</a:t>
            </a:r>
            <a:r>
              <a:rPr lang="en-US" sz="1600" b="1" dirty="0" err="1">
                <a:solidFill>
                  <a:srgbClr val="000090"/>
                </a:solidFill>
                <a:latin typeface="Monaco"/>
                <a:cs typeface="Monaco"/>
              </a:rPr>
              <a:t>andreifecioru</a:t>
            </a:r>
            <a:r>
              <a:rPr lang="en-US" sz="1600" b="1" dirty="0">
                <a:solidFill>
                  <a:srgbClr val="000090"/>
                </a:solidFill>
                <a:latin typeface="Monaco"/>
                <a:cs typeface="Monaco"/>
              </a:rPr>
              <a:t>/</a:t>
            </a:r>
            <a:r>
              <a:rPr lang="en-US" sz="1600" b="1" dirty="0" err="1">
                <a:solidFill>
                  <a:srgbClr val="000090"/>
                </a:solidFill>
                <a:latin typeface="Monaco"/>
                <a:cs typeface="Monaco"/>
              </a:rPr>
              <a:t>infolunch</a:t>
            </a:r>
            <a:r>
              <a:rPr lang="en-US" sz="1600" b="1" dirty="0">
                <a:solidFill>
                  <a:srgbClr val="000090"/>
                </a:solidFill>
                <a:latin typeface="Monaco"/>
                <a:cs typeface="Monaco"/>
              </a:rPr>
              <a:t>/tree/master/</a:t>
            </a:r>
            <a:r>
              <a:rPr lang="en-US" sz="1600" b="1" dirty="0" err="1">
                <a:solidFill>
                  <a:srgbClr val="000090"/>
                </a:solidFill>
                <a:latin typeface="Monaco"/>
                <a:cs typeface="Monaco"/>
              </a:rPr>
              <a:t>InfoLunch</a:t>
            </a:r>
            <a:endParaRPr lang="en-US" sz="1600" b="1" dirty="0">
              <a:solidFill>
                <a:srgbClr val="00009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389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have?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73936"/>
            <a:ext cx="8229601" cy="462381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Basic UT patterns: </a:t>
            </a:r>
            <a:r>
              <a:rPr lang="en-US" i="1" dirty="0" err="1" smtClean="0">
                <a:solidFill>
                  <a:srgbClr val="000090"/>
                </a:solidFill>
              </a:rPr>
              <a:t>GHUnitIOS</a:t>
            </a:r>
            <a:r>
              <a:rPr lang="en-US" i="1" dirty="0" smtClean="0">
                <a:solidFill>
                  <a:srgbClr val="000090"/>
                </a:solidFill>
              </a:rPr>
              <a:t> [</a:t>
            </a:r>
            <a:r>
              <a:rPr lang="en-US" i="1" dirty="0" err="1" smtClean="0">
                <a:solidFill>
                  <a:srgbClr val="000090"/>
                </a:solidFill>
              </a:rPr>
              <a:t>GHTestCase</a:t>
            </a:r>
            <a:r>
              <a:rPr lang="en-US" i="1" dirty="0" smtClean="0">
                <a:solidFill>
                  <a:srgbClr val="000090"/>
                </a:solidFill>
              </a:rPr>
              <a:t>]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Support for </a:t>
            </a:r>
            <a:r>
              <a:rPr lang="en-US" dirty="0" err="1" smtClean="0"/>
              <a:t>async</a:t>
            </a:r>
            <a:r>
              <a:rPr lang="en-US" dirty="0" smtClean="0"/>
              <a:t>. UT: </a:t>
            </a:r>
            <a:r>
              <a:rPr lang="en-US" i="1" dirty="0" err="1" smtClean="0">
                <a:solidFill>
                  <a:srgbClr val="000090"/>
                </a:solidFill>
              </a:rPr>
              <a:t>GHUnitIOS</a:t>
            </a:r>
            <a:r>
              <a:rPr lang="en-US" i="1" dirty="0">
                <a:solidFill>
                  <a:srgbClr val="000090"/>
                </a:solidFill>
              </a:rPr>
              <a:t> [</a:t>
            </a:r>
            <a:r>
              <a:rPr lang="en-US" i="1" dirty="0" err="1" smtClean="0">
                <a:solidFill>
                  <a:srgbClr val="000090"/>
                </a:solidFill>
              </a:rPr>
              <a:t>GHAsyncTestCase</a:t>
            </a:r>
            <a:r>
              <a:rPr lang="en-US" i="1" dirty="0" smtClean="0">
                <a:solidFill>
                  <a:srgbClr val="000090"/>
                </a:solidFill>
              </a:rPr>
              <a:t>]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Powerful assertions:</a:t>
            </a:r>
            <a:r>
              <a:rPr lang="en-US" i="1" dirty="0" smtClean="0">
                <a:solidFill>
                  <a:srgbClr val="000090"/>
                </a:solidFill>
              </a:rPr>
              <a:t> </a:t>
            </a:r>
            <a:r>
              <a:rPr lang="en-US" i="1" dirty="0" err="1" smtClean="0">
                <a:solidFill>
                  <a:srgbClr val="000090"/>
                </a:solidFill>
              </a:rPr>
              <a:t>OCHamcrestIOS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Objet mocking: </a:t>
            </a:r>
            <a:r>
              <a:rPr lang="en-US" i="1" dirty="0" err="1" smtClean="0">
                <a:solidFill>
                  <a:srgbClr val="000090"/>
                </a:solidFill>
              </a:rPr>
              <a:t>OCMock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Continuous integration: </a:t>
            </a:r>
            <a:r>
              <a:rPr lang="en-US" i="1" dirty="0" smtClean="0">
                <a:solidFill>
                  <a:srgbClr val="000090"/>
                </a:solidFill>
              </a:rPr>
              <a:t>Jenkins</a:t>
            </a:r>
            <a:r>
              <a:rPr lang="en-US" dirty="0" smtClean="0"/>
              <a:t> </a:t>
            </a:r>
            <a:endParaRPr lang="en-US" dirty="0"/>
          </a:p>
          <a:p>
            <a:pPr marL="118872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UT patterns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GHUintIOS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7564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https://</a:t>
            </a:r>
            <a:r>
              <a:rPr lang="en-US" i="1" dirty="0" err="1">
                <a:solidFill>
                  <a:srgbClr val="000090"/>
                </a:solidFill>
              </a:rPr>
              <a:t>github.com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gabriel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gh</a:t>
            </a:r>
            <a:r>
              <a:rPr lang="en-US" i="1" dirty="0">
                <a:solidFill>
                  <a:srgbClr val="000090"/>
                </a:solidFill>
              </a:rPr>
              <a:t>-unit/</a:t>
            </a:r>
            <a:r>
              <a:rPr lang="en-US" i="1" dirty="0" smtClean="0">
                <a:solidFill>
                  <a:srgbClr val="000090"/>
                </a:solidFill>
              </a:rPr>
              <a:t>downloads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 the framework to you project:</a:t>
            </a:r>
          </a:p>
        </p:txBody>
      </p:sp>
      <p:pic>
        <p:nvPicPr>
          <p:cNvPr id="7" name="Picture 6" descr="Screen Shot 2012-11-05 at 3.00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97" y="3657417"/>
            <a:ext cx="2633247" cy="2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0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Create a new</a:t>
            </a:r>
            <a:r>
              <a:rPr lang="en-US" i="1" dirty="0" smtClean="0"/>
              <a:t> Empty Application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3" descr="Screen Shot 2012-10-29 at 6.1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39" y="2493371"/>
            <a:ext cx="5950486" cy="40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Set the application linker flags:</a:t>
            </a:r>
          </a:p>
        </p:txBody>
      </p:sp>
      <p:pic>
        <p:nvPicPr>
          <p:cNvPr id="5" name="Picture 4" descr="Screen Shot 2012-10-29 at 6.1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03" y="2577441"/>
            <a:ext cx="6700126" cy="38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the </a:t>
            </a:r>
            <a:r>
              <a:rPr lang="en-US" i="1" dirty="0" err="1" smtClean="0">
                <a:solidFill>
                  <a:srgbClr val="000090"/>
                </a:solidFill>
              </a:rPr>
              <a:t>main.m</a:t>
            </a:r>
            <a:r>
              <a:rPr lang="en-US" dirty="0" smtClean="0"/>
              <a:t> file:</a:t>
            </a:r>
          </a:p>
        </p:txBody>
      </p:sp>
      <p:pic>
        <p:nvPicPr>
          <p:cNvPr id="4" name="Picture 3" descr="Screen Shot 2012-11-05 at 6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3" y="2459139"/>
            <a:ext cx="8498843" cy="3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unit-test patterns (1)</a:t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/>
                </a:solidFill>
              </a:rPr>
              <a:t>Template for synchronous test case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2-11-05 at 3.1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516311"/>
            <a:ext cx="4218430" cy="52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700</TotalTime>
  <Words>616</Words>
  <Application>Microsoft Macintosh PowerPoint</Application>
  <PresentationFormat>On-screen Show (4:3)</PresentationFormat>
  <Paragraphs>156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Effective Unit-Testing</vt:lpstr>
      <vt:lpstr>What do we need? </vt:lpstr>
      <vt:lpstr>What do we have? </vt:lpstr>
      <vt:lpstr>Basic UT patterns </vt:lpstr>
      <vt:lpstr>Project configuration – GHUintIOS (1)</vt:lpstr>
      <vt:lpstr>Project configuration – GHUintIOS (2)</vt:lpstr>
      <vt:lpstr>Project configuration – GHUintIOS (3)</vt:lpstr>
      <vt:lpstr>Project configuration – GHUintIOS (4)</vt:lpstr>
      <vt:lpstr>Basic unit-test patterns (1) Template for synchronous test case</vt:lpstr>
      <vt:lpstr>Basic unit-test patterns (2) Template for asynchronous test case</vt:lpstr>
      <vt:lpstr>Powerful assertions </vt:lpstr>
      <vt:lpstr>Project configuration – OCHamcrest</vt:lpstr>
      <vt:lpstr>Assertions based on matcher objects</vt:lpstr>
      <vt:lpstr>Mocking objects</vt:lpstr>
      <vt:lpstr>Project configuration – OCMock (1)</vt:lpstr>
      <vt:lpstr>Project configuration – OCMock (2)</vt:lpstr>
      <vt:lpstr>Mocking in action (1)</vt:lpstr>
      <vt:lpstr>Mocking in action (2)</vt:lpstr>
      <vt:lpstr>Putting it all together          Testing our own application</vt:lpstr>
      <vt:lpstr>What are we testing?</vt:lpstr>
      <vt:lpstr>Enough! Let’s test already!</vt:lpstr>
      <vt:lpstr>Continuous  Integration - Jenkins</vt:lpstr>
      <vt:lpstr>Q&amp;A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AnDevConII</dc:title>
  <dc:creator>Andrei Fecioru</dc:creator>
  <cp:lastModifiedBy>Andrei Fecioru</cp:lastModifiedBy>
  <cp:revision>59</cp:revision>
  <dcterms:created xsi:type="dcterms:W3CDTF">2011-12-12T10:10:57Z</dcterms:created>
  <dcterms:modified xsi:type="dcterms:W3CDTF">2012-11-08T11:48:04Z</dcterms:modified>
</cp:coreProperties>
</file>