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78" r:id="rId4"/>
    <p:sldId id="282" r:id="rId5"/>
    <p:sldId id="259" r:id="rId6"/>
    <p:sldId id="279" r:id="rId7"/>
    <p:sldId id="280" r:id="rId8"/>
    <p:sldId id="296" r:id="rId9"/>
    <p:sldId id="281" r:id="rId10"/>
    <p:sldId id="295" r:id="rId11"/>
    <p:sldId id="283" r:id="rId12"/>
    <p:sldId id="284" r:id="rId13"/>
    <p:sldId id="285" r:id="rId14"/>
    <p:sldId id="286" r:id="rId15"/>
    <p:sldId id="287" r:id="rId16"/>
    <p:sldId id="288" r:id="rId17"/>
    <p:sldId id="290" r:id="rId18"/>
    <p:sldId id="289" r:id="rId19"/>
    <p:sldId id="291" r:id="rId20"/>
    <p:sldId id="292" r:id="rId21"/>
    <p:sldId id="293" r:id="rId22"/>
    <p:sldId id="29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A540B-006A-FF4A-B2EB-47D07F273EDC}" type="datetimeFigureOut">
              <a:rPr lang="en-US" smtClean="0"/>
              <a:t>11/5/12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42196-6CAE-D349-8B96-ED592838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type of attendees : corporate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5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type of attendees : corporate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5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type of attendees : corporate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5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type of attendees : corporate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5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type of attendees : corporate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550K</a:t>
            </a:r>
            <a:r>
              <a:rPr lang="en-US" baseline="0" dirty="0" smtClean="0"/>
              <a:t> new devices registered every day…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42196-6CAE-D349-8B96-ED59283868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11/5/12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11/5/12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 Unit-Testing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873162"/>
            <a:ext cx="8077200" cy="1499616"/>
          </a:xfrm>
        </p:spPr>
        <p:txBody>
          <a:bodyPr/>
          <a:lstStyle/>
          <a:p>
            <a:r>
              <a:rPr lang="en-US" dirty="0" smtClean="0"/>
              <a:t>…in </a:t>
            </a:r>
            <a:r>
              <a:rPr lang="en-US" dirty="0" err="1" smtClean="0"/>
              <a:t>iOS</a:t>
            </a:r>
            <a:r>
              <a:rPr lang="en-US" dirty="0" smtClean="0"/>
              <a:t> native applications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72136" y="6424637"/>
            <a:ext cx="162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Andrei Fecioru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5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Basic unit-test patterns (2)</a:t>
            </a:r>
            <a:br>
              <a:rPr lang="en-US" sz="4000" dirty="0" smtClean="0"/>
            </a:br>
            <a:r>
              <a:rPr lang="en-US" sz="1800" dirty="0" smtClean="0">
                <a:solidFill>
                  <a:schemeClr val="bg1"/>
                </a:solidFill>
              </a:rPr>
              <a:t>Template for asynchronous test case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3" name="Picture 2" descr="Screen Shot 2012-11-05 at 5.06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72" y="1424978"/>
            <a:ext cx="4361614" cy="543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6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lis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85" y="2011203"/>
            <a:ext cx="4762500" cy="40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assertions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4754" y="4351765"/>
            <a:ext cx="3663437" cy="626072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4800" b="1" dirty="0" err="1" smtClean="0"/>
              <a:t>OCHamcrest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14618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OCHamcrest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Get the latest </a:t>
            </a:r>
            <a:r>
              <a:rPr lang="en-US" dirty="0"/>
              <a:t>version from: </a:t>
            </a:r>
            <a:r>
              <a:rPr lang="en-US" i="1" dirty="0">
                <a:solidFill>
                  <a:srgbClr val="000090"/>
                </a:solidFill>
              </a:rPr>
              <a:t>https://</a:t>
            </a:r>
            <a:r>
              <a:rPr lang="en-US" i="1" dirty="0" err="1">
                <a:solidFill>
                  <a:srgbClr val="000090"/>
                </a:solidFill>
              </a:rPr>
              <a:t>github.com</a:t>
            </a:r>
            <a:r>
              <a:rPr lang="en-US" i="1" dirty="0">
                <a:solidFill>
                  <a:srgbClr val="000090"/>
                </a:solidFill>
              </a:rPr>
              <a:t>/</a:t>
            </a:r>
            <a:r>
              <a:rPr lang="en-US" i="1" dirty="0" err="1">
                <a:solidFill>
                  <a:srgbClr val="000090"/>
                </a:solidFill>
              </a:rPr>
              <a:t>hamcrest</a:t>
            </a:r>
            <a:r>
              <a:rPr lang="en-US" i="1" dirty="0">
                <a:solidFill>
                  <a:srgbClr val="000090"/>
                </a:solidFill>
              </a:rPr>
              <a:t>/</a:t>
            </a:r>
            <a:r>
              <a:rPr lang="en-US" i="1" dirty="0" err="1">
                <a:solidFill>
                  <a:srgbClr val="000090"/>
                </a:solidFill>
              </a:rPr>
              <a:t>OCHamcrest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 the framework to you project: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lvl="1" indent="0">
              <a:buNone/>
            </a:pPr>
            <a:r>
              <a:rPr lang="en-US" sz="1800" i="1" dirty="0" smtClean="0"/>
              <a:t> 		</a:t>
            </a:r>
          </a:p>
          <a:p>
            <a:pPr marL="457200" lvl="1" indent="0"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	</a:t>
            </a:r>
            <a:r>
              <a:rPr lang="en-US" sz="1800" i="1" dirty="0" smtClean="0"/>
              <a:t>* Also add the </a:t>
            </a:r>
            <a:r>
              <a:rPr lang="en-US" sz="1800" i="1" dirty="0" err="1" smtClean="0"/>
              <a:t>QuartzCore</a:t>
            </a:r>
            <a:r>
              <a:rPr lang="en-US" sz="1800" i="1" dirty="0" smtClean="0"/>
              <a:t> framework</a:t>
            </a:r>
            <a:endParaRPr lang="en-US" sz="1800" i="1" dirty="0" smtClean="0"/>
          </a:p>
        </p:txBody>
      </p:sp>
      <p:pic>
        <p:nvPicPr>
          <p:cNvPr id="4" name="Picture 3" descr="Screen Shot 2012-11-05 at 3.22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02" y="3744759"/>
            <a:ext cx="2743325" cy="296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Assertions based on matcher objects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Object matcher example:</a:t>
            </a:r>
          </a:p>
          <a:p>
            <a:pPr lvl="1">
              <a:lnSpc>
                <a:spcPct val="110000"/>
              </a:lnSpc>
            </a:pPr>
            <a:r>
              <a:rPr lang="en-US" sz="1400" dirty="0" err="1">
                <a:latin typeface="Monaco"/>
                <a:cs typeface="Monaco"/>
              </a:rPr>
              <a:t>assertThat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objectOne</a:t>
            </a:r>
            <a:r>
              <a:rPr lang="en-US" sz="1400" dirty="0" smtClean="0">
                <a:latin typeface="Monaco"/>
                <a:cs typeface="Monaco"/>
              </a:rPr>
              <a:t>, </a:t>
            </a:r>
            <a:r>
              <a:rPr lang="en-US" sz="1400" dirty="0" err="1">
                <a:latin typeface="Monaco"/>
                <a:cs typeface="Monaco"/>
              </a:rPr>
              <a:t>equalTo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objectTwo</a:t>
            </a:r>
            <a:r>
              <a:rPr lang="en-US" sz="1400" dirty="0" smtClean="0">
                <a:latin typeface="Monaco"/>
                <a:cs typeface="Monaco"/>
              </a:rPr>
              <a:t>)</a:t>
            </a:r>
            <a:r>
              <a:rPr lang="en-US" sz="1400" dirty="0">
                <a:latin typeface="Monaco"/>
                <a:cs typeface="Monaco"/>
              </a:rPr>
              <a:t>)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pPr lvl="1">
              <a:lnSpc>
                <a:spcPct val="110000"/>
              </a:lnSpc>
            </a:pPr>
            <a:endParaRPr lang="en-US" sz="1400" dirty="0">
              <a:latin typeface="Monaco"/>
              <a:cs typeface="Monaco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/>
              <a:t>Number matcher </a:t>
            </a:r>
            <a:r>
              <a:rPr lang="en-US" sz="2400" dirty="0"/>
              <a:t>example:</a:t>
            </a:r>
          </a:p>
          <a:p>
            <a:pPr lvl="1">
              <a:lnSpc>
                <a:spcPct val="110000"/>
              </a:lnSpc>
            </a:pPr>
            <a:r>
              <a:rPr lang="en-US" sz="1400" dirty="0" err="1">
                <a:latin typeface="Monaco"/>
                <a:cs typeface="Monaco"/>
              </a:rPr>
              <a:t>assertThat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numberOne</a:t>
            </a:r>
            <a:r>
              <a:rPr lang="en-US" sz="1400" dirty="0" smtClean="0">
                <a:latin typeface="Monaco"/>
                <a:cs typeface="Monaco"/>
              </a:rPr>
              <a:t>, </a:t>
            </a:r>
            <a:r>
              <a:rPr lang="en-US" sz="1400" dirty="0" err="1" smtClean="0">
                <a:latin typeface="Monaco"/>
                <a:cs typeface="Monaco"/>
              </a:rPr>
              <a:t>greaterThan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>
                <a:latin typeface="Monaco"/>
                <a:cs typeface="Monaco"/>
              </a:rPr>
              <a:t>objectTwo</a:t>
            </a:r>
            <a:r>
              <a:rPr lang="en-US" sz="1400" dirty="0">
                <a:latin typeface="Monaco"/>
                <a:cs typeface="Monaco"/>
              </a:rPr>
              <a:t>))</a:t>
            </a:r>
            <a:r>
              <a:rPr lang="en-US" sz="1400" dirty="0" smtClean="0">
                <a:latin typeface="Monaco"/>
                <a:cs typeface="Monaco"/>
              </a:rPr>
              <a:t>;</a:t>
            </a:r>
          </a:p>
          <a:p>
            <a:pPr lvl="1">
              <a:lnSpc>
                <a:spcPct val="110000"/>
              </a:lnSpc>
            </a:pPr>
            <a:endParaRPr lang="en-US" sz="1400" dirty="0">
              <a:latin typeface="Monaco"/>
              <a:cs typeface="Monaco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/>
              <a:t>String matcher </a:t>
            </a:r>
            <a:r>
              <a:rPr lang="en-US" sz="2400" dirty="0"/>
              <a:t>example:</a:t>
            </a:r>
          </a:p>
          <a:p>
            <a:pPr lvl="1">
              <a:lnSpc>
                <a:spcPct val="110000"/>
              </a:lnSpc>
            </a:pPr>
            <a:r>
              <a:rPr lang="en-US" sz="1400" dirty="0" err="1">
                <a:latin typeface="Monaco"/>
                <a:cs typeface="Monaco"/>
              </a:rPr>
              <a:t>assertThat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stringOne</a:t>
            </a:r>
            <a:r>
              <a:rPr lang="en-US" sz="1400" dirty="0">
                <a:latin typeface="Monaco"/>
                <a:cs typeface="Monaco"/>
              </a:rPr>
              <a:t>, </a:t>
            </a:r>
            <a:r>
              <a:rPr lang="en-US" sz="1400" dirty="0" err="1" smtClean="0">
                <a:latin typeface="Monaco"/>
                <a:cs typeface="Monaco"/>
              </a:rPr>
              <a:t>endsWith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stringTwo</a:t>
            </a:r>
            <a:r>
              <a:rPr lang="en-US" sz="1400" dirty="0">
                <a:latin typeface="Monaco"/>
                <a:cs typeface="Monaco"/>
              </a:rPr>
              <a:t>));</a:t>
            </a:r>
          </a:p>
          <a:p>
            <a:pPr>
              <a:lnSpc>
                <a:spcPct val="110000"/>
              </a:lnSpc>
            </a:pPr>
            <a:endParaRPr lang="en-US" sz="1800" dirty="0" smtClean="0">
              <a:latin typeface="Monaco"/>
              <a:cs typeface="Monaco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/>
              <a:t>Collection </a:t>
            </a:r>
            <a:r>
              <a:rPr lang="en-US" sz="2400" dirty="0"/>
              <a:t>matchers example:</a:t>
            </a:r>
          </a:p>
          <a:p>
            <a:pPr lvl="1">
              <a:lnSpc>
                <a:spcPct val="110000"/>
              </a:lnSpc>
            </a:pPr>
            <a:r>
              <a:rPr lang="en-US" sz="1400" dirty="0" err="1">
                <a:latin typeface="Monaco"/>
                <a:cs typeface="Monaco"/>
              </a:rPr>
              <a:t>assertThat</a:t>
            </a:r>
            <a:r>
              <a:rPr lang="en-US" sz="1400" dirty="0" smtClean="0">
                <a:latin typeface="Monaco"/>
                <a:cs typeface="Monaco"/>
              </a:rPr>
              <a:t>(</a:t>
            </a:r>
            <a:r>
              <a:rPr lang="en-US" sz="1400" dirty="0" err="1" smtClean="0">
                <a:latin typeface="Monaco"/>
                <a:cs typeface="Monaco"/>
              </a:rPr>
              <a:t>collectionOne</a:t>
            </a:r>
            <a:r>
              <a:rPr lang="en-US" sz="1400" dirty="0">
                <a:latin typeface="Monaco"/>
                <a:cs typeface="Monaco"/>
              </a:rPr>
              <a:t>, </a:t>
            </a:r>
            <a:r>
              <a:rPr lang="en-US" sz="1400" dirty="0" err="1" smtClean="0">
                <a:latin typeface="Monaco"/>
                <a:cs typeface="Monaco"/>
              </a:rPr>
              <a:t>containsInAnyOrder</a:t>
            </a:r>
            <a:r>
              <a:rPr lang="en-US" sz="1400" dirty="0" smtClean="0">
                <a:latin typeface="Monaco"/>
                <a:cs typeface="Monaco"/>
              </a:rPr>
              <a:t>([list-of-matchers])</a:t>
            </a:r>
            <a:r>
              <a:rPr lang="en-US" sz="1400" dirty="0">
                <a:latin typeface="Monaco"/>
                <a:cs typeface="Monaco"/>
              </a:rPr>
              <a:t>);</a:t>
            </a:r>
          </a:p>
          <a:p>
            <a:pPr>
              <a:lnSpc>
                <a:spcPct val="110000"/>
              </a:lnSpc>
            </a:pPr>
            <a:endParaRPr lang="en-US" sz="1800" dirty="0" smtClean="0">
              <a:latin typeface="Monaco"/>
              <a:cs typeface="Monaco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/>
              <a:t>Write your own!!</a:t>
            </a:r>
            <a:endParaRPr lang="en-US" sz="2400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36220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lis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85" y="2011203"/>
            <a:ext cx="4762500" cy="40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4754" y="4351765"/>
            <a:ext cx="3663437" cy="626072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4800" b="1" dirty="0" err="1" smtClean="0"/>
              <a:t>OCMock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27125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OCMock</a:t>
            </a:r>
            <a:r>
              <a:rPr lang="en-US" sz="4000" dirty="0" smtClean="0"/>
              <a:t>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Get the latest </a:t>
            </a:r>
            <a:r>
              <a:rPr lang="en-US" dirty="0"/>
              <a:t>version from: </a:t>
            </a:r>
            <a:r>
              <a:rPr lang="en-US" i="1" dirty="0">
                <a:solidFill>
                  <a:srgbClr val="000090"/>
                </a:solidFill>
              </a:rPr>
              <a:t>http://</a:t>
            </a:r>
            <a:r>
              <a:rPr lang="en-US" i="1" dirty="0" err="1">
                <a:solidFill>
                  <a:srgbClr val="000090"/>
                </a:solidFill>
              </a:rPr>
              <a:t>ocmock.org</a:t>
            </a:r>
            <a:r>
              <a:rPr lang="en-US" i="1" dirty="0">
                <a:solidFill>
                  <a:srgbClr val="000090"/>
                </a:solidFill>
              </a:rPr>
              <a:t>/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 the library to you project:</a:t>
            </a:r>
          </a:p>
        </p:txBody>
      </p:sp>
      <p:pic>
        <p:nvPicPr>
          <p:cNvPr id="5" name="Picture 4" descr="Screen Shot 2012-11-05 at 3.34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40" y="3436588"/>
            <a:ext cx="3029606" cy="316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OCMock</a:t>
            </a:r>
            <a:r>
              <a:rPr lang="en-US" sz="4000" dirty="0" smtClean="0"/>
              <a:t> 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Set the application linker flags:</a:t>
            </a:r>
            <a:endParaRPr lang="en-US" dirty="0" smtClean="0"/>
          </a:p>
        </p:txBody>
      </p:sp>
      <p:pic>
        <p:nvPicPr>
          <p:cNvPr id="4" name="Picture 3" descr="Screen Shot 2012-11-05 at 3.37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1" y="2805609"/>
            <a:ext cx="8431995" cy="29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4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Mocking in action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Create the mock </a:t>
            </a:r>
            <a:r>
              <a:rPr lang="en-US" dirty="0" smtClean="0"/>
              <a:t>object</a:t>
            </a:r>
          </a:p>
          <a:p>
            <a:pPr marL="411480" lvl="1" indent="0">
              <a:lnSpc>
                <a:spcPct val="110000"/>
              </a:lnSpc>
              <a:buNone/>
            </a:pP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mockedUrlConnection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= [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OCMockObject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mockForClass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:						[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NSURLConnection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class]];</a:t>
            </a:r>
            <a:endParaRPr lang="en-US" sz="1200" dirty="0">
              <a:solidFill>
                <a:srgbClr val="000090"/>
              </a:solidFill>
              <a:latin typeface="Monaco"/>
              <a:cs typeface="Monaco"/>
            </a:endParaRP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Specify </a:t>
            </a:r>
            <a:r>
              <a:rPr lang="en-US" dirty="0"/>
              <a:t>the expected invocations and return </a:t>
            </a:r>
            <a:r>
              <a:rPr lang="en-US" dirty="0" smtClean="0"/>
              <a:t>values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[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[[[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mockedUrlConnection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stub]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          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andDo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:^(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NSInvocation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*invocation)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{…}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]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rgbClr val="000090"/>
              </a:solidFill>
              <a:latin typeface="Monaco"/>
              <a:cs typeface="Monaco"/>
            </a:endParaRP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          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andReturn:OCMOCK_ANY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]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    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          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initWithRequest:OCMOCK_ANY</a:t>
            </a:r>
            <a:endParaRPr lang="en-US" sz="1600" dirty="0">
              <a:solidFill>
                <a:srgbClr val="000090"/>
              </a:solidFill>
              <a:latin typeface="Monaco"/>
              <a:cs typeface="Monaco"/>
            </a:endParaRP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          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delegate:OCMOCK_ANY</a:t>
            </a:r>
            <a:endParaRPr lang="en-US" sz="1600" dirty="0">
              <a:solidFill>
                <a:srgbClr val="000090"/>
              </a:solidFill>
              <a:latin typeface="Monaco"/>
              <a:cs typeface="Monaco"/>
            </a:endParaRP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          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startImmediately:YES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61132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Mocking in action 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773935"/>
            <a:ext cx="9144000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Associate </a:t>
            </a:r>
            <a:r>
              <a:rPr lang="en-US" dirty="0"/>
              <a:t>the mock object with the code under </a:t>
            </a:r>
            <a:r>
              <a:rPr lang="en-US" dirty="0" smtClean="0"/>
              <a:t>test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testSignal.urlConnection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= 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mockedUrlConnection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;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Execute </a:t>
            </a:r>
            <a:r>
              <a:rPr lang="en-US" dirty="0"/>
              <a:t>the code under </a:t>
            </a:r>
            <a:r>
              <a:rPr lang="en-US" dirty="0" smtClean="0"/>
              <a:t>test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[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testSignal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90"/>
                </a:solidFill>
                <a:latin typeface="Monaco"/>
                <a:cs typeface="Monaco"/>
              </a:rPr>
              <a:t>loadSineWaveFromURL:URL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];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Validate </a:t>
            </a:r>
            <a:r>
              <a:rPr lang="en-US" dirty="0"/>
              <a:t>that your assertions are </a:t>
            </a:r>
            <a:r>
              <a:rPr lang="en-US" dirty="0" smtClean="0"/>
              <a:t>correct</a:t>
            </a:r>
          </a:p>
          <a:p>
            <a:pPr marL="118872" indent="0">
              <a:lnSpc>
                <a:spcPct val="110000"/>
              </a:lnSpc>
              <a:buNone/>
            </a:pP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assertThat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([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NSNumber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 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numberWithUnsignedInteger:testSignal.sampleCount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], </a:t>
            </a:r>
            <a:r>
              <a:rPr lang="en-US" sz="1600" dirty="0" smtClean="0">
                <a:solidFill>
                  <a:srgbClr val="000090"/>
                </a:solidFill>
                <a:latin typeface="Monaco"/>
                <a:cs typeface="Monaco"/>
              </a:rPr>
              <a:t>	     </a:t>
            </a:r>
            <a:r>
              <a:rPr lang="en-US" sz="1600" dirty="0" err="1" smtClean="0">
                <a:solidFill>
                  <a:srgbClr val="000090"/>
                </a:solidFill>
                <a:latin typeface="Monaco"/>
                <a:cs typeface="Monaco"/>
              </a:rPr>
              <a:t>equalToInt</a:t>
            </a:r>
            <a:r>
              <a:rPr lang="en-US" sz="1600" dirty="0">
                <a:solidFill>
                  <a:srgbClr val="000090"/>
                </a:solidFill>
                <a:latin typeface="Monaco"/>
                <a:cs typeface="Monaco"/>
              </a:rPr>
              <a:t>(LENGTH));</a:t>
            </a:r>
            <a:endParaRPr lang="en-US" sz="1600" dirty="0">
              <a:solidFill>
                <a:srgbClr val="00009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8521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Putting it all together  </a:t>
            </a:r>
            <a:br>
              <a:rPr lang="en-US" sz="4000" dirty="0" smtClean="0"/>
            </a:br>
            <a:r>
              <a:rPr lang="en-US" sz="1800" dirty="0" smtClean="0"/>
              <a:t>       </a:t>
            </a:r>
            <a:r>
              <a:rPr lang="en-US" sz="1800" dirty="0" smtClean="0">
                <a:solidFill>
                  <a:schemeClr val="bg1"/>
                </a:solidFill>
              </a:rPr>
              <a:t>Testing </a:t>
            </a:r>
            <a:r>
              <a:rPr lang="en-US" sz="1800" dirty="0">
                <a:solidFill>
                  <a:schemeClr val="bg1"/>
                </a:solidFill>
              </a:rPr>
              <a:t>o</a:t>
            </a:r>
            <a:r>
              <a:rPr lang="en-US" sz="1800" dirty="0" smtClean="0">
                <a:solidFill>
                  <a:schemeClr val="bg1"/>
                </a:solidFill>
              </a:rPr>
              <a:t>ur own application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 descr="Screen Shot 2012-11-05 at 4.30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7985"/>
            <a:ext cx="4120582" cy="2114285"/>
          </a:xfrm>
          <a:prstGeom prst="rect">
            <a:avLst/>
          </a:prstGeom>
        </p:spPr>
      </p:pic>
      <p:pic>
        <p:nvPicPr>
          <p:cNvPr id="6" name="Picture 5" descr="Screen Shot 2012-11-05 at 4.30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20" y="4062270"/>
            <a:ext cx="4106326" cy="21011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8696" y="5640224"/>
            <a:ext cx="4039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Computing the spectrum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83220" y="2001303"/>
            <a:ext cx="3710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Generating sine-waves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975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ecklis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39" y="2004007"/>
            <a:ext cx="4587525" cy="4327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need?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6"/>
            <a:ext cx="4827972" cy="46238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Basic </a:t>
            </a:r>
            <a:r>
              <a:rPr lang="en-US" dirty="0" smtClean="0"/>
              <a:t>unit-test patterns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Support for </a:t>
            </a:r>
            <a:r>
              <a:rPr lang="en-US" dirty="0" err="1" smtClean="0"/>
              <a:t>async</a:t>
            </a:r>
            <a:r>
              <a:rPr lang="en-US" dirty="0" smtClean="0"/>
              <a:t>. unit-tests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Powerful assertions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Object mocking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Continuous integration </a:t>
            </a:r>
            <a:endParaRPr lang="en-US" dirty="0"/>
          </a:p>
          <a:p>
            <a:pPr marL="118872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5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</a:t>
            </a:r>
            <a:r>
              <a:rPr lang="en-US" sz="4000" dirty="0" smtClean="0"/>
              <a:t>t are we testing?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879902"/>
            <a:ext cx="8036366" cy="4585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Object under test - the </a:t>
            </a:r>
            <a:r>
              <a:rPr lang="en-US" sz="2800" b="1" i="1" dirty="0" smtClean="0">
                <a:solidFill>
                  <a:srgbClr val="000090"/>
                </a:solidFill>
              </a:rPr>
              <a:t>Signal</a:t>
            </a:r>
            <a:r>
              <a:rPr lang="en-US" sz="2800" b="1" dirty="0" smtClean="0"/>
              <a:t> class</a:t>
            </a:r>
          </a:p>
          <a:p>
            <a:pPr marL="914400" lvl="1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/>
              <a:t>Generate silence</a:t>
            </a:r>
          </a:p>
          <a:p>
            <a:pPr marL="914400" lvl="1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/>
              <a:t>Generate sine-waves</a:t>
            </a:r>
          </a:p>
          <a:p>
            <a:pPr marL="1371600" lvl="2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>
                <a:solidFill>
                  <a:schemeClr val="tx2"/>
                </a:solidFill>
              </a:rPr>
              <a:t>Parameters are provided directly via API</a:t>
            </a:r>
          </a:p>
          <a:p>
            <a:pPr marL="1371600" lvl="2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>
                <a:solidFill>
                  <a:schemeClr val="tx2"/>
                </a:solidFill>
              </a:rPr>
              <a:t>Parameters are taken from URL</a:t>
            </a:r>
          </a:p>
          <a:p>
            <a:pPr marL="914400" lvl="1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/>
              <a:t>Compute the spectrum </a:t>
            </a:r>
          </a:p>
          <a:p>
            <a:pPr marL="1371600" lvl="2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>
                <a:solidFill>
                  <a:schemeClr val="tx2"/>
                </a:solidFill>
              </a:rPr>
              <a:t>Synchronously</a:t>
            </a:r>
          </a:p>
          <a:p>
            <a:pPr marL="1371600" lvl="2" indent="-457200">
              <a:lnSpc>
                <a:spcPct val="150000"/>
              </a:lnSpc>
              <a:buFont typeface="Wingdings" charset="2"/>
              <a:buChar char="§"/>
            </a:pPr>
            <a:r>
              <a:rPr lang="en-US" sz="2400" b="1" dirty="0" smtClean="0">
                <a:solidFill>
                  <a:schemeClr val="tx2"/>
                </a:solidFill>
              </a:rPr>
              <a:t>Asynchronously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4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Enough! Let’s test already!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" name="Picture 2" descr="car-testing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46" y="1729448"/>
            <a:ext cx="6434955" cy="482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2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Q&amp;A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5697" y="2157206"/>
            <a:ext cx="7870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Link to the source code: TBD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3896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have?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8" y="1773936"/>
            <a:ext cx="8229601" cy="4623816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Basic </a:t>
            </a:r>
            <a:r>
              <a:rPr lang="en-US" dirty="0" smtClean="0"/>
              <a:t>UT patterns: </a:t>
            </a:r>
            <a:r>
              <a:rPr lang="en-US" i="1" dirty="0" err="1" smtClean="0">
                <a:solidFill>
                  <a:srgbClr val="000090"/>
                </a:solidFill>
              </a:rPr>
              <a:t>GHUnitIOS</a:t>
            </a:r>
            <a:r>
              <a:rPr lang="en-US" i="1" dirty="0" smtClean="0">
                <a:solidFill>
                  <a:srgbClr val="000090"/>
                </a:solidFill>
              </a:rPr>
              <a:t> [</a:t>
            </a:r>
            <a:r>
              <a:rPr lang="en-US" i="1" dirty="0" err="1" smtClean="0">
                <a:solidFill>
                  <a:srgbClr val="000090"/>
                </a:solidFill>
              </a:rPr>
              <a:t>GHTestCase</a:t>
            </a:r>
            <a:r>
              <a:rPr lang="en-US" i="1" dirty="0" smtClean="0">
                <a:solidFill>
                  <a:srgbClr val="000090"/>
                </a:solidFill>
              </a:rPr>
              <a:t>]</a:t>
            </a:r>
            <a:endParaRPr lang="en-US" i="1" dirty="0">
              <a:solidFill>
                <a:srgbClr val="00009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Support for </a:t>
            </a:r>
            <a:r>
              <a:rPr lang="en-US" dirty="0" err="1" smtClean="0"/>
              <a:t>async</a:t>
            </a:r>
            <a:r>
              <a:rPr lang="en-US" dirty="0" smtClean="0"/>
              <a:t>. UT: </a:t>
            </a:r>
            <a:r>
              <a:rPr lang="en-US" i="1" dirty="0" err="1" smtClean="0">
                <a:solidFill>
                  <a:srgbClr val="000090"/>
                </a:solidFill>
              </a:rPr>
              <a:t>GHUnitIOS</a:t>
            </a:r>
            <a:r>
              <a:rPr lang="en-US" i="1" dirty="0">
                <a:solidFill>
                  <a:srgbClr val="000090"/>
                </a:solidFill>
              </a:rPr>
              <a:t> [</a:t>
            </a:r>
            <a:r>
              <a:rPr lang="en-US" i="1" dirty="0" err="1" smtClean="0">
                <a:solidFill>
                  <a:srgbClr val="000090"/>
                </a:solidFill>
              </a:rPr>
              <a:t>GHAsyncTestCase</a:t>
            </a:r>
            <a:r>
              <a:rPr lang="en-US" i="1" dirty="0" smtClean="0">
                <a:solidFill>
                  <a:srgbClr val="000090"/>
                </a:solidFill>
              </a:rPr>
              <a:t>]</a:t>
            </a:r>
            <a:endParaRPr lang="en-US" i="1" dirty="0">
              <a:solidFill>
                <a:srgbClr val="00009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Powerful assertions:</a:t>
            </a:r>
            <a:r>
              <a:rPr lang="en-US" i="1" dirty="0" smtClean="0">
                <a:solidFill>
                  <a:srgbClr val="000090"/>
                </a:solidFill>
              </a:rPr>
              <a:t> </a:t>
            </a:r>
            <a:r>
              <a:rPr lang="en-US" i="1" dirty="0" err="1" smtClean="0">
                <a:solidFill>
                  <a:srgbClr val="000090"/>
                </a:solidFill>
              </a:rPr>
              <a:t>OCHamcrestIOS</a:t>
            </a:r>
            <a:endParaRPr lang="en-US" i="1" dirty="0">
              <a:solidFill>
                <a:srgbClr val="00009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Objet mocking: </a:t>
            </a:r>
            <a:r>
              <a:rPr lang="en-US" i="1" dirty="0" err="1" smtClean="0">
                <a:solidFill>
                  <a:srgbClr val="000090"/>
                </a:solidFill>
              </a:rPr>
              <a:t>OCMock</a:t>
            </a:r>
            <a:endParaRPr lang="en-US" i="1" dirty="0">
              <a:solidFill>
                <a:srgbClr val="00009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Continuous integration: </a:t>
            </a:r>
            <a:r>
              <a:rPr lang="en-US" i="1" dirty="0" smtClean="0">
                <a:solidFill>
                  <a:srgbClr val="000090"/>
                </a:solidFill>
              </a:rPr>
              <a:t>Jenkins</a:t>
            </a:r>
            <a:r>
              <a:rPr lang="en-US" dirty="0" smtClean="0"/>
              <a:t> </a:t>
            </a:r>
            <a:endParaRPr lang="en-US" dirty="0"/>
          </a:p>
          <a:p>
            <a:pPr marL="118872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6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cklis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85" y="2011203"/>
            <a:ext cx="4762500" cy="406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UT patterns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144754" y="4351765"/>
            <a:ext cx="3663437" cy="626072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4800" b="1" dirty="0" err="1" smtClean="0"/>
              <a:t>GHUintIOS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75641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GHUintIOS</a:t>
            </a:r>
            <a:r>
              <a:rPr lang="en-US" sz="4000" dirty="0" smtClean="0"/>
              <a:t>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Get the latest </a:t>
            </a:r>
            <a:r>
              <a:rPr lang="en-US" dirty="0"/>
              <a:t>version from: </a:t>
            </a:r>
            <a:r>
              <a:rPr lang="en-US" i="1" dirty="0">
                <a:solidFill>
                  <a:srgbClr val="000090"/>
                </a:solidFill>
              </a:rPr>
              <a:t>https://</a:t>
            </a:r>
            <a:r>
              <a:rPr lang="en-US" i="1" dirty="0" err="1">
                <a:solidFill>
                  <a:srgbClr val="000090"/>
                </a:solidFill>
              </a:rPr>
              <a:t>github.com</a:t>
            </a:r>
            <a:r>
              <a:rPr lang="en-US" i="1" dirty="0">
                <a:solidFill>
                  <a:srgbClr val="000090"/>
                </a:solidFill>
              </a:rPr>
              <a:t>/</a:t>
            </a:r>
            <a:r>
              <a:rPr lang="en-US" i="1" dirty="0" err="1">
                <a:solidFill>
                  <a:srgbClr val="000090"/>
                </a:solidFill>
              </a:rPr>
              <a:t>gabriel</a:t>
            </a:r>
            <a:r>
              <a:rPr lang="en-US" i="1" dirty="0">
                <a:solidFill>
                  <a:srgbClr val="000090"/>
                </a:solidFill>
              </a:rPr>
              <a:t>/</a:t>
            </a:r>
            <a:r>
              <a:rPr lang="en-US" i="1" dirty="0" err="1">
                <a:solidFill>
                  <a:srgbClr val="000090"/>
                </a:solidFill>
              </a:rPr>
              <a:t>gh</a:t>
            </a:r>
            <a:r>
              <a:rPr lang="en-US" i="1" dirty="0">
                <a:solidFill>
                  <a:srgbClr val="000090"/>
                </a:solidFill>
              </a:rPr>
              <a:t>-unit/</a:t>
            </a:r>
            <a:r>
              <a:rPr lang="en-US" i="1" dirty="0" smtClean="0">
                <a:solidFill>
                  <a:srgbClr val="000090"/>
                </a:solidFill>
              </a:rPr>
              <a:t>downloads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 the framework to you project:</a:t>
            </a:r>
            <a:endParaRPr lang="en-US" dirty="0" smtClean="0"/>
          </a:p>
        </p:txBody>
      </p:sp>
      <p:pic>
        <p:nvPicPr>
          <p:cNvPr id="7" name="Picture 6" descr="Screen Shot 2012-11-05 at 3.00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97" y="3657417"/>
            <a:ext cx="2633247" cy="294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0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GHUintIOS</a:t>
            </a:r>
            <a:r>
              <a:rPr lang="en-US" sz="4000" dirty="0" smtClean="0"/>
              <a:t> 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Create a new</a:t>
            </a:r>
            <a:r>
              <a:rPr lang="en-US" i="1" dirty="0" smtClean="0"/>
              <a:t> Empty Application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4" name="Picture 3" descr="Screen Shot 2012-10-29 at 6.15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39" y="2493371"/>
            <a:ext cx="5950486" cy="40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8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GHUintIOS</a:t>
            </a:r>
            <a:r>
              <a:rPr lang="en-US" sz="4000" dirty="0" smtClean="0"/>
              <a:t> (3)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Set the application linker flags</a:t>
            </a:r>
            <a:r>
              <a:rPr lang="en-US" dirty="0" smtClean="0"/>
              <a:t>:</a:t>
            </a:r>
            <a:endParaRPr lang="en-US" dirty="0" smtClean="0"/>
          </a:p>
        </p:txBody>
      </p:sp>
      <p:pic>
        <p:nvPicPr>
          <p:cNvPr id="5" name="Picture 4" descr="Screen Shot 2012-10-29 at 6.17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03" y="2577441"/>
            <a:ext cx="6700126" cy="38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3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configuration – </a:t>
            </a:r>
            <a:r>
              <a:rPr lang="en-US" sz="4000" dirty="0" err="1" smtClean="0"/>
              <a:t>GHUintIOS</a:t>
            </a:r>
            <a:r>
              <a:rPr lang="en-US" sz="4000" dirty="0" smtClean="0"/>
              <a:t> (4)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73935"/>
            <a:ext cx="8254929" cy="482842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Change the </a:t>
            </a:r>
            <a:r>
              <a:rPr lang="en-US" i="1" dirty="0" err="1" smtClean="0">
                <a:solidFill>
                  <a:srgbClr val="000090"/>
                </a:solidFill>
              </a:rPr>
              <a:t>main.m</a:t>
            </a:r>
            <a:r>
              <a:rPr lang="en-US" dirty="0" smtClean="0"/>
              <a:t> file</a:t>
            </a:r>
            <a:r>
              <a:rPr lang="en-US" dirty="0" smtClean="0"/>
              <a:t>:</a:t>
            </a:r>
            <a:endParaRPr lang="en-US" dirty="0" smtClean="0"/>
          </a:p>
        </p:txBody>
      </p:sp>
      <p:pic>
        <p:nvPicPr>
          <p:cNvPr id="4" name="Picture 3" descr="Screen Shot 2012-11-05 at 6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03" y="2459139"/>
            <a:ext cx="8498843" cy="370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3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32346" cy="12510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Basic </a:t>
            </a:r>
            <a:r>
              <a:rPr lang="en-US" sz="4000" dirty="0" smtClean="0"/>
              <a:t>unit-test</a:t>
            </a:r>
            <a:r>
              <a:rPr lang="en-US" sz="4000" dirty="0" smtClean="0"/>
              <a:t> patterns (1)</a:t>
            </a:r>
            <a:br>
              <a:rPr lang="en-US" sz="4000" dirty="0" smtClean="0"/>
            </a:br>
            <a:r>
              <a:rPr lang="en-US" sz="1800" dirty="0" smtClean="0">
                <a:solidFill>
                  <a:schemeClr val="bg1"/>
                </a:solidFill>
              </a:rPr>
              <a:t>Template for synchronous test case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5" descr="Screen Shot 2012-11-05 at 3.13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86" y="1516311"/>
            <a:ext cx="4218430" cy="52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1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661</TotalTime>
  <Words>564</Words>
  <Application>Microsoft Macintosh PowerPoint</Application>
  <PresentationFormat>On-screen Show (4:3)</PresentationFormat>
  <Paragraphs>145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Module</vt:lpstr>
      <vt:lpstr>Effective Unit-Testing</vt:lpstr>
      <vt:lpstr>What do we need? </vt:lpstr>
      <vt:lpstr>What do we have? </vt:lpstr>
      <vt:lpstr>Basic UT patterns </vt:lpstr>
      <vt:lpstr>Project configuration – GHUintIOS (1)</vt:lpstr>
      <vt:lpstr>Project configuration – GHUintIOS (2)</vt:lpstr>
      <vt:lpstr>Project configuration – GHUintIOS (3)</vt:lpstr>
      <vt:lpstr>Project configuration – GHUintIOS (4)</vt:lpstr>
      <vt:lpstr>Basic unit-test patterns (1) Template for synchronous test case</vt:lpstr>
      <vt:lpstr>Basic unit-test patterns (2) Template for asynchronous test case</vt:lpstr>
      <vt:lpstr>Powerful assertions </vt:lpstr>
      <vt:lpstr>Project configuration – OCHamcrest</vt:lpstr>
      <vt:lpstr>Assertions based on matcher objects</vt:lpstr>
      <vt:lpstr>Mocking objects</vt:lpstr>
      <vt:lpstr>Project configuration – OCMock (1)</vt:lpstr>
      <vt:lpstr>Project configuration – OCMock (2)</vt:lpstr>
      <vt:lpstr>Mocking in action (1)</vt:lpstr>
      <vt:lpstr>Mocking in action (2)</vt:lpstr>
      <vt:lpstr>Putting it all together          Testing our own application</vt:lpstr>
      <vt:lpstr>What are we testing?</vt:lpstr>
      <vt:lpstr>Enough! Let’s test already!</vt:lpstr>
      <vt:lpstr>Q&amp;A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AnDevConII</dc:title>
  <dc:creator>Andrei Fecioru</dc:creator>
  <cp:lastModifiedBy>Andrei Fecioru</cp:lastModifiedBy>
  <cp:revision>55</cp:revision>
  <dcterms:created xsi:type="dcterms:W3CDTF">2011-12-12T10:10:57Z</dcterms:created>
  <dcterms:modified xsi:type="dcterms:W3CDTF">2012-11-05T16:53:13Z</dcterms:modified>
</cp:coreProperties>
</file>