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8" r:id="rId3"/>
    <p:sldId id="278" r:id="rId4"/>
    <p:sldId id="282" r:id="rId5"/>
    <p:sldId id="259" r:id="rId6"/>
    <p:sldId id="279" r:id="rId7"/>
    <p:sldId id="280" r:id="rId8"/>
    <p:sldId id="296" r:id="rId9"/>
    <p:sldId id="281" r:id="rId10"/>
    <p:sldId id="295" r:id="rId11"/>
    <p:sldId id="283" r:id="rId12"/>
    <p:sldId id="284" r:id="rId13"/>
    <p:sldId id="285" r:id="rId14"/>
    <p:sldId id="286" r:id="rId15"/>
    <p:sldId id="287" r:id="rId16"/>
    <p:sldId id="288" r:id="rId17"/>
    <p:sldId id="290" r:id="rId18"/>
    <p:sldId id="289" r:id="rId19"/>
    <p:sldId id="291" r:id="rId20"/>
    <p:sldId id="292" r:id="rId21"/>
    <p:sldId id="293" r:id="rId22"/>
    <p:sldId id="297" r:id="rId23"/>
    <p:sldId id="29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6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A540B-006A-FF4A-B2EB-47D07F273EDC}" type="datetimeFigureOut">
              <a:rPr lang="en-US" smtClean="0"/>
              <a:t>11/8/12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42196-6CAE-D349-8B96-ED592838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95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type of attendees : corporate developers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42196-6CAE-D349-8B96-ED59283868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57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type of attendees : corporate developers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42196-6CAE-D349-8B96-ED59283868F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5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550K</a:t>
            </a:r>
            <a:r>
              <a:rPr lang="en-US" baseline="0" dirty="0" smtClean="0"/>
              <a:t> new devices registered every day…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42196-6CAE-D349-8B96-ED59283868F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70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550K</a:t>
            </a:r>
            <a:r>
              <a:rPr lang="en-US" baseline="0" dirty="0" smtClean="0"/>
              <a:t> new devices registered every day…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42196-6CAE-D349-8B96-ED59283868F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703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type of attendees : corporate developers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42196-6CAE-D349-8B96-ED59283868F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5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550K</a:t>
            </a:r>
            <a:r>
              <a:rPr lang="en-US" baseline="0" dirty="0" smtClean="0"/>
              <a:t> new devices registered every day…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42196-6CAE-D349-8B96-ED59283868F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703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550K</a:t>
            </a:r>
            <a:r>
              <a:rPr lang="en-US" baseline="0" dirty="0" smtClean="0"/>
              <a:t> new devices registered every day…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42196-6CAE-D349-8B96-ED59283868F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703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550K</a:t>
            </a:r>
            <a:r>
              <a:rPr lang="en-US" baseline="0" dirty="0" smtClean="0"/>
              <a:t> new devices registered every day…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42196-6CAE-D349-8B96-ED59283868F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703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550K</a:t>
            </a:r>
            <a:r>
              <a:rPr lang="en-US" baseline="0" dirty="0" smtClean="0"/>
              <a:t> new devices registered every day…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42196-6CAE-D349-8B96-ED59283868F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703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550K</a:t>
            </a:r>
            <a:r>
              <a:rPr lang="en-US" baseline="0" dirty="0" smtClean="0"/>
              <a:t> new devices registered every day…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42196-6CAE-D349-8B96-ED59283868F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703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550K</a:t>
            </a:r>
            <a:r>
              <a:rPr lang="en-US" baseline="0" dirty="0" smtClean="0"/>
              <a:t> new devices registered every day…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42196-6CAE-D349-8B96-ED59283868F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70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type of attendees : corporate developers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42196-6CAE-D349-8B96-ED59283868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57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550K</a:t>
            </a:r>
            <a:r>
              <a:rPr lang="en-US" baseline="0" dirty="0" smtClean="0"/>
              <a:t> new devices registered every day…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42196-6CAE-D349-8B96-ED59283868F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703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550K</a:t>
            </a:r>
            <a:r>
              <a:rPr lang="en-US" baseline="0" dirty="0" smtClean="0"/>
              <a:t> new devices registered every day…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42196-6CAE-D349-8B96-ED59283868F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703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550K</a:t>
            </a:r>
            <a:r>
              <a:rPr lang="en-US" baseline="0" dirty="0" smtClean="0"/>
              <a:t> new devices registered every day…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42196-6CAE-D349-8B96-ED59283868F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70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type of attendees : corporate developers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42196-6CAE-D349-8B96-ED59283868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5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550K</a:t>
            </a:r>
            <a:r>
              <a:rPr lang="en-US" baseline="0" dirty="0" smtClean="0"/>
              <a:t> new devices registered every day…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42196-6CAE-D349-8B96-ED59283868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70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550K</a:t>
            </a:r>
            <a:r>
              <a:rPr lang="en-US" baseline="0" dirty="0" smtClean="0"/>
              <a:t> new devices registered every day…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42196-6CAE-D349-8B96-ED59283868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70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550K</a:t>
            </a:r>
            <a:r>
              <a:rPr lang="en-US" baseline="0" dirty="0" smtClean="0"/>
              <a:t> new devices registered every day…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42196-6CAE-D349-8B96-ED59283868F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70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550K</a:t>
            </a:r>
            <a:r>
              <a:rPr lang="en-US" baseline="0" dirty="0" smtClean="0"/>
              <a:t> new devices registered every day…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42196-6CAE-D349-8B96-ED59283868F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70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550K</a:t>
            </a:r>
            <a:r>
              <a:rPr lang="en-US" baseline="0" dirty="0" smtClean="0"/>
              <a:t> new devices registered every day…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42196-6CAE-D349-8B96-ED59283868F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70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550K</a:t>
            </a:r>
            <a:r>
              <a:rPr lang="en-US" baseline="0" dirty="0" smtClean="0"/>
              <a:t> new devices registered every day…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42196-6CAE-D349-8B96-ED59283868F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70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11/8/12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11/8/12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11/8/12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11/8/12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11/8/12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11/8/12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11/8/12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11/8/12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11/8/12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11/8/12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7C3A134-F1C3-464B-BF47-54DC2DE08F52}" type="datetimeFigureOut">
              <a:rPr lang="en-US" smtClean="0"/>
              <a:t>11/8/12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7C3A134-F1C3-464B-BF47-54DC2DE08F52}" type="datetimeFigureOut">
              <a:rPr lang="en-US" smtClean="0"/>
              <a:t>11/8/12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648F39E-9C37-485F-AC97-16BB4BDF9F49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Effective Unit-Testing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873162"/>
            <a:ext cx="8077200" cy="1499616"/>
          </a:xfrm>
        </p:spPr>
        <p:txBody>
          <a:bodyPr/>
          <a:lstStyle/>
          <a:p>
            <a:r>
              <a:rPr lang="en-US" dirty="0" smtClean="0"/>
              <a:t>…in </a:t>
            </a:r>
            <a:r>
              <a:rPr lang="en-US" dirty="0" err="1" smtClean="0"/>
              <a:t>iOS</a:t>
            </a:r>
            <a:r>
              <a:rPr lang="en-US" dirty="0" smtClean="0"/>
              <a:t> native applications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72136" y="6424637"/>
            <a:ext cx="1629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Andrei Fecioru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454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32346" cy="12510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Basic unit-test patterns (2)</a:t>
            </a:r>
            <a:br>
              <a:rPr lang="en-US" sz="4000" dirty="0" smtClean="0"/>
            </a:br>
            <a:r>
              <a:rPr lang="en-US" sz="1800" dirty="0" smtClean="0">
                <a:solidFill>
                  <a:schemeClr val="bg1"/>
                </a:solidFill>
              </a:rPr>
              <a:t>Template for asynchronous test case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3" name="Picture 2" descr="Screen Shot 2012-11-05 at 5.06.2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572" y="1424978"/>
            <a:ext cx="4361614" cy="543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168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ecklist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185" y="2011203"/>
            <a:ext cx="4762500" cy="406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Powerful assertions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144754" y="4351765"/>
            <a:ext cx="3663437" cy="626072"/>
          </a:xfrm>
        </p:spPr>
        <p:txBody>
          <a:bodyPr>
            <a:noAutofit/>
          </a:bodyPr>
          <a:lstStyle/>
          <a:p>
            <a:pPr marL="118872" indent="0">
              <a:buNone/>
            </a:pPr>
            <a:r>
              <a:rPr lang="en-US" sz="4800" b="1" dirty="0" err="1" smtClean="0"/>
              <a:t>OCHamcrest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414618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32346" cy="12510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Project configuration – </a:t>
            </a:r>
            <a:r>
              <a:rPr lang="en-US" sz="4000" dirty="0" err="1" smtClean="0"/>
              <a:t>OCHamcrest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73935"/>
            <a:ext cx="8254929" cy="4828421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Get the latest </a:t>
            </a:r>
            <a:r>
              <a:rPr lang="en-US" dirty="0"/>
              <a:t>version from: </a:t>
            </a:r>
            <a:r>
              <a:rPr lang="en-US" i="1" dirty="0">
                <a:solidFill>
                  <a:srgbClr val="000090"/>
                </a:solidFill>
              </a:rPr>
              <a:t>https://</a:t>
            </a:r>
            <a:r>
              <a:rPr lang="en-US" i="1" dirty="0" err="1">
                <a:solidFill>
                  <a:srgbClr val="000090"/>
                </a:solidFill>
              </a:rPr>
              <a:t>github.com</a:t>
            </a:r>
            <a:r>
              <a:rPr lang="en-US" i="1" dirty="0">
                <a:solidFill>
                  <a:srgbClr val="000090"/>
                </a:solidFill>
              </a:rPr>
              <a:t>/</a:t>
            </a:r>
            <a:r>
              <a:rPr lang="en-US" i="1" dirty="0" err="1">
                <a:solidFill>
                  <a:srgbClr val="000090"/>
                </a:solidFill>
              </a:rPr>
              <a:t>hamcrest</a:t>
            </a:r>
            <a:r>
              <a:rPr lang="en-US" i="1" dirty="0">
                <a:solidFill>
                  <a:srgbClr val="000090"/>
                </a:solidFill>
              </a:rPr>
              <a:t>/</a:t>
            </a:r>
            <a:r>
              <a:rPr lang="en-US" i="1" dirty="0" err="1">
                <a:solidFill>
                  <a:srgbClr val="000090"/>
                </a:solidFill>
              </a:rPr>
              <a:t>OCHamcrest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Ad the framework to you project: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457200" lvl="1" indent="0">
              <a:buNone/>
            </a:pPr>
            <a:r>
              <a:rPr lang="en-US" sz="1800" i="1" dirty="0" smtClean="0"/>
              <a:t> 		</a:t>
            </a:r>
          </a:p>
          <a:p>
            <a:pPr marL="457200" lvl="1" indent="0">
              <a:buNone/>
            </a:pPr>
            <a:r>
              <a:rPr lang="en-US" sz="1800" i="1" dirty="0"/>
              <a:t>	</a:t>
            </a:r>
            <a:r>
              <a:rPr lang="en-US" sz="1800" i="1" dirty="0" smtClean="0"/>
              <a:t>	* Also add the </a:t>
            </a:r>
            <a:r>
              <a:rPr lang="en-US" sz="1800" i="1" dirty="0" err="1" smtClean="0"/>
              <a:t>QuartzCore</a:t>
            </a:r>
            <a:r>
              <a:rPr lang="en-US" sz="1800" i="1" dirty="0" smtClean="0"/>
              <a:t> framework</a:t>
            </a:r>
          </a:p>
        </p:txBody>
      </p:sp>
      <p:pic>
        <p:nvPicPr>
          <p:cNvPr id="4" name="Picture 3" descr="Screen Shot 2012-11-05 at 3.22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602" y="3744759"/>
            <a:ext cx="2743325" cy="296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673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32346" cy="12510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Assertions based on matcher objects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73935"/>
            <a:ext cx="8254929" cy="482842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 smtClean="0"/>
              <a:t>Object matcher example:</a:t>
            </a:r>
          </a:p>
          <a:p>
            <a:pPr lvl="1">
              <a:lnSpc>
                <a:spcPct val="110000"/>
              </a:lnSpc>
            </a:pPr>
            <a:r>
              <a:rPr lang="en-US" sz="1400" dirty="0" err="1">
                <a:latin typeface="Monaco"/>
                <a:cs typeface="Monaco"/>
              </a:rPr>
              <a:t>assertThat</a:t>
            </a:r>
            <a:r>
              <a:rPr lang="en-US" sz="1400" dirty="0" smtClean="0">
                <a:latin typeface="Monaco"/>
                <a:cs typeface="Monaco"/>
              </a:rPr>
              <a:t>(</a:t>
            </a:r>
            <a:r>
              <a:rPr lang="en-US" sz="1400" dirty="0" err="1" smtClean="0">
                <a:latin typeface="Monaco"/>
                <a:cs typeface="Monaco"/>
              </a:rPr>
              <a:t>objectOne</a:t>
            </a:r>
            <a:r>
              <a:rPr lang="en-US" sz="1400" dirty="0" smtClean="0">
                <a:latin typeface="Monaco"/>
                <a:cs typeface="Monaco"/>
              </a:rPr>
              <a:t>, </a:t>
            </a:r>
            <a:r>
              <a:rPr lang="en-US" sz="1400" dirty="0" err="1">
                <a:latin typeface="Monaco"/>
                <a:cs typeface="Monaco"/>
              </a:rPr>
              <a:t>equalTo</a:t>
            </a:r>
            <a:r>
              <a:rPr lang="en-US" sz="1400" dirty="0" smtClean="0">
                <a:latin typeface="Monaco"/>
                <a:cs typeface="Monaco"/>
              </a:rPr>
              <a:t>(</a:t>
            </a:r>
            <a:r>
              <a:rPr lang="en-US" sz="1400" dirty="0" err="1" smtClean="0">
                <a:latin typeface="Monaco"/>
                <a:cs typeface="Monaco"/>
              </a:rPr>
              <a:t>objectTwo</a:t>
            </a:r>
            <a:r>
              <a:rPr lang="en-US" sz="1400" dirty="0" smtClean="0">
                <a:latin typeface="Monaco"/>
                <a:cs typeface="Monaco"/>
              </a:rPr>
              <a:t>)</a:t>
            </a:r>
            <a:r>
              <a:rPr lang="en-US" sz="1400" dirty="0">
                <a:latin typeface="Monaco"/>
                <a:cs typeface="Monaco"/>
              </a:rPr>
              <a:t>)</a:t>
            </a:r>
            <a:r>
              <a:rPr lang="en-US" sz="1400" dirty="0" smtClean="0">
                <a:latin typeface="Monaco"/>
                <a:cs typeface="Monaco"/>
              </a:rPr>
              <a:t>;</a:t>
            </a:r>
          </a:p>
          <a:p>
            <a:pPr lvl="1">
              <a:lnSpc>
                <a:spcPct val="110000"/>
              </a:lnSpc>
            </a:pPr>
            <a:endParaRPr lang="en-US" sz="1400" dirty="0">
              <a:latin typeface="Monaco"/>
              <a:cs typeface="Monaco"/>
            </a:endParaRPr>
          </a:p>
          <a:p>
            <a:pPr>
              <a:lnSpc>
                <a:spcPct val="110000"/>
              </a:lnSpc>
            </a:pPr>
            <a:r>
              <a:rPr lang="en-US" sz="2400" dirty="0" smtClean="0"/>
              <a:t>Number matcher </a:t>
            </a:r>
            <a:r>
              <a:rPr lang="en-US" sz="2400" dirty="0"/>
              <a:t>example:</a:t>
            </a:r>
          </a:p>
          <a:p>
            <a:pPr lvl="1">
              <a:lnSpc>
                <a:spcPct val="110000"/>
              </a:lnSpc>
            </a:pPr>
            <a:r>
              <a:rPr lang="en-US" sz="1400" dirty="0" err="1">
                <a:latin typeface="Monaco"/>
                <a:cs typeface="Monaco"/>
              </a:rPr>
              <a:t>assertThat</a:t>
            </a:r>
            <a:r>
              <a:rPr lang="en-US" sz="1400" dirty="0" smtClean="0">
                <a:latin typeface="Monaco"/>
                <a:cs typeface="Monaco"/>
              </a:rPr>
              <a:t>(</a:t>
            </a:r>
            <a:r>
              <a:rPr lang="en-US" sz="1400" dirty="0" err="1" smtClean="0">
                <a:latin typeface="Monaco"/>
                <a:cs typeface="Monaco"/>
              </a:rPr>
              <a:t>numberOne</a:t>
            </a:r>
            <a:r>
              <a:rPr lang="en-US" sz="1400" dirty="0" smtClean="0">
                <a:latin typeface="Monaco"/>
                <a:cs typeface="Monaco"/>
              </a:rPr>
              <a:t>, </a:t>
            </a:r>
            <a:r>
              <a:rPr lang="en-US" sz="1400" dirty="0" err="1" smtClean="0">
                <a:latin typeface="Monaco"/>
                <a:cs typeface="Monaco"/>
              </a:rPr>
              <a:t>greaterThan</a:t>
            </a:r>
            <a:r>
              <a:rPr lang="en-US" sz="1400" dirty="0" smtClean="0">
                <a:latin typeface="Monaco"/>
                <a:cs typeface="Monaco"/>
              </a:rPr>
              <a:t>(</a:t>
            </a:r>
            <a:r>
              <a:rPr lang="en-US" sz="1400" dirty="0" err="1">
                <a:latin typeface="Monaco"/>
                <a:cs typeface="Monaco"/>
              </a:rPr>
              <a:t>objectTwo</a:t>
            </a:r>
            <a:r>
              <a:rPr lang="en-US" sz="1400" dirty="0">
                <a:latin typeface="Monaco"/>
                <a:cs typeface="Monaco"/>
              </a:rPr>
              <a:t>))</a:t>
            </a:r>
            <a:r>
              <a:rPr lang="en-US" sz="1400" dirty="0" smtClean="0">
                <a:latin typeface="Monaco"/>
                <a:cs typeface="Monaco"/>
              </a:rPr>
              <a:t>;</a:t>
            </a:r>
          </a:p>
          <a:p>
            <a:pPr lvl="1">
              <a:lnSpc>
                <a:spcPct val="110000"/>
              </a:lnSpc>
            </a:pPr>
            <a:endParaRPr lang="en-US" sz="1400" dirty="0">
              <a:latin typeface="Monaco"/>
              <a:cs typeface="Monaco"/>
            </a:endParaRPr>
          </a:p>
          <a:p>
            <a:pPr>
              <a:lnSpc>
                <a:spcPct val="110000"/>
              </a:lnSpc>
            </a:pPr>
            <a:r>
              <a:rPr lang="en-US" sz="2400" dirty="0" smtClean="0"/>
              <a:t>String matcher </a:t>
            </a:r>
            <a:r>
              <a:rPr lang="en-US" sz="2400" dirty="0"/>
              <a:t>example:</a:t>
            </a:r>
          </a:p>
          <a:p>
            <a:pPr lvl="1">
              <a:lnSpc>
                <a:spcPct val="110000"/>
              </a:lnSpc>
            </a:pPr>
            <a:r>
              <a:rPr lang="en-US" sz="1400" dirty="0" err="1">
                <a:latin typeface="Monaco"/>
                <a:cs typeface="Monaco"/>
              </a:rPr>
              <a:t>assertThat</a:t>
            </a:r>
            <a:r>
              <a:rPr lang="en-US" sz="1400" dirty="0" smtClean="0">
                <a:latin typeface="Monaco"/>
                <a:cs typeface="Monaco"/>
              </a:rPr>
              <a:t>(</a:t>
            </a:r>
            <a:r>
              <a:rPr lang="en-US" sz="1400" dirty="0" err="1" smtClean="0">
                <a:latin typeface="Monaco"/>
                <a:cs typeface="Monaco"/>
              </a:rPr>
              <a:t>stringOne</a:t>
            </a:r>
            <a:r>
              <a:rPr lang="en-US" sz="1400" dirty="0">
                <a:latin typeface="Monaco"/>
                <a:cs typeface="Monaco"/>
              </a:rPr>
              <a:t>, </a:t>
            </a:r>
            <a:r>
              <a:rPr lang="en-US" sz="1400" dirty="0" err="1" smtClean="0">
                <a:latin typeface="Monaco"/>
                <a:cs typeface="Monaco"/>
              </a:rPr>
              <a:t>endsWith</a:t>
            </a:r>
            <a:r>
              <a:rPr lang="en-US" sz="1400" dirty="0" smtClean="0">
                <a:latin typeface="Monaco"/>
                <a:cs typeface="Monaco"/>
              </a:rPr>
              <a:t>(</a:t>
            </a:r>
            <a:r>
              <a:rPr lang="en-US" sz="1400" dirty="0" err="1" smtClean="0">
                <a:latin typeface="Monaco"/>
                <a:cs typeface="Monaco"/>
              </a:rPr>
              <a:t>stringTwo</a:t>
            </a:r>
            <a:r>
              <a:rPr lang="en-US" sz="1400" dirty="0">
                <a:latin typeface="Monaco"/>
                <a:cs typeface="Monaco"/>
              </a:rPr>
              <a:t>));</a:t>
            </a:r>
          </a:p>
          <a:p>
            <a:pPr>
              <a:lnSpc>
                <a:spcPct val="110000"/>
              </a:lnSpc>
            </a:pPr>
            <a:endParaRPr lang="en-US" sz="1800" dirty="0" smtClean="0">
              <a:latin typeface="Monaco"/>
              <a:cs typeface="Monaco"/>
            </a:endParaRPr>
          </a:p>
          <a:p>
            <a:pPr>
              <a:lnSpc>
                <a:spcPct val="110000"/>
              </a:lnSpc>
            </a:pPr>
            <a:r>
              <a:rPr lang="en-US" sz="2400" dirty="0" smtClean="0"/>
              <a:t>Collection </a:t>
            </a:r>
            <a:r>
              <a:rPr lang="en-US" sz="2400" dirty="0"/>
              <a:t>matchers example:</a:t>
            </a:r>
          </a:p>
          <a:p>
            <a:pPr lvl="1">
              <a:lnSpc>
                <a:spcPct val="110000"/>
              </a:lnSpc>
            </a:pPr>
            <a:r>
              <a:rPr lang="en-US" sz="1400" dirty="0" err="1">
                <a:latin typeface="Monaco"/>
                <a:cs typeface="Monaco"/>
              </a:rPr>
              <a:t>assertThat</a:t>
            </a:r>
            <a:r>
              <a:rPr lang="en-US" sz="1400" dirty="0" smtClean="0">
                <a:latin typeface="Monaco"/>
                <a:cs typeface="Monaco"/>
              </a:rPr>
              <a:t>(</a:t>
            </a:r>
            <a:r>
              <a:rPr lang="en-US" sz="1400" dirty="0" err="1" smtClean="0">
                <a:latin typeface="Monaco"/>
                <a:cs typeface="Monaco"/>
              </a:rPr>
              <a:t>collectionOne</a:t>
            </a:r>
            <a:r>
              <a:rPr lang="en-US" sz="1400" dirty="0">
                <a:latin typeface="Monaco"/>
                <a:cs typeface="Monaco"/>
              </a:rPr>
              <a:t>, </a:t>
            </a:r>
            <a:r>
              <a:rPr lang="en-US" sz="1400" dirty="0" err="1" smtClean="0">
                <a:latin typeface="Monaco"/>
                <a:cs typeface="Monaco"/>
              </a:rPr>
              <a:t>containsInAnyOrder</a:t>
            </a:r>
            <a:r>
              <a:rPr lang="en-US" sz="1400" dirty="0" smtClean="0">
                <a:latin typeface="Monaco"/>
                <a:cs typeface="Monaco"/>
              </a:rPr>
              <a:t>([list-of-matchers])</a:t>
            </a:r>
            <a:r>
              <a:rPr lang="en-US" sz="1400" dirty="0">
                <a:latin typeface="Monaco"/>
                <a:cs typeface="Monaco"/>
              </a:rPr>
              <a:t>);</a:t>
            </a:r>
          </a:p>
          <a:p>
            <a:pPr>
              <a:lnSpc>
                <a:spcPct val="110000"/>
              </a:lnSpc>
            </a:pPr>
            <a:endParaRPr lang="en-US" sz="1800" dirty="0" smtClean="0">
              <a:latin typeface="Monaco"/>
              <a:cs typeface="Monaco"/>
            </a:endParaRPr>
          </a:p>
          <a:p>
            <a:pPr>
              <a:lnSpc>
                <a:spcPct val="110000"/>
              </a:lnSpc>
            </a:pPr>
            <a:r>
              <a:rPr lang="en-US" sz="2400" dirty="0" smtClean="0"/>
              <a:t>Write your own!!</a:t>
            </a:r>
            <a:endParaRPr lang="en-US" sz="24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836220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ecklist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185" y="2011203"/>
            <a:ext cx="4762500" cy="406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 objects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144754" y="4351765"/>
            <a:ext cx="3663437" cy="626072"/>
          </a:xfrm>
        </p:spPr>
        <p:txBody>
          <a:bodyPr>
            <a:noAutofit/>
          </a:bodyPr>
          <a:lstStyle/>
          <a:p>
            <a:pPr marL="118872" indent="0">
              <a:buNone/>
            </a:pPr>
            <a:r>
              <a:rPr lang="en-US" sz="4800" b="1" dirty="0" err="1" smtClean="0"/>
              <a:t>OCMock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127125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32346" cy="12510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Project configuration – </a:t>
            </a:r>
            <a:r>
              <a:rPr lang="en-US" sz="4000" dirty="0" err="1" smtClean="0"/>
              <a:t>OCMock</a:t>
            </a:r>
            <a:r>
              <a:rPr lang="en-US" sz="4000" dirty="0" smtClean="0"/>
              <a:t> (1)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73935"/>
            <a:ext cx="8254929" cy="4828421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Get the latest </a:t>
            </a:r>
            <a:r>
              <a:rPr lang="en-US" dirty="0"/>
              <a:t>version from: </a:t>
            </a:r>
            <a:r>
              <a:rPr lang="en-US" i="1" dirty="0">
                <a:solidFill>
                  <a:srgbClr val="000090"/>
                </a:solidFill>
              </a:rPr>
              <a:t>http://</a:t>
            </a:r>
            <a:r>
              <a:rPr lang="en-US" i="1" dirty="0" err="1">
                <a:solidFill>
                  <a:srgbClr val="000090"/>
                </a:solidFill>
              </a:rPr>
              <a:t>ocmock.org</a:t>
            </a:r>
            <a:r>
              <a:rPr lang="en-US" i="1" dirty="0">
                <a:solidFill>
                  <a:srgbClr val="000090"/>
                </a:solidFill>
              </a:rPr>
              <a:t>/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Link the library to you project:</a:t>
            </a:r>
          </a:p>
        </p:txBody>
      </p:sp>
      <p:pic>
        <p:nvPicPr>
          <p:cNvPr id="5" name="Picture 4" descr="Screen Shot 2012-11-05 at 3.34.5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940" y="3436588"/>
            <a:ext cx="3029606" cy="316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10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32346" cy="12510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Project configuration – </a:t>
            </a:r>
            <a:r>
              <a:rPr lang="en-US" sz="4000" dirty="0" err="1" smtClean="0"/>
              <a:t>OCMock</a:t>
            </a:r>
            <a:r>
              <a:rPr lang="en-US" sz="4000" dirty="0" smtClean="0"/>
              <a:t> (2)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73935"/>
            <a:ext cx="8254929" cy="4828421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Set the application linker flags:</a:t>
            </a:r>
            <a:endParaRPr lang="en-US" dirty="0" smtClean="0"/>
          </a:p>
        </p:txBody>
      </p:sp>
      <p:pic>
        <p:nvPicPr>
          <p:cNvPr id="4" name="Picture 3" descr="Screen Shot 2012-11-05 at 3.37.1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51" y="2805609"/>
            <a:ext cx="8431995" cy="292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749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32346" cy="12510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Mocking in action (1)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73935"/>
            <a:ext cx="8254929" cy="482842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Create the mock </a:t>
            </a:r>
            <a:r>
              <a:rPr lang="en-US" dirty="0" smtClean="0"/>
              <a:t>object</a:t>
            </a:r>
          </a:p>
          <a:p>
            <a:pPr marL="411480" lvl="1" indent="0">
              <a:lnSpc>
                <a:spcPct val="110000"/>
              </a:lnSpc>
              <a:buNone/>
            </a:pPr>
            <a:r>
              <a:rPr lang="en-US" sz="1600" dirty="0" err="1" smtClean="0">
                <a:solidFill>
                  <a:srgbClr val="000090"/>
                </a:solidFill>
                <a:latin typeface="Monaco"/>
                <a:cs typeface="Monaco"/>
              </a:rPr>
              <a:t>mockedUrlConnection</a:t>
            </a:r>
            <a:r>
              <a:rPr lang="en-US" sz="1600" dirty="0" smtClean="0">
                <a:solidFill>
                  <a:srgbClr val="000090"/>
                </a:solidFill>
                <a:latin typeface="Monaco"/>
                <a:cs typeface="Monaco"/>
              </a:rPr>
              <a:t> </a:t>
            </a:r>
            <a:r>
              <a:rPr lang="en-US" sz="1600" dirty="0">
                <a:solidFill>
                  <a:srgbClr val="000090"/>
                </a:solidFill>
                <a:latin typeface="Monaco"/>
                <a:cs typeface="Monaco"/>
              </a:rPr>
              <a:t>= [</a:t>
            </a:r>
            <a:r>
              <a:rPr lang="en-US" sz="1600" dirty="0" err="1">
                <a:solidFill>
                  <a:srgbClr val="000090"/>
                </a:solidFill>
                <a:latin typeface="Monaco"/>
                <a:cs typeface="Monaco"/>
              </a:rPr>
              <a:t>OCMockObject</a:t>
            </a:r>
            <a:r>
              <a:rPr lang="en-US" sz="1600" dirty="0">
                <a:solidFill>
                  <a:srgbClr val="000090"/>
                </a:solidFill>
                <a:latin typeface="Monaco"/>
                <a:cs typeface="Monaco"/>
              </a:rPr>
              <a:t> </a:t>
            </a:r>
            <a:r>
              <a:rPr lang="en-US" sz="1600" dirty="0" err="1">
                <a:solidFill>
                  <a:srgbClr val="000090"/>
                </a:solidFill>
                <a:latin typeface="Monaco"/>
                <a:cs typeface="Monaco"/>
              </a:rPr>
              <a:t>mockForClass</a:t>
            </a:r>
            <a:r>
              <a:rPr lang="en-US" sz="1600" dirty="0" smtClean="0">
                <a:solidFill>
                  <a:srgbClr val="000090"/>
                </a:solidFill>
                <a:latin typeface="Monaco"/>
                <a:cs typeface="Monaco"/>
              </a:rPr>
              <a:t>:						[</a:t>
            </a:r>
            <a:r>
              <a:rPr lang="en-US" sz="1600" dirty="0" err="1">
                <a:solidFill>
                  <a:srgbClr val="000090"/>
                </a:solidFill>
                <a:latin typeface="Monaco"/>
                <a:cs typeface="Monaco"/>
              </a:rPr>
              <a:t>NSURLConnection</a:t>
            </a:r>
            <a:r>
              <a:rPr lang="en-US" sz="1600" dirty="0">
                <a:solidFill>
                  <a:srgbClr val="000090"/>
                </a:solidFill>
                <a:latin typeface="Monaco"/>
                <a:cs typeface="Monaco"/>
              </a:rPr>
              <a:t> class]];</a:t>
            </a:r>
            <a:endParaRPr lang="en-US" sz="1200" dirty="0">
              <a:solidFill>
                <a:srgbClr val="000090"/>
              </a:solidFill>
              <a:latin typeface="Monaco"/>
              <a:cs typeface="Monaco"/>
            </a:endParaRPr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Specify </a:t>
            </a:r>
            <a:r>
              <a:rPr lang="en-US" dirty="0"/>
              <a:t>the expected invocations and return </a:t>
            </a:r>
            <a:r>
              <a:rPr lang="en-US" dirty="0" smtClean="0"/>
              <a:t>values</a:t>
            </a:r>
          </a:p>
          <a:p>
            <a:pPr marL="118872" indent="0">
              <a:lnSpc>
                <a:spcPct val="110000"/>
              </a:lnSpc>
              <a:buNone/>
            </a:pPr>
            <a:r>
              <a:rPr lang="en-US" sz="1600" dirty="0" smtClean="0">
                <a:solidFill>
                  <a:srgbClr val="000090"/>
                </a:solidFill>
                <a:latin typeface="Monaco"/>
                <a:cs typeface="Monaco"/>
              </a:rPr>
              <a:t>	[</a:t>
            </a:r>
            <a:r>
              <a:rPr lang="en-US" sz="1600" dirty="0">
                <a:solidFill>
                  <a:srgbClr val="000090"/>
                </a:solidFill>
                <a:latin typeface="Monaco"/>
                <a:cs typeface="Monaco"/>
              </a:rPr>
              <a:t>[[[</a:t>
            </a:r>
            <a:r>
              <a:rPr lang="en-US" sz="1600" dirty="0" err="1">
                <a:solidFill>
                  <a:srgbClr val="000090"/>
                </a:solidFill>
                <a:latin typeface="Monaco"/>
                <a:cs typeface="Monaco"/>
              </a:rPr>
              <a:t>mockedUrlConnection</a:t>
            </a:r>
            <a:r>
              <a:rPr lang="en-US" sz="1600" dirty="0">
                <a:solidFill>
                  <a:srgbClr val="000090"/>
                </a:solidFill>
                <a:latin typeface="Monaco"/>
                <a:cs typeface="Monaco"/>
              </a:rPr>
              <a:t> stub]</a:t>
            </a:r>
          </a:p>
          <a:p>
            <a:pPr marL="118872" indent="0">
              <a:lnSpc>
                <a:spcPct val="110000"/>
              </a:lnSpc>
              <a:buNone/>
            </a:pPr>
            <a:r>
              <a:rPr lang="en-US" sz="1600" dirty="0">
                <a:solidFill>
                  <a:srgbClr val="000090"/>
                </a:solidFill>
                <a:latin typeface="Monaco"/>
                <a:cs typeface="Monaco"/>
              </a:rPr>
              <a:t>            </a:t>
            </a:r>
            <a:r>
              <a:rPr lang="en-US" sz="1600" dirty="0" smtClean="0">
                <a:solidFill>
                  <a:srgbClr val="000090"/>
                </a:solidFill>
                <a:latin typeface="Monaco"/>
                <a:cs typeface="Monaco"/>
              </a:rPr>
              <a:t>	</a:t>
            </a:r>
            <a:r>
              <a:rPr lang="en-US" sz="1600" dirty="0" err="1" smtClean="0">
                <a:solidFill>
                  <a:srgbClr val="000090"/>
                </a:solidFill>
                <a:latin typeface="Monaco"/>
                <a:cs typeface="Monaco"/>
              </a:rPr>
              <a:t>andDo</a:t>
            </a:r>
            <a:r>
              <a:rPr lang="en-US" sz="1600" dirty="0">
                <a:solidFill>
                  <a:srgbClr val="000090"/>
                </a:solidFill>
                <a:latin typeface="Monaco"/>
                <a:cs typeface="Monaco"/>
              </a:rPr>
              <a:t>:^(</a:t>
            </a:r>
            <a:r>
              <a:rPr lang="en-US" sz="1600" dirty="0" err="1">
                <a:solidFill>
                  <a:srgbClr val="000090"/>
                </a:solidFill>
                <a:latin typeface="Monaco"/>
                <a:cs typeface="Monaco"/>
              </a:rPr>
              <a:t>NSInvocation</a:t>
            </a:r>
            <a:r>
              <a:rPr lang="en-US" sz="1600" dirty="0">
                <a:solidFill>
                  <a:srgbClr val="000090"/>
                </a:solidFill>
                <a:latin typeface="Monaco"/>
                <a:cs typeface="Monaco"/>
              </a:rPr>
              <a:t> *invocation) </a:t>
            </a:r>
            <a:r>
              <a:rPr lang="en-US" sz="1600" dirty="0" smtClean="0">
                <a:solidFill>
                  <a:srgbClr val="000090"/>
                </a:solidFill>
                <a:latin typeface="Monaco"/>
                <a:cs typeface="Monaco"/>
              </a:rPr>
              <a:t>{…}</a:t>
            </a:r>
            <a:r>
              <a:rPr lang="en-US" sz="1600" dirty="0">
                <a:solidFill>
                  <a:srgbClr val="000090"/>
                </a:solidFill>
                <a:latin typeface="Monaco"/>
                <a:cs typeface="Monaco"/>
              </a:rPr>
              <a:t>]</a:t>
            </a:r>
          </a:p>
          <a:p>
            <a:pPr>
              <a:lnSpc>
                <a:spcPct val="110000"/>
              </a:lnSpc>
            </a:pPr>
            <a:endParaRPr lang="en-US" sz="1600" dirty="0">
              <a:solidFill>
                <a:srgbClr val="000090"/>
              </a:solidFill>
              <a:latin typeface="Monaco"/>
              <a:cs typeface="Monaco"/>
            </a:endParaRPr>
          </a:p>
          <a:p>
            <a:pPr marL="118872" indent="0">
              <a:lnSpc>
                <a:spcPct val="110000"/>
              </a:lnSpc>
              <a:buNone/>
            </a:pPr>
            <a:r>
              <a:rPr lang="en-US" sz="1600" dirty="0">
                <a:solidFill>
                  <a:srgbClr val="000090"/>
                </a:solidFill>
                <a:latin typeface="Monaco"/>
                <a:cs typeface="Monaco"/>
              </a:rPr>
              <a:t>            </a:t>
            </a:r>
            <a:r>
              <a:rPr lang="en-US" sz="1600" dirty="0" smtClean="0">
                <a:solidFill>
                  <a:srgbClr val="000090"/>
                </a:solidFill>
                <a:latin typeface="Monaco"/>
                <a:cs typeface="Monaco"/>
              </a:rPr>
              <a:t>	</a:t>
            </a:r>
            <a:r>
              <a:rPr lang="en-US" sz="1600" dirty="0" err="1" smtClean="0">
                <a:solidFill>
                  <a:srgbClr val="000090"/>
                </a:solidFill>
                <a:latin typeface="Monaco"/>
                <a:cs typeface="Monaco"/>
              </a:rPr>
              <a:t>andReturn:OCMOCK_ANY</a:t>
            </a:r>
            <a:r>
              <a:rPr lang="en-US" sz="1600" dirty="0">
                <a:solidFill>
                  <a:srgbClr val="000090"/>
                </a:solidFill>
                <a:latin typeface="Monaco"/>
                <a:cs typeface="Monaco"/>
              </a:rPr>
              <a:t>]</a:t>
            </a:r>
          </a:p>
          <a:p>
            <a:pPr marL="118872" indent="0">
              <a:lnSpc>
                <a:spcPct val="110000"/>
              </a:lnSpc>
              <a:buNone/>
            </a:pPr>
            <a:r>
              <a:rPr lang="en-US" sz="1600" dirty="0">
                <a:solidFill>
                  <a:srgbClr val="000090"/>
                </a:solidFill>
                <a:latin typeface="Monaco"/>
                <a:cs typeface="Monaco"/>
              </a:rPr>
              <a:t>     </a:t>
            </a:r>
          </a:p>
          <a:p>
            <a:pPr marL="118872" indent="0">
              <a:lnSpc>
                <a:spcPct val="110000"/>
              </a:lnSpc>
              <a:buNone/>
            </a:pPr>
            <a:r>
              <a:rPr lang="en-US" sz="1600" dirty="0">
                <a:solidFill>
                  <a:srgbClr val="000090"/>
                </a:solidFill>
                <a:latin typeface="Monaco"/>
                <a:cs typeface="Monaco"/>
              </a:rPr>
              <a:t>            </a:t>
            </a:r>
            <a:r>
              <a:rPr lang="en-US" sz="1600" dirty="0" smtClean="0">
                <a:solidFill>
                  <a:srgbClr val="000090"/>
                </a:solidFill>
                <a:latin typeface="Monaco"/>
                <a:cs typeface="Monaco"/>
              </a:rPr>
              <a:t>	</a:t>
            </a:r>
            <a:r>
              <a:rPr lang="en-US" sz="1600" dirty="0" err="1" smtClean="0">
                <a:solidFill>
                  <a:srgbClr val="000090"/>
                </a:solidFill>
                <a:latin typeface="Monaco"/>
                <a:cs typeface="Monaco"/>
              </a:rPr>
              <a:t>initWithRequest:OCMOCK_ANY</a:t>
            </a:r>
            <a:endParaRPr lang="en-US" sz="1600" dirty="0">
              <a:solidFill>
                <a:srgbClr val="000090"/>
              </a:solidFill>
              <a:latin typeface="Monaco"/>
              <a:cs typeface="Monaco"/>
            </a:endParaRPr>
          </a:p>
          <a:p>
            <a:pPr marL="118872" indent="0">
              <a:lnSpc>
                <a:spcPct val="110000"/>
              </a:lnSpc>
              <a:buNone/>
            </a:pPr>
            <a:r>
              <a:rPr lang="en-US" sz="1600" dirty="0">
                <a:solidFill>
                  <a:srgbClr val="000090"/>
                </a:solidFill>
                <a:latin typeface="Monaco"/>
                <a:cs typeface="Monaco"/>
              </a:rPr>
              <a:t>            </a:t>
            </a:r>
            <a:r>
              <a:rPr lang="en-US" sz="1600" dirty="0" smtClean="0">
                <a:solidFill>
                  <a:srgbClr val="000090"/>
                </a:solidFill>
                <a:latin typeface="Monaco"/>
                <a:cs typeface="Monaco"/>
              </a:rPr>
              <a:t>	</a:t>
            </a:r>
            <a:r>
              <a:rPr lang="en-US" sz="1600" dirty="0" err="1" smtClean="0">
                <a:solidFill>
                  <a:srgbClr val="000090"/>
                </a:solidFill>
                <a:latin typeface="Monaco"/>
                <a:cs typeface="Monaco"/>
              </a:rPr>
              <a:t>delegate:OCMOCK_ANY</a:t>
            </a:r>
            <a:endParaRPr lang="en-US" sz="1600" dirty="0">
              <a:solidFill>
                <a:srgbClr val="000090"/>
              </a:solidFill>
              <a:latin typeface="Monaco"/>
              <a:cs typeface="Monaco"/>
            </a:endParaRPr>
          </a:p>
          <a:p>
            <a:pPr marL="118872" indent="0">
              <a:lnSpc>
                <a:spcPct val="110000"/>
              </a:lnSpc>
              <a:buNone/>
            </a:pPr>
            <a:r>
              <a:rPr lang="en-US" sz="1600" dirty="0">
                <a:solidFill>
                  <a:srgbClr val="000090"/>
                </a:solidFill>
                <a:latin typeface="Monaco"/>
                <a:cs typeface="Monaco"/>
              </a:rPr>
              <a:t>            </a:t>
            </a:r>
            <a:r>
              <a:rPr lang="en-US" sz="1600" dirty="0" smtClean="0">
                <a:solidFill>
                  <a:srgbClr val="000090"/>
                </a:solidFill>
                <a:latin typeface="Monaco"/>
                <a:cs typeface="Monaco"/>
              </a:rPr>
              <a:t>	</a:t>
            </a:r>
            <a:r>
              <a:rPr lang="en-US" sz="1600" dirty="0" err="1" smtClean="0">
                <a:solidFill>
                  <a:srgbClr val="000090"/>
                </a:solidFill>
                <a:latin typeface="Monaco"/>
                <a:cs typeface="Monaco"/>
              </a:rPr>
              <a:t>startImmediately:YES</a:t>
            </a:r>
            <a:r>
              <a:rPr lang="en-US" sz="1600" dirty="0">
                <a:solidFill>
                  <a:srgbClr val="000090"/>
                </a:solidFill>
                <a:latin typeface="Monaco"/>
                <a:cs typeface="Monaco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611324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32346" cy="12510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Mocking in action (2)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1773935"/>
            <a:ext cx="9144000" cy="4828421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Associate </a:t>
            </a:r>
            <a:r>
              <a:rPr lang="en-US" dirty="0"/>
              <a:t>the mock object with the code under </a:t>
            </a:r>
            <a:r>
              <a:rPr lang="en-US" dirty="0" smtClean="0"/>
              <a:t>test</a:t>
            </a:r>
          </a:p>
          <a:p>
            <a:pPr marL="118872" indent="0">
              <a:lnSpc>
                <a:spcPct val="110000"/>
              </a:lnSpc>
              <a:buNone/>
            </a:pPr>
            <a:r>
              <a:rPr lang="en-US" sz="1600" dirty="0" smtClean="0">
                <a:solidFill>
                  <a:srgbClr val="000090"/>
                </a:solidFill>
                <a:latin typeface="Monaco"/>
                <a:cs typeface="Monaco"/>
              </a:rPr>
              <a:t>	</a:t>
            </a:r>
            <a:r>
              <a:rPr lang="en-US" sz="1600" dirty="0" err="1" smtClean="0">
                <a:solidFill>
                  <a:srgbClr val="000090"/>
                </a:solidFill>
                <a:latin typeface="Monaco"/>
                <a:cs typeface="Monaco"/>
              </a:rPr>
              <a:t>testSignal.urlConnection</a:t>
            </a:r>
            <a:r>
              <a:rPr lang="en-US" sz="1600" dirty="0" smtClean="0">
                <a:solidFill>
                  <a:srgbClr val="000090"/>
                </a:solidFill>
                <a:latin typeface="Monaco"/>
                <a:cs typeface="Monaco"/>
              </a:rPr>
              <a:t> </a:t>
            </a:r>
            <a:r>
              <a:rPr lang="en-US" sz="1600" dirty="0">
                <a:solidFill>
                  <a:srgbClr val="000090"/>
                </a:solidFill>
                <a:latin typeface="Monaco"/>
                <a:cs typeface="Monaco"/>
              </a:rPr>
              <a:t>= </a:t>
            </a:r>
            <a:r>
              <a:rPr lang="en-US" sz="1600" dirty="0" err="1">
                <a:solidFill>
                  <a:srgbClr val="000090"/>
                </a:solidFill>
                <a:latin typeface="Monaco"/>
                <a:cs typeface="Monaco"/>
              </a:rPr>
              <a:t>mockedUrlConnection</a:t>
            </a:r>
            <a:r>
              <a:rPr lang="en-US" sz="1600" dirty="0">
                <a:solidFill>
                  <a:srgbClr val="000090"/>
                </a:solidFill>
                <a:latin typeface="Monaco"/>
                <a:cs typeface="Monaco"/>
              </a:rPr>
              <a:t>;</a:t>
            </a:r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Execute </a:t>
            </a:r>
            <a:r>
              <a:rPr lang="en-US" dirty="0"/>
              <a:t>the code under </a:t>
            </a:r>
            <a:r>
              <a:rPr lang="en-US" dirty="0" smtClean="0"/>
              <a:t>test</a:t>
            </a:r>
          </a:p>
          <a:p>
            <a:pPr marL="118872" indent="0">
              <a:lnSpc>
                <a:spcPct val="110000"/>
              </a:lnSpc>
              <a:buNone/>
            </a:pPr>
            <a:r>
              <a:rPr lang="en-US" sz="1600" dirty="0" smtClean="0">
                <a:solidFill>
                  <a:srgbClr val="000090"/>
                </a:solidFill>
                <a:latin typeface="Monaco"/>
                <a:cs typeface="Monaco"/>
              </a:rPr>
              <a:t>	[</a:t>
            </a:r>
            <a:r>
              <a:rPr lang="en-US" sz="1600" dirty="0" err="1">
                <a:solidFill>
                  <a:srgbClr val="000090"/>
                </a:solidFill>
                <a:latin typeface="Monaco"/>
                <a:cs typeface="Monaco"/>
              </a:rPr>
              <a:t>testSignal</a:t>
            </a:r>
            <a:r>
              <a:rPr lang="en-US" sz="1600" dirty="0">
                <a:solidFill>
                  <a:srgbClr val="000090"/>
                </a:solidFill>
                <a:latin typeface="Monaco"/>
                <a:cs typeface="Monaco"/>
              </a:rPr>
              <a:t> </a:t>
            </a:r>
            <a:r>
              <a:rPr lang="en-US" sz="1600" dirty="0" err="1">
                <a:solidFill>
                  <a:srgbClr val="000090"/>
                </a:solidFill>
                <a:latin typeface="Monaco"/>
                <a:cs typeface="Monaco"/>
              </a:rPr>
              <a:t>loadSineWaveFromURL:URL</a:t>
            </a:r>
            <a:r>
              <a:rPr lang="en-US" sz="1600" dirty="0">
                <a:solidFill>
                  <a:srgbClr val="000090"/>
                </a:solidFill>
                <a:latin typeface="Monaco"/>
                <a:cs typeface="Monaco"/>
              </a:rPr>
              <a:t>];</a:t>
            </a:r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Validate </a:t>
            </a:r>
            <a:r>
              <a:rPr lang="en-US" dirty="0"/>
              <a:t>that your assertions are </a:t>
            </a:r>
            <a:r>
              <a:rPr lang="en-US" dirty="0" smtClean="0"/>
              <a:t>correct</a:t>
            </a:r>
          </a:p>
          <a:p>
            <a:pPr marL="118872" indent="0">
              <a:lnSpc>
                <a:spcPct val="110000"/>
              </a:lnSpc>
              <a:buNone/>
            </a:pPr>
            <a:r>
              <a:rPr lang="en-US" sz="1600" dirty="0" err="1" smtClean="0">
                <a:solidFill>
                  <a:srgbClr val="000090"/>
                </a:solidFill>
                <a:latin typeface="Monaco"/>
                <a:cs typeface="Monaco"/>
              </a:rPr>
              <a:t>assertThat</a:t>
            </a:r>
            <a:r>
              <a:rPr lang="en-US" sz="1600" dirty="0">
                <a:solidFill>
                  <a:srgbClr val="000090"/>
                </a:solidFill>
                <a:latin typeface="Monaco"/>
                <a:cs typeface="Monaco"/>
              </a:rPr>
              <a:t>([</a:t>
            </a:r>
            <a:r>
              <a:rPr lang="en-US" sz="1600" dirty="0" err="1" smtClean="0">
                <a:solidFill>
                  <a:srgbClr val="000090"/>
                </a:solidFill>
                <a:latin typeface="Monaco"/>
                <a:cs typeface="Monaco"/>
              </a:rPr>
              <a:t>NSNumber</a:t>
            </a:r>
            <a:r>
              <a:rPr lang="en-US" sz="1600" dirty="0" smtClean="0">
                <a:solidFill>
                  <a:srgbClr val="000090"/>
                </a:solidFill>
                <a:latin typeface="Monaco"/>
                <a:cs typeface="Monaco"/>
              </a:rPr>
              <a:t> </a:t>
            </a:r>
            <a:r>
              <a:rPr lang="en-US" sz="1600" dirty="0" err="1" smtClean="0">
                <a:solidFill>
                  <a:srgbClr val="000090"/>
                </a:solidFill>
                <a:latin typeface="Monaco"/>
                <a:cs typeface="Monaco"/>
              </a:rPr>
              <a:t>numberWithUnsignedInteger:testSignal.sampleCount</a:t>
            </a:r>
            <a:r>
              <a:rPr lang="en-US" sz="1600" dirty="0">
                <a:solidFill>
                  <a:srgbClr val="000090"/>
                </a:solidFill>
                <a:latin typeface="Monaco"/>
                <a:cs typeface="Monaco"/>
              </a:rPr>
              <a:t>], </a:t>
            </a:r>
            <a:r>
              <a:rPr lang="en-US" sz="1600" dirty="0" smtClean="0">
                <a:solidFill>
                  <a:srgbClr val="000090"/>
                </a:solidFill>
                <a:latin typeface="Monaco"/>
                <a:cs typeface="Monaco"/>
              </a:rPr>
              <a:t>	     </a:t>
            </a:r>
            <a:r>
              <a:rPr lang="en-US" sz="1600" dirty="0" err="1" smtClean="0">
                <a:solidFill>
                  <a:srgbClr val="000090"/>
                </a:solidFill>
                <a:latin typeface="Monaco"/>
                <a:cs typeface="Monaco"/>
              </a:rPr>
              <a:t>equalToInt</a:t>
            </a:r>
            <a:r>
              <a:rPr lang="en-US" sz="1600" dirty="0">
                <a:solidFill>
                  <a:srgbClr val="000090"/>
                </a:solidFill>
                <a:latin typeface="Monaco"/>
                <a:cs typeface="Monaco"/>
              </a:rPr>
              <a:t>(LENGTH));</a:t>
            </a:r>
          </a:p>
        </p:txBody>
      </p:sp>
    </p:spTree>
    <p:extLst>
      <p:ext uri="{BB962C8B-B14F-4D97-AF65-F5344CB8AC3E}">
        <p14:creationId xmlns:p14="http://schemas.microsoft.com/office/powerpoint/2010/main" val="2185216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32346" cy="12510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Putting it all together  </a:t>
            </a:r>
            <a:br>
              <a:rPr lang="en-US" sz="4000" dirty="0" smtClean="0"/>
            </a:br>
            <a:r>
              <a:rPr lang="en-US" sz="1800" dirty="0" smtClean="0"/>
              <a:t>       </a:t>
            </a:r>
            <a:r>
              <a:rPr lang="en-US" sz="1800" dirty="0" smtClean="0">
                <a:solidFill>
                  <a:schemeClr val="bg1"/>
                </a:solidFill>
              </a:rPr>
              <a:t>Testing </a:t>
            </a:r>
            <a:r>
              <a:rPr lang="en-US" sz="1800" dirty="0">
                <a:solidFill>
                  <a:schemeClr val="bg1"/>
                </a:solidFill>
              </a:rPr>
              <a:t>o</a:t>
            </a:r>
            <a:r>
              <a:rPr lang="en-US" sz="1800" dirty="0" smtClean="0">
                <a:solidFill>
                  <a:schemeClr val="bg1"/>
                </a:solidFill>
              </a:rPr>
              <a:t>ur own application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4" name="Picture 3" descr="Screen Shot 2012-11-05 at 4.30.3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47985"/>
            <a:ext cx="4120582" cy="2114285"/>
          </a:xfrm>
          <a:prstGeom prst="rect">
            <a:avLst/>
          </a:prstGeom>
        </p:spPr>
      </p:pic>
      <p:pic>
        <p:nvPicPr>
          <p:cNvPr id="6" name="Picture 5" descr="Screen Shot 2012-11-05 at 4.30.5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220" y="4062270"/>
            <a:ext cx="4106326" cy="21011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8696" y="5640224"/>
            <a:ext cx="4039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Computing the spectrum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783220" y="2001303"/>
            <a:ext cx="3710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Generating sine-waves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9757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ecklist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639" y="2004007"/>
            <a:ext cx="4587525" cy="43275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need?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73936"/>
            <a:ext cx="4827972" cy="462381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Basic unit-test patterns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smtClean="0"/>
              <a:t>Support for </a:t>
            </a:r>
            <a:r>
              <a:rPr lang="en-US" dirty="0" err="1" smtClean="0"/>
              <a:t>async</a:t>
            </a:r>
            <a:r>
              <a:rPr lang="en-US" dirty="0" smtClean="0"/>
              <a:t>. unit-tests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smtClean="0"/>
              <a:t>Powerful assertions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smtClean="0"/>
              <a:t>Object mocking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smtClean="0"/>
              <a:t>Continuous integration </a:t>
            </a:r>
            <a:endParaRPr lang="en-US" dirty="0"/>
          </a:p>
          <a:p>
            <a:pPr marL="118872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750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32346" cy="12510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What are we testing?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1879902"/>
            <a:ext cx="8036366" cy="4585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Object under test - the </a:t>
            </a:r>
            <a:r>
              <a:rPr lang="en-US" sz="2800" b="1" i="1" dirty="0" smtClean="0">
                <a:solidFill>
                  <a:srgbClr val="000090"/>
                </a:solidFill>
              </a:rPr>
              <a:t>Signal</a:t>
            </a:r>
            <a:r>
              <a:rPr lang="en-US" sz="2800" b="1" dirty="0" smtClean="0"/>
              <a:t> class</a:t>
            </a:r>
          </a:p>
          <a:p>
            <a:pPr marL="914400" lvl="1" indent="-457200">
              <a:lnSpc>
                <a:spcPct val="150000"/>
              </a:lnSpc>
              <a:buFont typeface="Wingdings" charset="2"/>
              <a:buChar char="§"/>
            </a:pPr>
            <a:r>
              <a:rPr lang="en-US" sz="2400" b="1" dirty="0" smtClean="0"/>
              <a:t>Generate silence</a:t>
            </a:r>
          </a:p>
          <a:p>
            <a:pPr marL="914400" lvl="1" indent="-457200">
              <a:lnSpc>
                <a:spcPct val="150000"/>
              </a:lnSpc>
              <a:buFont typeface="Wingdings" charset="2"/>
              <a:buChar char="§"/>
            </a:pPr>
            <a:r>
              <a:rPr lang="en-US" sz="2400" b="1" dirty="0" smtClean="0"/>
              <a:t>Generate sine-waves</a:t>
            </a:r>
          </a:p>
          <a:p>
            <a:pPr marL="1371600" lvl="2" indent="-457200">
              <a:lnSpc>
                <a:spcPct val="150000"/>
              </a:lnSpc>
              <a:buFont typeface="Wingdings" charset="2"/>
              <a:buChar char="§"/>
            </a:pPr>
            <a:r>
              <a:rPr lang="en-US" sz="2400" b="1" dirty="0" smtClean="0">
                <a:solidFill>
                  <a:schemeClr val="tx2"/>
                </a:solidFill>
              </a:rPr>
              <a:t>Parameters are provided directly via API</a:t>
            </a:r>
          </a:p>
          <a:p>
            <a:pPr marL="1371600" lvl="2" indent="-457200">
              <a:lnSpc>
                <a:spcPct val="150000"/>
              </a:lnSpc>
              <a:buFont typeface="Wingdings" charset="2"/>
              <a:buChar char="§"/>
            </a:pPr>
            <a:r>
              <a:rPr lang="en-US" sz="2400" b="1" dirty="0" smtClean="0">
                <a:solidFill>
                  <a:schemeClr val="tx2"/>
                </a:solidFill>
              </a:rPr>
              <a:t>Parameters are taken from URL</a:t>
            </a:r>
          </a:p>
          <a:p>
            <a:pPr marL="914400" lvl="1" indent="-457200">
              <a:lnSpc>
                <a:spcPct val="150000"/>
              </a:lnSpc>
              <a:buFont typeface="Wingdings" charset="2"/>
              <a:buChar char="§"/>
            </a:pPr>
            <a:r>
              <a:rPr lang="en-US" sz="2400" b="1" dirty="0" smtClean="0"/>
              <a:t>Compute the spectrum </a:t>
            </a:r>
          </a:p>
          <a:p>
            <a:pPr marL="1371600" lvl="2" indent="-457200">
              <a:lnSpc>
                <a:spcPct val="150000"/>
              </a:lnSpc>
              <a:buFont typeface="Wingdings" charset="2"/>
              <a:buChar char="§"/>
            </a:pPr>
            <a:r>
              <a:rPr lang="en-US" sz="2400" b="1" dirty="0" smtClean="0">
                <a:solidFill>
                  <a:schemeClr val="tx2"/>
                </a:solidFill>
              </a:rPr>
              <a:t>Synchronously</a:t>
            </a:r>
          </a:p>
          <a:p>
            <a:pPr marL="1371600" lvl="2" indent="-457200">
              <a:lnSpc>
                <a:spcPct val="150000"/>
              </a:lnSpc>
              <a:buFont typeface="Wingdings" charset="2"/>
              <a:buChar char="§"/>
            </a:pPr>
            <a:r>
              <a:rPr lang="en-US" sz="2400" b="1" dirty="0" smtClean="0">
                <a:solidFill>
                  <a:schemeClr val="tx2"/>
                </a:solidFill>
              </a:rPr>
              <a:t>Asynchronously</a:t>
            </a:r>
            <a:endParaRPr lang="en-U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448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32346" cy="12510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Enough! Let’s test already!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3" name="Picture 2" descr="car-testing1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246" y="1729448"/>
            <a:ext cx="6434955" cy="482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21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32346" cy="12510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Continuous  Integration - Jenkins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877049"/>
            <a:ext cx="843234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sz="2400" dirty="0" smtClean="0"/>
              <a:t>Run the tests from the command line:</a:t>
            </a:r>
          </a:p>
          <a:p>
            <a:pPr marL="285750" indent="-285750">
              <a:buFont typeface="Wingdings" charset="2"/>
              <a:buChar char="§"/>
            </a:pPr>
            <a:endParaRPr lang="en-US" sz="2400" dirty="0"/>
          </a:p>
          <a:p>
            <a:r>
              <a:rPr lang="en-US" sz="1600" dirty="0">
                <a:solidFill>
                  <a:srgbClr val="000090"/>
                </a:solidFill>
                <a:latin typeface="Monaco"/>
                <a:cs typeface="Monaco"/>
              </a:rPr>
              <a:t>GHUNIT_CLI</a:t>
            </a:r>
            <a:r>
              <a:rPr lang="en-US" sz="1600" dirty="0" smtClean="0">
                <a:solidFill>
                  <a:srgbClr val="000090"/>
                </a:solidFill>
                <a:latin typeface="Monaco"/>
                <a:cs typeface="Monaco"/>
              </a:rPr>
              <a:t>=1 </a:t>
            </a:r>
            <a:r>
              <a:rPr lang="en-US" sz="1600" dirty="0" err="1">
                <a:solidFill>
                  <a:srgbClr val="000090"/>
                </a:solidFill>
                <a:latin typeface="Monaco"/>
                <a:cs typeface="Monaco"/>
              </a:rPr>
              <a:t>xcodebuild</a:t>
            </a:r>
            <a:r>
              <a:rPr lang="en-US" sz="1600" dirty="0">
                <a:solidFill>
                  <a:srgbClr val="000090"/>
                </a:solidFill>
                <a:latin typeface="Monaco"/>
                <a:cs typeface="Monaco"/>
              </a:rPr>
              <a:t> -target </a:t>
            </a:r>
            <a:r>
              <a:rPr lang="en-US" sz="1600" dirty="0" err="1">
                <a:solidFill>
                  <a:srgbClr val="000090"/>
                </a:solidFill>
                <a:latin typeface="Monaco"/>
                <a:cs typeface="Monaco"/>
              </a:rPr>
              <a:t>InfoLunchTest</a:t>
            </a:r>
            <a:r>
              <a:rPr lang="en-US" sz="1600" dirty="0">
                <a:solidFill>
                  <a:srgbClr val="000090"/>
                </a:solidFill>
                <a:latin typeface="Monaco"/>
                <a:cs typeface="Monaco"/>
              </a:rPr>
              <a:t> -configuration Debug -</a:t>
            </a:r>
            <a:r>
              <a:rPr lang="en-US" sz="1600" dirty="0" err="1">
                <a:solidFill>
                  <a:srgbClr val="000090"/>
                </a:solidFill>
                <a:latin typeface="Monaco"/>
                <a:cs typeface="Monaco"/>
              </a:rPr>
              <a:t>sdk</a:t>
            </a:r>
            <a:r>
              <a:rPr lang="en-US" sz="1600" dirty="0">
                <a:solidFill>
                  <a:srgbClr val="000090"/>
                </a:solidFill>
                <a:latin typeface="Monaco"/>
                <a:cs typeface="Monaco"/>
              </a:rPr>
              <a:t> </a:t>
            </a:r>
            <a:r>
              <a:rPr lang="en-US" sz="1600" dirty="0" err="1">
                <a:solidFill>
                  <a:srgbClr val="000090"/>
                </a:solidFill>
                <a:latin typeface="Monaco"/>
                <a:cs typeface="Monaco"/>
              </a:rPr>
              <a:t>iphonesimulator</a:t>
            </a:r>
            <a:r>
              <a:rPr lang="en-US" sz="1600" dirty="0">
                <a:solidFill>
                  <a:srgbClr val="000090"/>
                </a:solidFill>
                <a:latin typeface="Monaco"/>
                <a:cs typeface="Monaco"/>
              </a:rPr>
              <a:t> </a:t>
            </a:r>
            <a:r>
              <a:rPr lang="en-US" sz="1600" dirty="0" smtClean="0">
                <a:solidFill>
                  <a:srgbClr val="000090"/>
                </a:solidFill>
                <a:latin typeface="Monaco"/>
                <a:cs typeface="Monaco"/>
              </a:rPr>
              <a:t>build</a:t>
            </a:r>
          </a:p>
          <a:p>
            <a:endParaRPr lang="en-US" sz="1600" dirty="0" smtClean="0">
              <a:solidFill>
                <a:srgbClr val="000090"/>
              </a:solidFill>
              <a:latin typeface="Monaco"/>
              <a:cs typeface="Monaco"/>
            </a:endParaRPr>
          </a:p>
          <a:p>
            <a:endParaRPr lang="en-US" sz="1600" dirty="0">
              <a:solidFill>
                <a:srgbClr val="000090"/>
              </a:solidFill>
              <a:latin typeface="Monaco"/>
              <a:cs typeface="Monaco"/>
            </a:endParaRPr>
          </a:p>
          <a:p>
            <a:pPr marL="285750" indent="-285750">
              <a:buFont typeface="Wingdings" charset="2"/>
              <a:buChar char="§"/>
            </a:pPr>
            <a:r>
              <a:rPr lang="en-US" sz="2400" dirty="0"/>
              <a:t>Configure your Jenkins job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7558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32346" cy="12510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Q&amp;A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5697" y="2157206"/>
            <a:ext cx="78709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Link to the source code: TBD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138968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have?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8" y="1773936"/>
            <a:ext cx="8229601" cy="4623816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Basic UT patterns: </a:t>
            </a:r>
            <a:r>
              <a:rPr lang="en-US" i="1" dirty="0" err="1" smtClean="0">
                <a:solidFill>
                  <a:srgbClr val="000090"/>
                </a:solidFill>
              </a:rPr>
              <a:t>GHUnitIOS</a:t>
            </a:r>
            <a:r>
              <a:rPr lang="en-US" i="1" dirty="0" smtClean="0">
                <a:solidFill>
                  <a:srgbClr val="000090"/>
                </a:solidFill>
              </a:rPr>
              <a:t> [</a:t>
            </a:r>
            <a:r>
              <a:rPr lang="en-US" i="1" dirty="0" err="1" smtClean="0">
                <a:solidFill>
                  <a:srgbClr val="000090"/>
                </a:solidFill>
              </a:rPr>
              <a:t>GHTestCase</a:t>
            </a:r>
            <a:r>
              <a:rPr lang="en-US" i="1" dirty="0" smtClean="0">
                <a:solidFill>
                  <a:srgbClr val="000090"/>
                </a:solidFill>
              </a:rPr>
              <a:t>]</a:t>
            </a:r>
            <a:endParaRPr lang="en-US" i="1" dirty="0">
              <a:solidFill>
                <a:srgbClr val="000090"/>
              </a:solidFill>
            </a:endParaRPr>
          </a:p>
          <a:p>
            <a:pPr>
              <a:lnSpc>
                <a:spcPct val="200000"/>
              </a:lnSpc>
            </a:pPr>
            <a:r>
              <a:rPr lang="en-US" dirty="0" smtClean="0"/>
              <a:t>Support for </a:t>
            </a:r>
            <a:r>
              <a:rPr lang="en-US" dirty="0" err="1" smtClean="0"/>
              <a:t>async</a:t>
            </a:r>
            <a:r>
              <a:rPr lang="en-US" dirty="0" smtClean="0"/>
              <a:t>. UT: </a:t>
            </a:r>
            <a:r>
              <a:rPr lang="en-US" i="1" dirty="0" err="1" smtClean="0">
                <a:solidFill>
                  <a:srgbClr val="000090"/>
                </a:solidFill>
              </a:rPr>
              <a:t>GHUnitIOS</a:t>
            </a:r>
            <a:r>
              <a:rPr lang="en-US" i="1" dirty="0">
                <a:solidFill>
                  <a:srgbClr val="000090"/>
                </a:solidFill>
              </a:rPr>
              <a:t> [</a:t>
            </a:r>
            <a:r>
              <a:rPr lang="en-US" i="1" dirty="0" err="1" smtClean="0">
                <a:solidFill>
                  <a:srgbClr val="000090"/>
                </a:solidFill>
              </a:rPr>
              <a:t>GHAsyncTestCase</a:t>
            </a:r>
            <a:r>
              <a:rPr lang="en-US" i="1" dirty="0" smtClean="0">
                <a:solidFill>
                  <a:srgbClr val="000090"/>
                </a:solidFill>
              </a:rPr>
              <a:t>]</a:t>
            </a:r>
            <a:endParaRPr lang="en-US" i="1" dirty="0">
              <a:solidFill>
                <a:srgbClr val="000090"/>
              </a:solidFill>
            </a:endParaRPr>
          </a:p>
          <a:p>
            <a:pPr>
              <a:lnSpc>
                <a:spcPct val="200000"/>
              </a:lnSpc>
            </a:pPr>
            <a:r>
              <a:rPr lang="en-US" dirty="0" smtClean="0"/>
              <a:t>Powerful assertions:</a:t>
            </a:r>
            <a:r>
              <a:rPr lang="en-US" i="1" dirty="0" smtClean="0">
                <a:solidFill>
                  <a:srgbClr val="000090"/>
                </a:solidFill>
              </a:rPr>
              <a:t> </a:t>
            </a:r>
            <a:r>
              <a:rPr lang="en-US" i="1" dirty="0" err="1" smtClean="0">
                <a:solidFill>
                  <a:srgbClr val="000090"/>
                </a:solidFill>
              </a:rPr>
              <a:t>OCHamcrestIOS</a:t>
            </a:r>
            <a:endParaRPr lang="en-US" i="1" dirty="0">
              <a:solidFill>
                <a:srgbClr val="000090"/>
              </a:solidFill>
            </a:endParaRPr>
          </a:p>
          <a:p>
            <a:pPr>
              <a:lnSpc>
                <a:spcPct val="200000"/>
              </a:lnSpc>
            </a:pPr>
            <a:r>
              <a:rPr lang="en-US" dirty="0" smtClean="0"/>
              <a:t>Objet mocking: </a:t>
            </a:r>
            <a:r>
              <a:rPr lang="en-US" i="1" dirty="0" err="1" smtClean="0">
                <a:solidFill>
                  <a:srgbClr val="000090"/>
                </a:solidFill>
              </a:rPr>
              <a:t>OCMock</a:t>
            </a:r>
            <a:endParaRPr lang="en-US" i="1" dirty="0">
              <a:solidFill>
                <a:srgbClr val="000090"/>
              </a:solidFill>
            </a:endParaRPr>
          </a:p>
          <a:p>
            <a:pPr>
              <a:lnSpc>
                <a:spcPct val="200000"/>
              </a:lnSpc>
            </a:pPr>
            <a:r>
              <a:rPr lang="en-US" dirty="0" smtClean="0"/>
              <a:t>Continuous integration: </a:t>
            </a:r>
            <a:r>
              <a:rPr lang="en-US" i="1" dirty="0" smtClean="0">
                <a:solidFill>
                  <a:srgbClr val="000090"/>
                </a:solidFill>
              </a:rPr>
              <a:t>Jenkins</a:t>
            </a:r>
            <a:r>
              <a:rPr lang="en-US" dirty="0" smtClean="0"/>
              <a:t> </a:t>
            </a:r>
            <a:endParaRPr lang="en-US" dirty="0"/>
          </a:p>
          <a:p>
            <a:pPr marL="118872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061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ecklist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185" y="2011203"/>
            <a:ext cx="4762500" cy="406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UT patterns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144754" y="4351765"/>
            <a:ext cx="3663437" cy="626072"/>
          </a:xfrm>
        </p:spPr>
        <p:txBody>
          <a:bodyPr>
            <a:noAutofit/>
          </a:bodyPr>
          <a:lstStyle/>
          <a:p>
            <a:pPr marL="118872" indent="0">
              <a:buNone/>
            </a:pPr>
            <a:r>
              <a:rPr lang="en-US" sz="4800" b="1" dirty="0" err="1" smtClean="0"/>
              <a:t>GHUintIOS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875641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32346" cy="12510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Project configuration – </a:t>
            </a:r>
            <a:r>
              <a:rPr lang="en-US" sz="4000" dirty="0" err="1" smtClean="0"/>
              <a:t>GHUintIOS</a:t>
            </a:r>
            <a:r>
              <a:rPr lang="en-US" sz="4000" dirty="0" smtClean="0"/>
              <a:t> (1)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73935"/>
            <a:ext cx="8254929" cy="4828421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Get the latest </a:t>
            </a:r>
            <a:r>
              <a:rPr lang="en-US" dirty="0"/>
              <a:t>version from: </a:t>
            </a:r>
            <a:r>
              <a:rPr lang="en-US" i="1" dirty="0">
                <a:solidFill>
                  <a:srgbClr val="000090"/>
                </a:solidFill>
              </a:rPr>
              <a:t>https://</a:t>
            </a:r>
            <a:r>
              <a:rPr lang="en-US" i="1" dirty="0" err="1">
                <a:solidFill>
                  <a:srgbClr val="000090"/>
                </a:solidFill>
              </a:rPr>
              <a:t>github.com</a:t>
            </a:r>
            <a:r>
              <a:rPr lang="en-US" i="1" dirty="0">
                <a:solidFill>
                  <a:srgbClr val="000090"/>
                </a:solidFill>
              </a:rPr>
              <a:t>/</a:t>
            </a:r>
            <a:r>
              <a:rPr lang="en-US" i="1" dirty="0" err="1">
                <a:solidFill>
                  <a:srgbClr val="000090"/>
                </a:solidFill>
              </a:rPr>
              <a:t>gabriel</a:t>
            </a:r>
            <a:r>
              <a:rPr lang="en-US" i="1" dirty="0">
                <a:solidFill>
                  <a:srgbClr val="000090"/>
                </a:solidFill>
              </a:rPr>
              <a:t>/</a:t>
            </a:r>
            <a:r>
              <a:rPr lang="en-US" i="1" dirty="0" err="1">
                <a:solidFill>
                  <a:srgbClr val="000090"/>
                </a:solidFill>
              </a:rPr>
              <a:t>gh</a:t>
            </a:r>
            <a:r>
              <a:rPr lang="en-US" i="1" dirty="0">
                <a:solidFill>
                  <a:srgbClr val="000090"/>
                </a:solidFill>
              </a:rPr>
              <a:t>-unit/</a:t>
            </a:r>
            <a:r>
              <a:rPr lang="en-US" i="1" dirty="0" smtClean="0">
                <a:solidFill>
                  <a:srgbClr val="000090"/>
                </a:solidFill>
              </a:rPr>
              <a:t>downloads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Ad the framework to you project:</a:t>
            </a:r>
          </a:p>
        </p:txBody>
      </p:sp>
      <p:pic>
        <p:nvPicPr>
          <p:cNvPr id="7" name="Picture 6" descr="Screen Shot 2012-11-05 at 3.00.0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297" y="3657417"/>
            <a:ext cx="2633247" cy="294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903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32346" cy="12510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Project configuration – </a:t>
            </a:r>
            <a:r>
              <a:rPr lang="en-US" sz="4000" dirty="0" err="1" smtClean="0"/>
              <a:t>GHUintIOS</a:t>
            </a:r>
            <a:r>
              <a:rPr lang="en-US" sz="4000" dirty="0" smtClean="0"/>
              <a:t> (2)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73935"/>
            <a:ext cx="8254929" cy="4828421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Create a new</a:t>
            </a:r>
            <a:r>
              <a:rPr lang="en-US" i="1" dirty="0" smtClean="0"/>
              <a:t> Empty Application</a:t>
            </a:r>
            <a:r>
              <a:rPr lang="en-US" dirty="0"/>
              <a:t>:</a:t>
            </a:r>
            <a:endParaRPr lang="en-US" dirty="0" smtClean="0"/>
          </a:p>
        </p:txBody>
      </p:sp>
      <p:pic>
        <p:nvPicPr>
          <p:cNvPr id="4" name="Picture 3" descr="Screen Shot 2012-10-29 at 6.15.0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539" y="2493371"/>
            <a:ext cx="5950486" cy="400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081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32346" cy="12510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Project configuration – </a:t>
            </a:r>
            <a:r>
              <a:rPr lang="en-US" sz="4000" dirty="0" err="1" smtClean="0"/>
              <a:t>GHUintIOS</a:t>
            </a:r>
            <a:r>
              <a:rPr lang="en-US" sz="4000" dirty="0" smtClean="0"/>
              <a:t> (3)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73935"/>
            <a:ext cx="8254929" cy="4828421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Set the application linker flags:</a:t>
            </a:r>
          </a:p>
        </p:txBody>
      </p:sp>
      <p:pic>
        <p:nvPicPr>
          <p:cNvPr id="5" name="Picture 4" descr="Screen Shot 2012-10-29 at 6.17.2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303" y="2577441"/>
            <a:ext cx="6700126" cy="385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339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32346" cy="12510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Project configuration – </a:t>
            </a:r>
            <a:r>
              <a:rPr lang="en-US" sz="4000" dirty="0" err="1" smtClean="0"/>
              <a:t>GHUintIOS</a:t>
            </a:r>
            <a:r>
              <a:rPr lang="en-US" sz="4000" dirty="0" smtClean="0"/>
              <a:t> (4)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73935"/>
            <a:ext cx="8254929" cy="4828421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Change the </a:t>
            </a:r>
            <a:r>
              <a:rPr lang="en-US" i="1" dirty="0" err="1" smtClean="0">
                <a:solidFill>
                  <a:srgbClr val="000090"/>
                </a:solidFill>
              </a:rPr>
              <a:t>main.m</a:t>
            </a:r>
            <a:r>
              <a:rPr lang="en-US" dirty="0" smtClean="0"/>
              <a:t> file:</a:t>
            </a:r>
          </a:p>
        </p:txBody>
      </p:sp>
      <p:pic>
        <p:nvPicPr>
          <p:cNvPr id="4" name="Picture 3" descr="Screen Shot 2012-11-05 at 6.48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03" y="2459139"/>
            <a:ext cx="8498843" cy="370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439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32346" cy="12510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Basic unit-test patterns (1)</a:t>
            </a:r>
            <a:br>
              <a:rPr lang="en-US" sz="4000" dirty="0" smtClean="0"/>
            </a:br>
            <a:r>
              <a:rPr lang="en-US" sz="1800" dirty="0" smtClean="0">
                <a:solidFill>
                  <a:schemeClr val="bg1"/>
                </a:solidFill>
              </a:rPr>
              <a:t>Template for synchronous test case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6" name="Picture 5" descr="Screen Shot 2012-11-05 at 3.13.4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586" y="1516311"/>
            <a:ext cx="4218430" cy="525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001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681</TotalTime>
  <Words>602</Words>
  <Application>Microsoft Macintosh PowerPoint</Application>
  <PresentationFormat>On-screen Show (4:3)</PresentationFormat>
  <Paragraphs>154</Paragraphs>
  <Slides>23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Module</vt:lpstr>
      <vt:lpstr>Effective Unit-Testing</vt:lpstr>
      <vt:lpstr>What do we need? </vt:lpstr>
      <vt:lpstr>What do we have? </vt:lpstr>
      <vt:lpstr>Basic UT patterns </vt:lpstr>
      <vt:lpstr>Project configuration – GHUintIOS (1)</vt:lpstr>
      <vt:lpstr>Project configuration – GHUintIOS (2)</vt:lpstr>
      <vt:lpstr>Project configuration – GHUintIOS (3)</vt:lpstr>
      <vt:lpstr>Project configuration – GHUintIOS (4)</vt:lpstr>
      <vt:lpstr>Basic unit-test patterns (1) Template for synchronous test case</vt:lpstr>
      <vt:lpstr>Basic unit-test patterns (2) Template for asynchronous test case</vt:lpstr>
      <vt:lpstr>Powerful assertions </vt:lpstr>
      <vt:lpstr>Project configuration – OCHamcrest</vt:lpstr>
      <vt:lpstr>Assertions based on matcher objects</vt:lpstr>
      <vt:lpstr>Mocking objects</vt:lpstr>
      <vt:lpstr>Project configuration – OCMock (1)</vt:lpstr>
      <vt:lpstr>Project configuration – OCMock (2)</vt:lpstr>
      <vt:lpstr>Mocking in action (1)</vt:lpstr>
      <vt:lpstr>Mocking in action (2)</vt:lpstr>
      <vt:lpstr>Putting it all together          Testing our own application</vt:lpstr>
      <vt:lpstr>What are we testing?</vt:lpstr>
      <vt:lpstr>Enough! Let’s test already!</vt:lpstr>
      <vt:lpstr>Continuous  Integration - Jenkins</vt:lpstr>
      <vt:lpstr>Q&amp;A</vt:lpstr>
    </vt:vector>
  </TitlesOfParts>
  <Company>Adobe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AnDevConII</dc:title>
  <dc:creator>Andrei Fecioru</dc:creator>
  <cp:lastModifiedBy>Andrei Fecioru</cp:lastModifiedBy>
  <cp:revision>57</cp:revision>
  <dcterms:created xsi:type="dcterms:W3CDTF">2011-12-12T10:10:57Z</dcterms:created>
  <dcterms:modified xsi:type="dcterms:W3CDTF">2012-11-08T09:55:31Z</dcterms:modified>
</cp:coreProperties>
</file>