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dreigh89/vk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57361-2E5C-4092-8F16-9810BCE26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79" y="443884"/>
            <a:ext cx="7306323" cy="215727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2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2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«Data Science»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592DE0-4675-4D00-ABC7-2474D19A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205" y="310536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Тема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Прогнозирование конечных свойств новых материалов (композиционных материалов).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9951C75-8678-423B-8CEA-9C20F08504DD}"/>
              </a:ext>
            </a:extLst>
          </p:cNvPr>
          <p:cNvSpPr txBox="1">
            <a:spLocks/>
          </p:cNvSpPr>
          <p:nvPr/>
        </p:nvSpPr>
        <p:spPr>
          <a:xfrm>
            <a:off x="792104" y="5188656"/>
            <a:ext cx="3762141" cy="60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Слушатель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Самойличенко А.А.</a:t>
            </a:r>
            <a:endParaRPr lang="ru-RU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2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55F57-A064-4C4A-9D0E-A9AEBE1A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3" y="2553810"/>
            <a:ext cx="5780627" cy="43041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68" y="3249968"/>
            <a:ext cx="3719744" cy="1455937"/>
          </a:xfrm>
        </p:spPr>
        <p:txBody>
          <a:bodyPr>
            <a:noAutofit/>
          </a:bodyPr>
          <a:lstStyle/>
          <a:p>
            <a:pPr algn="ctr"/>
            <a:r>
              <a:rPr lang="ru-RU" sz="2600" dirty="0"/>
              <a:t>Диаграммы размаха после удаления выбросов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8F4312-10D3-40D0-ABDE-7F01D4D0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405" y="1038688"/>
            <a:ext cx="6249927" cy="171339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Удаляем выбросы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датасете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с помощью метода трёх сигм.</a:t>
            </a:r>
          </a:p>
          <a:p>
            <a:r>
              <a:rPr lang="ru-RU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После удаления выбросов размерность </a:t>
            </a:r>
            <a:r>
              <a:rPr lang="ru-RU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 составляет 1000 строк и 13 признаков 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69EA20A-EAD7-426F-93FF-2F5ECF47890F}"/>
              </a:ext>
            </a:extLst>
          </p:cNvPr>
          <p:cNvSpPr txBox="1">
            <a:spLocks/>
          </p:cNvSpPr>
          <p:nvPr/>
        </p:nvSpPr>
        <p:spPr>
          <a:xfrm>
            <a:off x="1253230" y="147960"/>
            <a:ext cx="5866661" cy="772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/>
              <a:t>Удаление выбросов</a:t>
            </a:r>
          </a:p>
        </p:txBody>
      </p:sp>
    </p:spTree>
    <p:extLst>
      <p:ext uri="{BB962C8B-B14F-4D97-AF65-F5344CB8AC3E}">
        <p14:creationId xmlns:p14="http://schemas.microsoft.com/office/powerpoint/2010/main" val="270783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6" y="69159"/>
            <a:ext cx="5750099" cy="653589"/>
          </a:xfrm>
        </p:spPr>
        <p:txBody>
          <a:bodyPr>
            <a:normAutofit fontScale="90000"/>
          </a:bodyPr>
          <a:lstStyle/>
          <a:p>
            <a:r>
              <a:rPr lang="ru-RU" dirty="0"/>
              <a:t>Нормализация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304D-7128-4EC3-AC15-D6AECB8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6551" y="1091953"/>
            <a:ext cx="6277188" cy="564719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Описательная статистика после нормализации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9CD8AC-FB04-4613-96C5-02995377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672"/>
            <a:ext cx="5770484" cy="33187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79F12-12D0-4EED-A826-39B38A5E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450" y="1566801"/>
            <a:ext cx="6522647" cy="3156120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847993E6-F353-454F-9D8E-F362ED2467CE}"/>
              </a:ext>
            </a:extLst>
          </p:cNvPr>
          <p:cNvSpPr txBox="1">
            <a:spLocks/>
          </p:cNvSpPr>
          <p:nvPr/>
        </p:nvSpPr>
        <p:spPr>
          <a:xfrm rot="10800000" flipV="1">
            <a:off x="1178437" y="5591120"/>
            <a:ext cx="6962386" cy="685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 сделана с помощью метода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A2392B4-854B-49C9-955E-09D9F441CE50}"/>
              </a:ext>
            </a:extLst>
          </p:cNvPr>
          <p:cNvSpPr txBox="1">
            <a:spLocks/>
          </p:cNvSpPr>
          <p:nvPr/>
        </p:nvSpPr>
        <p:spPr>
          <a:xfrm rot="10800000" flipV="1">
            <a:off x="376823" y="1091952"/>
            <a:ext cx="5275627" cy="564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График оценки плотности после нормализации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07067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36"/>
            <a:ext cx="11903005" cy="892207"/>
          </a:xfrm>
        </p:spPr>
        <p:txBody>
          <a:bodyPr>
            <a:noAutofit/>
          </a:bodyPr>
          <a:lstStyle/>
          <a:p>
            <a:pPr algn="l"/>
            <a:r>
              <a:rPr lang="ru-RU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Создание модели машинного обучения для предсказания - модуля упругости при растяжении и прочности при растяжении.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304D-7128-4EC3-AC15-D6AECB8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438" y="3018409"/>
            <a:ext cx="4190260" cy="147369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Лучшие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гиперпараметры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для модели были подобранны методом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GridSearchCV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из библиотеки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sklearn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A2392B4-854B-49C9-955E-09D9F441CE50}"/>
              </a:ext>
            </a:extLst>
          </p:cNvPr>
          <p:cNvSpPr txBox="1">
            <a:spLocks/>
          </p:cNvSpPr>
          <p:nvPr/>
        </p:nvSpPr>
        <p:spPr>
          <a:xfrm rot="10800000" flipV="1">
            <a:off x="129195" y="1313894"/>
            <a:ext cx="6653343" cy="5131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прогнозирования модуля упругости при растяжении и  прочности при растяжении были использованы следующие методы машинного обучения:</a:t>
            </a:r>
          </a:p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Лассо-регрессия (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Гребневая регрессия (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 дерево решений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регрессии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регрессии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Эластичная сеть регрессии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ElasticNetCV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для регрессии (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Байесовская линейная регрессия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BayesianRidge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Ядерная регрессия 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KernelRidge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5" y="46485"/>
            <a:ext cx="11307024" cy="920467"/>
          </a:xfrm>
        </p:spPr>
        <p:txBody>
          <a:bodyPr>
            <a:noAutofit/>
          </a:bodyPr>
          <a:lstStyle/>
          <a:p>
            <a:pPr algn="l"/>
            <a:r>
              <a:rPr lang="ru-RU" sz="2800" b="1" i="0" dirty="0">
                <a:solidFill>
                  <a:schemeClr val="accent2"/>
                </a:solidFill>
                <a:effectLst/>
                <a:latin typeface="Helvetica Neue"/>
              </a:rPr>
              <a:t>Анализ результатов работы моделей машинного обучения для предсказания - модуля упругости при растяжении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304D-7128-4EC3-AC15-D6AECB8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190" y="5584147"/>
            <a:ext cx="10812939" cy="1227368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Все модели показали неудовлетворительные результаты, </a:t>
            </a:r>
            <a:r>
              <a:rPr lang="ru-RU" sz="1800" dirty="0">
                <a:solidFill>
                  <a:srgbClr val="000000"/>
                </a:solidFill>
                <a:latin typeface="Helvetica Neue"/>
              </a:rPr>
              <a:t>значения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коэффициента детерминации находятся около нуля. Лучшие показатели на </a:t>
            </a:r>
            <a:r>
              <a:rPr lang="ru-RU" sz="1800" b="0" i="0">
                <a:solidFill>
                  <a:srgbClr val="000000"/>
                </a:solidFill>
                <a:effectLst/>
                <a:latin typeface="Helvetica Neue"/>
              </a:rPr>
              <a:t>тестовой выборке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с подобранными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гиперпараметрами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показывает модель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BayesianRidge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(Байесовская линейная регрессия).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A2392B4-854B-49C9-955E-09D9F441CE50}"/>
              </a:ext>
            </a:extLst>
          </p:cNvPr>
          <p:cNvSpPr txBox="1">
            <a:spLocks/>
          </p:cNvSpPr>
          <p:nvPr/>
        </p:nvSpPr>
        <p:spPr>
          <a:xfrm rot="10800000" flipV="1">
            <a:off x="5230928" y="1211417"/>
            <a:ext cx="5796115" cy="1704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080">
              <a:spcBef>
                <a:spcPts val="0"/>
              </a:spcBef>
              <a:buClr>
                <a:srgbClr val="3465A4"/>
              </a:buClr>
              <a:buSzPct val="65000"/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для оценки качества работы модели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endParaRPr lang="en-US" sz="18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R2 (коэффициент детерминации)</a:t>
            </a: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RMSE (среднеквадратичная ошибка)</a:t>
            </a: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MAE (средняя абсолютная ошибка)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9D00C7-9C21-4CF3-BFCA-288D323D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8" y="1103912"/>
            <a:ext cx="4819650" cy="4038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3B7FF5-A4EF-4A2B-A7AF-79F4B21C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84" y="2997652"/>
            <a:ext cx="6696443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5" y="46485"/>
            <a:ext cx="11307024" cy="920467"/>
          </a:xfrm>
        </p:spPr>
        <p:txBody>
          <a:bodyPr>
            <a:noAutofit/>
          </a:bodyPr>
          <a:lstStyle/>
          <a:p>
            <a:pPr algn="l"/>
            <a:r>
              <a:rPr lang="ru-RU" sz="2800" b="1" i="0" dirty="0">
                <a:solidFill>
                  <a:schemeClr val="accent2"/>
                </a:solidFill>
                <a:effectLst/>
                <a:latin typeface="Helvetica Neue"/>
              </a:rPr>
              <a:t>Анализ результатов работы моделей машинного обучения для предсказания - прочности при растяжении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304D-7128-4EC3-AC15-D6AECB8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190" y="5584147"/>
            <a:ext cx="10812939" cy="1227368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Все модели показали неудовлетворительные результаты, </a:t>
            </a:r>
            <a:r>
              <a:rPr lang="ru-RU" sz="1800" dirty="0">
                <a:solidFill>
                  <a:srgbClr val="000000"/>
                </a:solidFill>
                <a:latin typeface="Helvetica Neue"/>
              </a:rPr>
              <a:t>значения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коэффициента детерминации находятся около нуля. Лучшие показатели на тестовой выборке с подобранными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гиперпараметрами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показывает модель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BayesianRidge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и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ElasticNetCV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A2392B4-854B-49C9-955E-09D9F441CE50}"/>
              </a:ext>
            </a:extLst>
          </p:cNvPr>
          <p:cNvSpPr txBox="1">
            <a:spLocks/>
          </p:cNvSpPr>
          <p:nvPr/>
        </p:nvSpPr>
        <p:spPr>
          <a:xfrm rot="10800000" flipV="1">
            <a:off x="5230928" y="1211417"/>
            <a:ext cx="5796115" cy="1704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080">
              <a:spcBef>
                <a:spcPts val="0"/>
              </a:spcBef>
              <a:buClr>
                <a:srgbClr val="3465A4"/>
              </a:buClr>
              <a:buSzPct val="65000"/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для оценки качества работы модели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endParaRPr lang="en-US" sz="18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R2 (коэффициент детерминации)</a:t>
            </a: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RMSE (среднеквадратичная ошибка)</a:t>
            </a:r>
          </a:p>
          <a:p>
            <a:pPr marL="432000" indent="-322920">
              <a:lnSpc>
                <a:spcPct val="100000"/>
              </a:lnSpc>
              <a:spcBef>
                <a:spcPts val="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MAE (средняя абсолютная ошибка)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043BC8-2BEC-446E-9562-A1BF6472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8" y="1065413"/>
            <a:ext cx="5133975" cy="39814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CA7BE0-5379-43FF-84FC-0C996C33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33" y="4332292"/>
            <a:ext cx="6967067" cy="7145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B12FA8-45BC-4A1F-8FE9-DAAF312CA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3" y="3075744"/>
            <a:ext cx="5095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36"/>
            <a:ext cx="11903005" cy="892207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Н</a:t>
            </a:r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ейронная сеть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</a:t>
            </a:r>
            <a:r>
              <a:rPr lang="en-US" sz="26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MLPRegressor</a:t>
            </a:r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для прогнозирования соотношения матрица-наполнитель.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304D-7128-4EC3-AC15-D6AECB8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5720" y="721123"/>
            <a:ext cx="2658403" cy="358033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функции потерь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A2392B4-854B-49C9-955E-09D9F441CE50}"/>
              </a:ext>
            </a:extLst>
          </p:cNvPr>
          <p:cNvSpPr txBox="1">
            <a:spLocks/>
          </p:cNvSpPr>
          <p:nvPr/>
        </p:nvSpPr>
        <p:spPr>
          <a:xfrm rot="10800000" flipV="1">
            <a:off x="278273" y="5575197"/>
            <a:ext cx="11715458" cy="1282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детерминации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(R2)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подобранными параметрами: -0.019444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Среднеквадратичная ошибка для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(RMSE)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подобранными параметрами: 0.932634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библиотеки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показала неудовлетворительный результат, коэффициент детерминации показывает около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нулевые значения.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E1E96-5A5C-49B2-B3C4-8FBA5192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187" y="1116075"/>
            <a:ext cx="2918814" cy="22358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E10C1B-684A-4177-89E2-A7F2A064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7" y="3429000"/>
            <a:ext cx="4027397" cy="19397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5F5530-7B11-483D-BFBA-FB642D52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73" y="1023895"/>
            <a:ext cx="7554703" cy="23139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0AE9BD-1F5F-4E2D-A9A8-251074B99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777" y="3385163"/>
            <a:ext cx="7084380" cy="21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36"/>
            <a:ext cx="11903005" cy="892207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Н</a:t>
            </a:r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ейронная сеть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</a:t>
            </a:r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для прогнозирования соотношения матрица-наполнитель из библиотеки </a:t>
            </a:r>
            <a:r>
              <a:rPr lang="en-US" sz="26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tensorflow</a:t>
            </a:r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304D-7128-4EC3-AC15-D6AECB8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6439" y="740908"/>
            <a:ext cx="2658403" cy="358033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функции потерь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A2392B4-854B-49C9-955E-09D9F441CE50}"/>
              </a:ext>
            </a:extLst>
          </p:cNvPr>
          <p:cNvSpPr txBox="1">
            <a:spLocks/>
          </p:cNvSpPr>
          <p:nvPr/>
        </p:nvSpPr>
        <p:spPr>
          <a:xfrm rot="10800000" flipV="1">
            <a:off x="33226" y="5561486"/>
            <a:ext cx="11960505" cy="129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детерминации для последовательной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неиросети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слоем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ранней остановкой: -0.027137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Среднеквадратичная ошибка для последовательной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неиросети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слоем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ранней остановкой: 0.936147 Последовательная нейронная сеть из библиотеки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показала неудовлетворительный результат, коэффициент детерминации показывает около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нулевые значения.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C2A9A7-2F22-451C-9C5F-B6DCA839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802"/>
            <a:ext cx="7440829" cy="21849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07957D-60CF-4A78-A0F4-4E27E04F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3" y="3212019"/>
            <a:ext cx="2728127" cy="24270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86DD74-97C9-445D-83DE-AD76189AE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" y="3344202"/>
            <a:ext cx="2550176" cy="13093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799166-33F2-4503-9E0B-0EE65A301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829" y="1056234"/>
            <a:ext cx="4263213" cy="232585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E2EB759-43BB-4927-B542-84F9268D1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640" y="3429000"/>
            <a:ext cx="6817360" cy="20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37"/>
            <a:ext cx="5353235" cy="563734"/>
          </a:xfrm>
        </p:spPr>
        <p:txBody>
          <a:bodyPr>
            <a:noAutofit/>
          </a:bodyPr>
          <a:lstStyle/>
          <a:p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Разработка 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Web-</a:t>
            </a:r>
            <a:r>
              <a:rPr lang="ru-RU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560A7E-9561-4559-A442-7051C037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80" y="843379"/>
            <a:ext cx="5888620" cy="19353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B19B8D-0DC1-4556-A547-5FDA17A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948"/>
            <a:ext cx="6263236" cy="6098052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7EABDF3C-52A6-4D31-81CD-D375E1B2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236" y="3808974"/>
            <a:ext cx="5450655" cy="133755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</a:t>
            </a:r>
          </a:p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https://github.com/andreigh89/vkr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5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B2793-B3D3-434C-9DDB-5056E73C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25" y="2183906"/>
            <a:ext cx="6720396" cy="976543"/>
          </a:xfrm>
        </p:spPr>
        <p:txBody>
          <a:bodyPr>
            <a:noAutofit/>
          </a:bodyPr>
          <a:lstStyle/>
          <a:p>
            <a:r>
              <a:rPr lang="ru-RU" sz="44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649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8276C-9D70-4221-A70A-A71007B3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54" y="467558"/>
            <a:ext cx="4001198" cy="72205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05230-4940-44B9-BE6E-A53D3B6A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189609"/>
            <a:ext cx="8957570" cy="526445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основы и методы решения поставленной задачи.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разведочный анализ предложенных данных. Необходимо нарисовать гистограммы распределения каждой из переменной, диаграммы ящика с усами, попарные графики рассеяния точек. Необходимо также для каждой колонке получить среднее, медианное значение, провести анализ и исключение выбросов, проверить наличие пропусков.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предобработку данных (удаление шумов, нормализация и т.д.).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Обучить нескольких моделей для прогноза модуля упругости при растяжении и прочности при растяжении. Написать нейронную сеть, которая будет рекомендовать соотношение матрица-наполнитель. 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графическим интерфейсом или интерфейсом командной строки, которое будет выдавать прогноз, полученный в задании 4 или 5.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Оценить точность модели на тренировочном и тестовом </a:t>
            </a:r>
            <a:r>
              <a:rPr lang="ru-RU" sz="170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репозиторий в </a:t>
            </a:r>
            <a:r>
              <a:rPr lang="ru-RU" sz="170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170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17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разместить там код исследования. </a:t>
            </a:r>
            <a:endParaRPr lang="ru-RU" sz="17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C9164-3B36-49B4-B3A8-AD2EB967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334"/>
            <a:ext cx="7135016" cy="887870"/>
          </a:xfrm>
        </p:spPr>
        <p:txBody>
          <a:bodyPr>
            <a:normAutofit/>
          </a:bodyPr>
          <a:lstStyle/>
          <a:p>
            <a:r>
              <a:rPr lang="ru-RU" sz="3600" dirty="0"/>
              <a:t>Разведочный анализ данных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C2769-E371-4067-934C-B45D62022EE9}"/>
              </a:ext>
            </a:extLst>
          </p:cNvPr>
          <p:cNvSpPr txBox="1"/>
          <p:nvPr/>
        </p:nvSpPr>
        <p:spPr>
          <a:xfrm>
            <a:off x="603681" y="1720840"/>
            <a:ext cx="9161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Times New Roman" panose="02020603050405020304" pitchFamily="18" charset="0"/>
              </a:rPr>
              <a:t>Объединённый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датасет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по индексу и типу объединения INNER </a:t>
            </a:r>
            <a:r>
              <a:rPr lang="ru-RU" dirty="0">
                <a:ea typeface="Times New Roman" panose="02020603050405020304" pitchFamily="18" charset="0"/>
              </a:rPr>
              <a:t>после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удаления  неинформативного столбца '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Unnamed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: 0‘ состоит из </a:t>
            </a:r>
            <a:r>
              <a:rPr lang="en-US" dirty="0">
                <a:ea typeface="Arial" panose="020B0604020202020204" pitchFamily="34" charset="0"/>
              </a:rPr>
              <a:t>13 </a:t>
            </a:r>
            <a:r>
              <a:rPr lang="ru-RU" dirty="0">
                <a:ea typeface="Arial" panose="020B0604020202020204" pitchFamily="34" charset="0"/>
              </a:rPr>
              <a:t>столбцов и 1023 строк.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Дубликаты и пропущенные значения в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датасете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отсутствуют.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Признак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Угол нашивки, град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представлен двумя значениями.</a:t>
            </a:r>
          </a:p>
          <a:p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dirty="0"/>
          </a:p>
          <a:p>
            <a:r>
              <a:rPr lang="ru-RU" dirty="0"/>
              <a:t>Целевые переменные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u="none" strike="noStrike" dirty="0">
                <a:effectLst/>
                <a:highlight>
                  <a:srgbClr val="FFFFFF"/>
                </a:highlight>
                <a:ea typeface="Roboto" panose="02000000000000000000" pitchFamily="2" charset="0"/>
                <a:cs typeface="Times New Roman" panose="02020603050405020304" pitchFamily="18" charset="0"/>
              </a:rPr>
              <a:t>Модуль упругости при растяжении, Гпа</a:t>
            </a:r>
            <a:endParaRPr lang="en-US" sz="1800" u="none" strike="noStrike" dirty="0">
              <a:effectLst/>
              <a:highlight>
                <a:srgbClr val="FFFFFF"/>
              </a:highlight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u="none" strike="noStrike" dirty="0">
                <a:effectLst/>
                <a:highlight>
                  <a:srgbClr val="FFFFFF"/>
                </a:highlight>
                <a:ea typeface="Roboto" panose="02000000000000000000" pitchFamily="2" charset="0"/>
                <a:cs typeface="Times New Roman" panose="02020603050405020304" pitchFamily="18" charset="0"/>
              </a:rPr>
              <a:t>Прочность при растяжении, МПа</a:t>
            </a:r>
            <a:endParaRPr lang="ru-RU" sz="1800" u="none" strike="noStrike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highlight>
                  <a:srgbClr val="FFFFFF"/>
                </a:highlight>
                <a:ea typeface="Roboto" panose="02000000000000000000" pitchFamily="2" charset="0"/>
                <a:cs typeface="Times New Roman" panose="02020603050405020304" pitchFamily="18" charset="0"/>
              </a:rPr>
              <a:t>Соотношение матрица-наполнитель</a:t>
            </a:r>
            <a:endParaRPr lang="ru-RU" sz="1800" u="none" strike="noStrike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0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71" y="417820"/>
            <a:ext cx="8596668" cy="860400"/>
          </a:xfrm>
        </p:spPr>
        <p:txBody>
          <a:bodyPr>
            <a:normAutofit/>
          </a:bodyPr>
          <a:lstStyle/>
          <a:p>
            <a:r>
              <a:rPr lang="ru-RU" sz="3600" dirty="0"/>
              <a:t>Описательная статистика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38704B-4844-40E4-B535-80370FEE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71" y="1714546"/>
            <a:ext cx="94297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3" y="186432"/>
            <a:ext cx="9037468" cy="107463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Гистограммы распределения для каждой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8CA67B-813B-477B-A4E8-22B92A89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0" y="1261061"/>
            <a:ext cx="7475969" cy="5596939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07E1C41E-9093-46BE-B275-ADE37617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126" y="5530788"/>
            <a:ext cx="7838983" cy="13272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основном распределения данных близки к нормальному, за исключением столбца с данными "Угол нашивки, град«, который  представлен двумя значениями.</a:t>
            </a:r>
          </a:p>
        </p:txBody>
      </p:sp>
    </p:spTree>
    <p:extLst>
      <p:ext uri="{BB962C8B-B14F-4D97-AF65-F5344CB8AC3E}">
        <p14:creationId xmlns:p14="http://schemas.microsoft.com/office/powerpoint/2010/main" val="18303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79366-FA14-4C5B-8F52-EEB4307F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9" y="825902"/>
            <a:ext cx="8054419" cy="60320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98602" cy="736847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Диаграммы размаха для каждой переменной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7E1C41E-9093-46BE-B275-ADE37617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8207" y="5637320"/>
            <a:ext cx="6951216" cy="94103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размаха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показывают на наличие выбросов во всех признаках кроме 'Угол нашивки, град'.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3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14695" cy="665825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Попарные графики рассеяния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8F4312-10D3-40D0-ABDE-7F01D4D0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281" y="2831976"/>
            <a:ext cx="2982896" cy="363984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Попарные графики рассеяния указывают на наличие выбросов и отсутствие зависимости между д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вумя наборами данных.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429EC1-FF1D-4558-8319-618C6742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3" y="736847"/>
            <a:ext cx="6106774" cy="61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8" y="-4440"/>
            <a:ext cx="7696940" cy="736847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Тепловая карта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8F4312-10D3-40D0-ABDE-7F01D4D0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6940" y="2618913"/>
            <a:ext cx="2396970" cy="350668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показывает что корреляции между признаками  практически не наблюдается.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63DD4-015C-4506-82B8-435B5C62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8" y="752652"/>
            <a:ext cx="6993569" cy="6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B4D7-20E9-48DC-8E4E-24E9E8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-4440"/>
            <a:ext cx="7042027" cy="772358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График оценки плотности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8F4312-10D3-40D0-ABDE-7F01D4D0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36" y="6090082"/>
            <a:ext cx="10601342" cy="656947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Оценка плотности ядра показывает что значения переменных находятся в разных диапазонах поэтому требуется нормализация данных.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5E5C69-FC50-4C3D-B2B5-5559BFC3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6" y="936594"/>
            <a:ext cx="10519229" cy="51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92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</TotalTime>
  <Words>754</Words>
  <Application>Microsoft Office PowerPoint</Application>
  <PresentationFormat>Широкоэкранный</PresentationFormat>
  <Paragraphs>81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Helvetica Neue</vt:lpstr>
      <vt:lpstr>Times New Roman</vt:lpstr>
      <vt:lpstr>Trebuchet MS</vt:lpstr>
      <vt:lpstr>Wingdings</vt:lpstr>
      <vt:lpstr>Wingdings 3</vt:lpstr>
      <vt:lpstr>Аспект</vt:lpstr>
      <vt:lpstr>ВЫПУСКНАЯ КВАЛИФИКАЦИОННАЯ РАБОТА  по курсу  «Data Science»</vt:lpstr>
      <vt:lpstr>Цели и задачи</vt:lpstr>
      <vt:lpstr>Разведочный анализ данных</vt:lpstr>
      <vt:lpstr>Описательная статистика</vt:lpstr>
      <vt:lpstr>Гистограммы распределения для каждой переменной</vt:lpstr>
      <vt:lpstr>Диаграммы размаха для каждой переменной</vt:lpstr>
      <vt:lpstr>Попарные графики рассеяния</vt:lpstr>
      <vt:lpstr>Тепловая карта</vt:lpstr>
      <vt:lpstr>График оценки плотности</vt:lpstr>
      <vt:lpstr>Диаграммы размаха после удаления выбросов</vt:lpstr>
      <vt:lpstr>Нормализация данных</vt:lpstr>
      <vt:lpstr>Создание модели машинного обучения для предсказания - модуля упругости при растяжении и прочности при растяжении.</vt:lpstr>
      <vt:lpstr>Анализ результатов работы моделей машинного обучения для предсказания - модуля упругости при растяжении</vt:lpstr>
      <vt:lpstr>Анализ результатов работы моделей машинного обучения для предсказания - прочности при растяжении</vt:lpstr>
      <vt:lpstr>Нейронная сеть MLPRegressor для прогнозирования соотношения матрица-наполнитель.</vt:lpstr>
      <vt:lpstr>Нейронная сеть для прогнозирования соотношения матрица-наполнитель из библиотеки tensorflow.</vt:lpstr>
      <vt:lpstr>Разработка Web-приложения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zonotebook1@outlook.com</dc:creator>
  <cp:lastModifiedBy>zonotebook1@outlook.com</cp:lastModifiedBy>
  <cp:revision>31</cp:revision>
  <dcterms:created xsi:type="dcterms:W3CDTF">2023-03-25T18:05:32Z</dcterms:created>
  <dcterms:modified xsi:type="dcterms:W3CDTF">2023-03-27T18:07:44Z</dcterms:modified>
</cp:coreProperties>
</file>