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E130-4DE3-55B4-F1B1-F9CC6515D5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25E3F-A93E-724C-47D9-8F5FCDEAA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F9A16-5A94-B617-D514-B54EEF62E4DF}"/>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5" name="Footer Placeholder 4">
            <a:extLst>
              <a:ext uri="{FF2B5EF4-FFF2-40B4-BE49-F238E27FC236}">
                <a16:creationId xmlns:a16="http://schemas.microsoft.com/office/drawing/2014/main" id="{BF45250B-47CC-2D16-DA00-F72FC386F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D6FBE-1CCC-B025-C047-E42934FC2460}"/>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49939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F552-537A-340C-93DB-97BBE3ED61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FDFB8-34B6-DAF7-5E18-90264AB3B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41FFA-5D6F-731A-DB0B-91909F955293}"/>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5" name="Footer Placeholder 4">
            <a:extLst>
              <a:ext uri="{FF2B5EF4-FFF2-40B4-BE49-F238E27FC236}">
                <a16:creationId xmlns:a16="http://schemas.microsoft.com/office/drawing/2014/main" id="{466643FC-424F-92AC-301E-EC2FA986A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D3AA-E15D-66BD-085D-E82D715FEE4A}"/>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135026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4FFBC-CF6F-E217-A440-F4529992C3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5F54BC-61E7-EC9B-5BD8-A1146EB99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7FAE0-3785-A54B-4851-37F6C4E6B7EF}"/>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5" name="Footer Placeholder 4">
            <a:extLst>
              <a:ext uri="{FF2B5EF4-FFF2-40B4-BE49-F238E27FC236}">
                <a16:creationId xmlns:a16="http://schemas.microsoft.com/office/drawing/2014/main" id="{B00F06ED-676A-BBC8-49B9-284F13FD5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1FF71-3444-A356-8AA2-DCB7F8328CCC}"/>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383811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44CB-C496-177F-5BF9-DBF634BAA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BF173-EDFD-31EC-7B7C-4DE84A6B0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BA157-8F49-71CA-BCF6-AB455D7DB474}"/>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5" name="Footer Placeholder 4">
            <a:extLst>
              <a:ext uri="{FF2B5EF4-FFF2-40B4-BE49-F238E27FC236}">
                <a16:creationId xmlns:a16="http://schemas.microsoft.com/office/drawing/2014/main" id="{5A8C19EE-3887-3B26-5946-DED2DCB3B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9B212-C015-C9B7-4900-BEF2924F427E}"/>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125096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0F90-1CE6-D769-7668-71270761EA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C76297-B70E-3A68-F576-37A420CBE5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85862C-C688-7DA5-6307-51ECBFA9FA43}"/>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5" name="Footer Placeholder 4">
            <a:extLst>
              <a:ext uri="{FF2B5EF4-FFF2-40B4-BE49-F238E27FC236}">
                <a16:creationId xmlns:a16="http://schemas.microsoft.com/office/drawing/2014/main" id="{C5D0F24F-FB50-CC9A-D3FF-14D919CB5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EE885-6B33-9D08-8A7B-324593D30CBA}"/>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35330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50C6-7F76-45DC-C025-31E697B48C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7D9AD4-933E-1F15-A7A5-B96BE906AC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43F4EC-2907-66F7-D196-A991549FC9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DEAA8C-5D64-B2FC-6C37-9C042CC2CFC8}"/>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6" name="Footer Placeholder 5">
            <a:extLst>
              <a:ext uri="{FF2B5EF4-FFF2-40B4-BE49-F238E27FC236}">
                <a16:creationId xmlns:a16="http://schemas.microsoft.com/office/drawing/2014/main" id="{4BC5DF6A-F327-917D-2A56-63CAFE441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C52AE-6A09-617E-01A3-ED09E4DCE20B}"/>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2738137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AB46-0DC7-3D70-509E-549862044E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BA3D90-EAB3-F686-899A-7DBD283E9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7C892-DAE4-9400-43DB-15203BCB47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A2A49-B6AE-98E1-819F-4412B9A69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5C0984-19C5-89F1-BB88-8E211E1CA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E04599-11D2-6FAC-E53F-CC58A4A9EBD2}"/>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8" name="Footer Placeholder 7">
            <a:extLst>
              <a:ext uri="{FF2B5EF4-FFF2-40B4-BE49-F238E27FC236}">
                <a16:creationId xmlns:a16="http://schemas.microsoft.com/office/drawing/2014/main" id="{52882A4A-B9E5-9666-5B59-C881363BB5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8186C7-14BE-5985-1199-D30415414DC4}"/>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143547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B4F4-7519-3009-9D65-995011B526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AEF5F0-2752-BF7E-91BA-993DD67B574D}"/>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4" name="Footer Placeholder 3">
            <a:extLst>
              <a:ext uri="{FF2B5EF4-FFF2-40B4-BE49-F238E27FC236}">
                <a16:creationId xmlns:a16="http://schemas.microsoft.com/office/drawing/2014/main" id="{842EAA69-11F3-9273-B983-83D8BA094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2F51F-A71D-1E22-5ECD-C446E31EE7C4}"/>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59436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1DCB8-8BFC-186A-A0D5-55BE8C61EC15}"/>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3" name="Footer Placeholder 2">
            <a:extLst>
              <a:ext uri="{FF2B5EF4-FFF2-40B4-BE49-F238E27FC236}">
                <a16:creationId xmlns:a16="http://schemas.microsoft.com/office/drawing/2014/main" id="{FB8E7956-8BAC-FE2F-35C9-B226654AF8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C77CD5-5160-D04E-AB5A-4DC6544AF2EF}"/>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348706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76A1-7398-0604-A7E9-074733811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B9A438-190E-FC59-6DEE-DBF167457C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340AA0-DB03-395C-1AA4-106686690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899F5-827C-6D9A-E53F-CAEB1C2353E2}"/>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6" name="Footer Placeholder 5">
            <a:extLst>
              <a:ext uri="{FF2B5EF4-FFF2-40B4-BE49-F238E27FC236}">
                <a16:creationId xmlns:a16="http://schemas.microsoft.com/office/drawing/2014/main" id="{45F17FDF-7587-3745-5CA0-C434512CF6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066D1-43E5-0BC7-6207-2AF733A0A672}"/>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170065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68D9-60E5-AE6D-BD69-1758BF811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2F1ACE-D7A5-D2F5-D084-63B59E8AA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A5E9DC-23D7-3EA0-8595-736D7B5FA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B18BA-0E2F-A65D-36E6-A557F1E07B72}"/>
              </a:ext>
            </a:extLst>
          </p:cNvPr>
          <p:cNvSpPr>
            <a:spLocks noGrp="1"/>
          </p:cNvSpPr>
          <p:nvPr>
            <p:ph type="dt" sz="half" idx="10"/>
          </p:nvPr>
        </p:nvSpPr>
        <p:spPr/>
        <p:txBody>
          <a:bodyPr/>
          <a:lstStyle/>
          <a:p>
            <a:fld id="{91FFC7A4-A6EB-478D-8473-0DC0EC17DF47}" type="datetimeFigureOut">
              <a:rPr lang="en-US" smtClean="0"/>
              <a:t>3/6/2023</a:t>
            </a:fld>
            <a:endParaRPr lang="en-US"/>
          </a:p>
        </p:txBody>
      </p:sp>
      <p:sp>
        <p:nvSpPr>
          <p:cNvPr id="6" name="Footer Placeholder 5">
            <a:extLst>
              <a:ext uri="{FF2B5EF4-FFF2-40B4-BE49-F238E27FC236}">
                <a16:creationId xmlns:a16="http://schemas.microsoft.com/office/drawing/2014/main" id="{96B518B4-3556-F72D-B93B-83061F965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60179-E142-D79E-249A-0F31E6B0DB4A}"/>
              </a:ext>
            </a:extLst>
          </p:cNvPr>
          <p:cNvSpPr>
            <a:spLocks noGrp="1"/>
          </p:cNvSpPr>
          <p:nvPr>
            <p:ph type="sldNum" sz="quarter" idx="12"/>
          </p:nvPr>
        </p:nvSpPr>
        <p:spPr/>
        <p:txBody>
          <a:bodyPr/>
          <a:lstStyle/>
          <a:p>
            <a:fld id="{15957A37-AC58-409D-A03F-630C33FDAFFB}" type="slidenum">
              <a:rPr lang="en-US" smtClean="0"/>
              <a:t>‹#›</a:t>
            </a:fld>
            <a:endParaRPr lang="en-US"/>
          </a:p>
        </p:txBody>
      </p:sp>
    </p:spTree>
    <p:extLst>
      <p:ext uri="{BB962C8B-B14F-4D97-AF65-F5344CB8AC3E}">
        <p14:creationId xmlns:p14="http://schemas.microsoft.com/office/powerpoint/2010/main" val="394946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F7186D-495D-54A7-63F8-BEB91C71A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53C9B6-C8DB-6695-855B-5004FD233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D5D63-7A26-E65D-C141-8BDA044D0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FC7A4-A6EB-478D-8473-0DC0EC17DF47}" type="datetimeFigureOut">
              <a:rPr lang="en-US" smtClean="0"/>
              <a:t>3/6/2023</a:t>
            </a:fld>
            <a:endParaRPr lang="en-US"/>
          </a:p>
        </p:txBody>
      </p:sp>
      <p:sp>
        <p:nvSpPr>
          <p:cNvPr id="5" name="Footer Placeholder 4">
            <a:extLst>
              <a:ext uri="{FF2B5EF4-FFF2-40B4-BE49-F238E27FC236}">
                <a16:creationId xmlns:a16="http://schemas.microsoft.com/office/drawing/2014/main" id="{DE5CF61F-EB58-FE3B-2F14-76004389D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7255D-2623-6612-33CA-E3FEE1C95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57A37-AC58-409D-A03F-630C33FDAFFB}" type="slidenum">
              <a:rPr lang="en-US" smtClean="0"/>
              <a:t>‹#›</a:t>
            </a:fld>
            <a:endParaRPr lang="en-US"/>
          </a:p>
        </p:txBody>
      </p:sp>
    </p:spTree>
    <p:extLst>
      <p:ext uri="{BB962C8B-B14F-4D97-AF65-F5344CB8AC3E}">
        <p14:creationId xmlns:p14="http://schemas.microsoft.com/office/powerpoint/2010/main" val="3596582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0C75-F2B2-D5BC-0799-E14A2B23577D}"/>
              </a:ext>
            </a:extLst>
          </p:cNvPr>
          <p:cNvSpPr>
            <a:spLocks noGrp="1"/>
          </p:cNvSpPr>
          <p:nvPr>
            <p:ph type="ctrTitle"/>
          </p:nvPr>
        </p:nvSpPr>
        <p:spPr>
          <a:xfrm>
            <a:off x="901430" y="1122363"/>
            <a:ext cx="10363200" cy="560522"/>
          </a:xfrm>
        </p:spPr>
        <p:txBody>
          <a:bodyPr>
            <a:noAutofit/>
          </a:bodyPr>
          <a:lstStyle/>
          <a:p>
            <a:pPr algn="l"/>
            <a:r>
              <a:rPr lang="en-US" sz="4000" b="1" i="0" dirty="0">
                <a:solidFill>
                  <a:srgbClr val="2E3D49"/>
                </a:solidFill>
                <a:effectLst/>
                <a:latin typeface="Open Sans" panose="020B0606030504020204" pitchFamily="34" charset="0"/>
              </a:rPr>
              <a:t>Project: Data Modeling with Cassandra</a:t>
            </a:r>
            <a:endParaRPr lang="en-US" sz="4000" dirty="0"/>
          </a:p>
        </p:txBody>
      </p:sp>
      <p:sp>
        <p:nvSpPr>
          <p:cNvPr id="3" name="Subtitle 2">
            <a:extLst>
              <a:ext uri="{FF2B5EF4-FFF2-40B4-BE49-F238E27FC236}">
                <a16:creationId xmlns:a16="http://schemas.microsoft.com/office/drawing/2014/main" id="{CAAFD607-63FF-50F9-DF05-516C03BA51F1}"/>
              </a:ext>
            </a:extLst>
          </p:cNvPr>
          <p:cNvSpPr>
            <a:spLocks noGrp="1"/>
          </p:cNvSpPr>
          <p:nvPr>
            <p:ph type="subTitle" idx="1"/>
          </p:nvPr>
        </p:nvSpPr>
        <p:spPr>
          <a:xfrm>
            <a:off x="901430" y="2601119"/>
            <a:ext cx="9144000" cy="3420302"/>
          </a:xfrm>
        </p:spPr>
        <p:txBody>
          <a:bodyPr>
            <a:normAutofit lnSpcReduction="10000"/>
          </a:bodyPr>
          <a:lstStyle/>
          <a:p>
            <a:pPr algn="l" fontAlgn="base"/>
            <a:r>
              <a:rPr lang="en-US" sz="1400" b="0" i="0" dirty="0">
                <a:solidFill>
                  <a:srgbClr val="525C65"/>
                </a:solidFill>
                <a:effectLst/>
                <a:latin typeface="Open Sans" panose="020B0606030504020204" pitchFamily="34" charset="0"/>
              </a:rPr>
              <a:t>A startup called </a:t>
            </a:r>
            <a:r>
              <a:rPr lang="en-US" sz="1400" b="0" i="0" dirty="0" err="1">
                <a:solidFill>
                  <a:srgbClr val="525C65"/>
                </a:solidFill>
                <a:effectLst/>
                <a:latin typeface="Open Sans" panose="020B0606030504020204" pitchFamily="34" charset="0"/>
              </a:rPr>
              <a:t>Sparkify</a:t>
            </a:r>
            <a:r>
              <a:rPr lang="en-US" sz="1400" b="0" i="0" dirty="0">
                <a:solidFill>
                  <a:srgbClr val="525C65"/>
                </a:solidFill>
                <a:effectLst/>
                <a:latin typeface="Open Sans" panose="020B0606030504020204" pitchFamily="34" charset="0"/>
              </a:rPr>
              <a:t> wants to analyze the data they've been collecting on songs and user activity on their new music streaming app. The analysis team is particularly interested in understanding what songs users are listening to. Currently, there is no easy way to query the data to generate the results, since the data reside in a directory of CSV files on user activity on the app.</a:t>
            </a:r>
          </a:p>
          <a:p>
            <a:pPr algn="l" fontAlgn="base"/>
            <a:r>
              <a:rPr lang="en-US" sz="1400" b="0" i="0" dirty="0">
                <a:solidFill>
                  <a:srgbClr val="525C65"/>
                </a:solidFill>
                <a:effectLst/>
                <a:latin typeface="Open Sans" panose="020B0606030504020204" pitchFamily="34" charset="0"/>
              </a:rPr>
              <a:t>They'd like a data engineer to create an Apache Cassandra database which can create queries on song play data to answer the questions, and wish to bring you on the project. Your role is to create a database for this analysis. You'll be able to test your database by running queries given to you by the analytics team from </a:t>
            </a:r>
            <a:r>
              <a:rPr lang="en-US" sz="1400" b="0" i="0" dirty="0" err="1">
                <a:solidFill>
                  <a:srgbClr val="525C65"/>
                </a:solidFill>
                <a:effectLst/>
                <a:latin typeface="Open Sans" panose="020B0606030504020204" pitchFamily="34" charset="0"/>
              </a:rPr>
              <a:t>Sparkify</a:t>
            </a:r>
            <a:r>
              <a:rPr lang="en-US" sz="1400" b="0" i="0" dirty="0">
                <a:solidFill>
                  <a:srgbClr val="525C65"/>
                </a:solidFill>
                <a:effectLst/>
                <a:latin typeface="Open Sans" panose="020B0606030504020204" pitchFamily="34" charset="0"/>
              </a:rPr>
              <a:t> to create the results.</a:t>
            </a:r>
          </a:p>
          <a:p>
            <a:pPr algn="l" fontAlgn="base"/>
            <a:r>
              <a:rPr lang="en-US" sz="1400" b="1" i="0" dirty="0">
                <a:solidFill>
                  <a:srgbClr val="2E3D49"/>
                </a:solidFill>
                <a:effectLst/>
                <a:latin typeface="Open Sans" panose="020B0606030504020204" pitchFamily="34" charset="0"/>
              </a:rPr>
              <a:t>Project Overview</a:t>
            </a:r>
          </a:p>
          <a:p>
            <a:pPr algn="l" fontAlgn="base"/>
            <a:r>
              <a:rPr lang="en-US" sz="1400" b="0" i="0" dirty="0">
                <a:solidFill>
                  <a:srgbClr val="525C65"/>
                </a:solidFill>
                <a:effectLst/>
                <a:latin typeface="Open Sans" panose="020B0606030504020204" pitchFamily="34" charset="0"/>
              </a:rPr>
              <a:t>In this project, you'll apply what you've learned on data modeling with Apache Cassandra and complete an ETL pipeline using Python. To complete the project, you will need to model your data by creating tables in Apache Cassandra to run queries. You are provided with part of the ETL pipeline that transfers data from a set of CSV files within a directory to create a streamlined CSV file to model and insert data into Apache Cassandra tables.</a:t>
            </a:r>
          </a:p>
          <a:p>
            <a:pPr algn="l" fontAlgn="base"/>
            <a:r>
              <a:rPr lang="en-US" sz="1400" b="0" i="0" dirty="0">
                <a:solidFill>
                  <a:srgbClr val="525C65"/>
                </a:solidFill>
                <a:effectLst/>
                <a:latin typeface="Open Sans" panose="020B0606030504020204" pitchFamily="34" charset="0"/>
              </a:rPr>
              <a:t>We have provided you with a project template that takes care of all the imports and provides a structure for ETL pipeline you'd need to process this data.</a:t>
            </a:r>
          </a:p>
          <a:p>
            <a:endParaRPr lang="en-US" sz="1800" dirty="0"/>
          </a:p>
        </p:txBody>
      </p:sp>
    </p:spTree>
    <p:extLst>
      <p:ext uri="{BB962C8B-B14F-4D97-AF65-F5344CB8AC3E}">
        <p14:creationId xmlns:p14="http://schemas.microsoft.com/office/powerpoint/2010/main" val="212191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0C75-F2B2-D5BC-0799-E14A2B23577D}"/>
              </a:ext>
            </a:extLst>
          </p:cNvPr>
          <p:cNvSpPr>
            <a:spLocks noGrp="1"/>
          </p:cNvSpPr>
          <p:nvPr>
            <p:ph type="ctrTitle"/>
          </p:nvPr>
        </p:nvSpPr>
        <p:spPr>
          <a:xfrm>
            <a:off x="901430" y="1122363"/>
            <a:ext cx="10363200" cy="560522"/>
          </a:xfrm>
        </p:spPr>
        <p:txBody>
          <a:bodyPr>
            <a:noAutofit/>
          </a:bodyPr>
          <a:lstStyle/>
          <a:p>
            <a:pPr algn="l"/>
            <a:r>
              <a:rPr lang="en-US" sz="4000" b="1" i="0" dirty="0">
                <a:solidFill>
                  <a:srgbClr val="2E3D49"/>
                </a:solidFill>
                <a:effectLst/>
                <a:latin typeface="Open Sans" panose="020B0606030504020204" pitchFamily="34" charset="0"/>
              </a:rPr>
              <a:t>Project: Data Modeling with Cassandra</a:t>
            </a:r>
            <a:endParaRPr lang="en-US" sz="4000" dirty="0"/>
          </a:p>
        </p:txBody>
      </p:sp>
      <p:sp>
        <p:nvSpPr>
          <p:cNvPr id="4" name="Rectangle 1">
            <a:extLst>
              <a:ext uri="{FF2B5EF4-FFF2-40B4-BE49-F238E27FC236}">
                <a16:creationId xmlns:a16="http://schemas.microsoft.com/office/drawing/2014/main" id="{5A196EAA-1F5A-B6C8-0A4A-B950B1A00DF8}"/>
              </a:ext>
            </a:extLst>
          </p:cNvPr>
          <p:cNvSpPr>
            <a:spLocks noGrp="1" noChangeArrowheads="1"/>
          </p:cNvSpPr>
          <p:nvPr>
            <p:ph type="subTitle" idx="1"/>
          </p:nvPr>
        </p:nvSpPr>
        <p:spPr bwMode="auto">
          <a:xfrm>
            <a:off x="901700" y="2617856"/>
            <a:ext cx="9603961" cy="3387594"/>
          </a:xfrm>
          <a:prstGeom prst="rect">
            <a:avLst/>
          </a:prstGeom>
        </p:spPr>
        <p:txBody>
          <a:bodyPr vert="horz" lIns="91440" tIns="45720" rIns="91440" bIns="45720" rtlCol="0">
            <a:normAutofit fontScale="85000" lnSpcReduction="20000"/>
          </a:bodyPr>
          <a:lstStyle/>
          <a:p>
            <a:pPr algn="l" fontAlgn="base"/>
            <a:r>
              <a:rPr lang="en-US" altLang="en-US" sz="1400" b="1" dirty="0">
                <a:solidFill>
                  <a:srgbClr val="525C65"/>
                </a:solidFill>
                <a:latin typeface="Open Sans" panose="020B0606030504020204" pitchFamily="34" charset="0"/>
              </a:rPr>
              <a:t>Datasets</a:t>
            </a:r>
          </a:p>
          <a:p>
            <a:pPr algn="l" fontAlgn="base"/>
            <a:r>
              <a:rPr lang="en-US" altLang="en-US" sz="1400" dirty="0">
                <a:solidFill>
                  <a:srgbClr val="525C65"/>
                </a:solidFill>
                <a:latin typeface="Open Sans" panose="020B0606030504020204" pitchFamily="34" charset="0"/>
              </a:rPr>
              <a:t>For this project, you'll be working with one dataset: </a:t>
            </a:r>
            <a:r>
              <a:rPr lang="en-US" altLang="en-US" sz="1400" dirty="0" err="1">
                <a:solidFill>
                  <a:srgbClr val="525C65"/>
                </a:solidFill>
                <a:latin typeface="Open Sans" panose="020B0606030504020204" pitchFamily="34" charset="0"/>
              </a:rPr>
              <a:t>event_data</a:t>
            </a:r>
            <a:r>
              <a:rPr lang="en-US" altLang="en-US" sz="1400" dirty="0">
                <a:solidFill>
                  <a:srgbClr val="525C65"/>
                </a:solidFill>
                <a:latin typeface="Open Sans" panose="020B0606030504020204" pitchFamily="34" charset="0"/>
              </a:rPr>
              <a:t>. The directory of CSV files partitioned by date. Here are examples of </a:t>
            </a:r>
            <a:r>
              <a:rPr lang="en-US" altLang="en-US" sz="1400" dirty="0" err="1">
                <a:solidFill>
                  <a:srgbClr val="525C65"/>
                </a:solidFill>
                <a:latin typeface="Open Sans" panose="020B0606030504020204" pitchFamily="34" charset="0"/>
              </a:rPr>
              <a:t>filepaths</a:t>
            </a:r>
            <a:r>
              <a:rPr lang="en-US" altLang="en-US" sz="1400" dirty="0">
                <a:solidFill>
                  <a:srgbClr val="525C65"/>
                </a:solidFill>
                <a:latin typeface="Open Sans" panose="020B0606030504020204" pitchFamily="34" charset="0"/>
              </a:rPr>
              <a:t> to two files in the dataset:</a:t>
            </a:r>
          </a:p>
          <a:p>
            <a:pPr algn="l" fontAlgn="base"/>
            <a:r>
              <a:rPr lang="en-US" altLang="en-US" sz="1400" dirty="0" err="1">
                <a:solidFill>
                  <a:srgbClr val="525C65"/>
                </a:solidFill>
                <a:latin typeface="Open Sans" panose="020B0606030504020204" pitchFamily="34" charset="0"/>
              </a:rPr>
              <a:t>event_data</a:t>
            </a:r>
            <a:r>
              <a:rPr lang="en-US" altLang="en-US" sz="1400" dirty="0">
                <a:solidFill>
                  <a:srgbClr val="525C65"/>
                </a:solidFill>
                <a:latin typeface="Open Sans" panose="020B0606030504020204" pitchFamily="34" charset="0"/>
              </a:rPr>
              <a:t>/2018-11-08-events.csv </a:t>
            </a:r>
          </a:p>
          <a:p>
            <a:pPr algn="l" fontAlgn="base"/>
            <a:r>
              <a:rPr lang="en-US" altLang="en-US" sz="1400" dirty="0" err="1">
                <a:solidFill>
                  <a:srgbClr val="525C65"/>
                </a:solidFill>
                <a:latin typeface="Open Sans" panose="020B0606030504020204" pitchFamily="34" charset="0"/>
              </a:rPr>
              <a:t>event_data</a:t>
            </a:r>
            <a:r>
              <a:rPr lang="en-US" altLang="en-US" sz="1400" dirty="0">
                <a:solidFill>
                  <a:srgbClr val="525C65"/>
                </a:solidFill>
                <a:latin typeface="Open Sans" panose="020B0606030504020204" pitchFamily="34" charset="0"/>
              </a:rPr>
              <a:t>/2018-11-09-events.csv </a:t>
            </a:r>
          </a:p>
          <a:p>
            <a:pPr algn="l" fontAlgn="base"/>
            <a:endParaRPr lang="en-US" altLang="en-US" sz="1400" dirty="0">
              <a:solidFill>
                <a:srgbClr val="525C65"/>
              </a:solidFill>
              <a:latin typeface="Open Sans" panose="020B0606030504020204" pitchFamily="34" charset="0"/>
            </a:endParaRPr>
          </a:p>
          <a:p>
            <a:pPr algn="l" fontAlgn="base"/>
            <a:r>
              <a:rPr lang="en-US" altLang="en-US" sz="1400" b="1" dirty="0">
                <a:solidFill>
                  <a:srgbClr val="525C65"/>
                </a:solidFill>
                <a:latin typeface="Open Sans" panose="020B0606030504020204" pitchFamily="34" charset="0"/>
              </a:rPr>
              <a:t>Project Template</a:t>
            </a:r>
          </a:p>
          <a:p>
            <a:pPr algn="l" fontAlgn="base"/>
            <a:r>
              <a:rPr lang="en-US" altLang="en-US" sz="1400" dirty="0">
                <a:solidFill>
                  <a:srgbClr val="525C65"/>
                </a:solidFill>
                <a:latin typeface="Open Sans" panose="020B0606030504020204" pitchFamily="34" charset="0"/>
              </a:rPr>
              <a:t>To get started with the project, go to the workspace on the next page, where you'll find the project template (a </a:t>
            </a:r>
            <a:r>
              <a:rPr lang="en-US" altLang="en-US" sz="1400" dirty="0" err="1">
                <a:solidFill>
                  <a:srgbClr val="525C65"/>
                </a:solidFill>
                <a:latin typeface="Open Sans" panose="020B0606030504020204" pitchFamily="34" charset="0"/>
              </a:rPr>
              <a:t>Jupyter</a:t>
            </a:r>
            <a:r>
              <a:rPr lang="en-US" altLang="en-US" sz="1400" dirty="0">
                <a:solidFill>
                  <a:srgbClr val="525C65"/>
                </a:solidFill>
                <a:latin typeface="Open Sans" panose="020B0606030504020204" pitchFamily="34" charset="0"/>
              </a:rPr>
              <a:t> notebook file). You can work on your project and submit your work through this workspace.</a:t>
            </a:r>
          </a:p>
          <a:p>
            <a:pPr algn="l" fontAlgn="base"/>
            <a:r>
              <a:rPr lang="en-US" altLang="en-US" sz="1400" dirty="0">
                <a:solidFill>
                  <a:srgbClr val="525C65"/>
                </a:solidFill>
                <a:latin typeface="Open Sans" panose="020B0606030504020204" pitchFamily="34" charset="0"/>
              </a:rPr>
              <a:t>The project template includes one </a:t>
            </a:r>
            <a:r>
              <a:rPr lang="en-US" altLang="en-US" sz="1400" dirty="0" err="1">
                <a:solidFill>
                  <a:srgbClr val="525C65"/>
                </a:solidFill>
                <a:latin typeface="Open Sans" panose="020B0606030504020204" pitchFamily="34" charset="0"/>
              </a:rPr>
              <a:t>Jupyter</a:t>
            </a:r>
            <a:r>
              <a:rPr lang="en-US" altLang="en-US" sz="1400" dirty="0">
                <a:solidFill>
                  <a:srgbClr val="525C65"/>
                </a:solidFill>
                <a:latin typeface="Open Sans" panose="020B0606030504020204" pitchFamily="34" charset="0"/>
              </a:rPr>
              <a:t> Notebook file, in which:</a:t>
            </a:r>
          </a:p>
          <a:p>
            <a:pPr algn="l" fontAlgn="base"/>
            <a:r>
              <a:rPr lang="en-US" altLang="en-US" sz="1400" dirty="0">
                <a:solidFill>
                  <a:srgbClr val="525C65"/>
                </a:solidFill>
                <a:latin typeface="Open Sans" panose="020B0606030504020204" pitchFamily="34" charset="0"/>
              </a:rPr>
              <a:t>you will process the event_datafile_new.csv dataset to create a denormalized dataset</a:t>
            </a:r>
          </a:p>
          <a:p>
            <a:pPr algn="l" fontAlgn="base"/>
            <a:r>
              <a:rPr lang="en-US" altLang="en-US" sz="1400" dirty="0">
                <a:solidFill>
                  <a:srgbClr val="525C65"/>
                </a:solidFill>
                <a:latin typeface="Open Sans" panose="020B0606030504020204" pitchFamily="34" charset="0"/>
              </a:rPr>
              <a:t>you will model the data tables keeping in mind the queries you need to run</a:t>
            </a:r>
          </a:p>
          <a:p>
            <a:pPr algn="l" fontAlgn="base"/>
            <a:r>
              <a:rPr lang="en-US" altLang="en-US" sz="1400" dirty="0">
                <a:solidFill>
                  <a:srgbClr val="525C65"/>
                </a:solidFill>
                <a:latin typeface="Open Sans" panose="020B0606030504020204" pitchFamily="34" charset="0"/>
              </a:rPr>
              <a:t>you have been provided queries that you will need to model your data tables for</a:t>
            </a:r>
          </a:p>
          <a:p>
            <a:pPr algn="l" fontAlgn="base"/>
            <a:r>
              <a:rPr lang="en-US" altLang="en-US" sz="1400" dirty="0">
                <a:solidFill>
                  <a:srgbClr val="525C65"/>
                </a:solidFill>
                <a:latin typeface="Open Sans" panose="020B0606030504020204" pitchFamily="34" charset="0"/>
              </a:rPr>
              <a:t>you will load the data into tables you create in Apache Cassandra and run your queries</a:t>
            </a:r>
          </a:p>
        </p:txBody>
      </p:sp>
    </p:spTree>
    <p:extLst>
      <p:ext uri="{BB962C8B-B14F-4D97-AF65-F5344CB8AC3E}">
        <p14:creationId xmlns:p14="http://schemas.microsoft.com/office/powerpoint/2010/main" val="226419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0C75-F2B2-D5BC-0799-E14A2B23577D}"/>
              </a:ext>
            </a:extLst>
          </p:cNvPr>
          <p:cNvSpPr>
            <a:spLocks noGrp="1"/>
          </p:cNvSpPr>
          <p:nvPr>
            <p:ph type="ctrTitle"/>
          </p:nvPr>
        </p:nvSpPr>
        <p:spPr>
          <a:xfrm>
            <a:off x="901430" y="1122363"/>
            <a:ext cx="10363200" cy="560522"/>
          </a:xfrm>
        </p:spPr>
        <p:txBody>
          <a:bodyPr>
            <a:noAutofit/>
          </a:bodyPr>
          <a:lstStyle/>
          <a:p>
            <a:pPr algn="l"/>
            <a:r>
              <a:rPr lang="en-US" sz="4000" b="1" i="0" dirty="0">
                <a:solidFill>
                  <a:srgbClr val="2E3D49"/>
                </a:solidFill>
                <a:effectLst/>
                <a:latin typeface="Open Sans" panose="020B0606030504020204" pitchFamily="34" charset="0"/>
              </a:rPr>
              <a:t>Project: Data Modeling with Cassandra</a:t>
            </a:r>
            <a:endParaRPr lang="en-US" sz="4000" dirty="0"/>
          </a:p>
        </p:txBody>
      </p:sp>
      <p:sp>
        <p:nvSpPr>
          <p:cNvPr id="3" name="Subtitle 2">
            <a:extLst>
              <a:ext uri="{FF2B5EF4-FFF2-40B4-BE49-F238E27FC236}">
                <a16:creationId xmlns:a16="http://schemas.microsoft.com/office/drawing/2014/main" id="{CAAFD607-63FF-50F9-DF05-516C03BA51F1}"/>
              </a:ext>
            </a:extLst>
          </p:cNvPr>
          <p:cNvSpPr>
            <a:spLocks noGrp="1"/>
          </p:cNvSpPr>
          <p:nvPr>
            <p:ph type="subTitle" idx="1"/>
          </p:nvPr>
        </p:nvSpPr>
        <p:spPr>
          <a:xfrm>
            <a:off x="901430" y="2601118"/>
            <a:ext cx="10129736" cy="4091511"/>
          </a:xfrm>
        </p:spPr>
        <p:txBody>
          <a:bodyPr vert="horz" lIns="91440" tIns="45720" rIns="91440" bIns="45720" rtlCol="0">
            <a:normAutofit fontScale="85000" lnSpcReduction="20000"/>
          </a:bodyPr>
          <a:lstStyle/>
          <a:p>
            <a:pPr algn="l" fontAlgn="base"/>
            <a:r>
              <a:rPr lang="en-US" altLang="en-US" sz="1400" b="1" dirty="0">
                <a:solidFill>
                  <a:srgbClr val="525C65"/>
                </a:solidFill>
                <a:latin typeface="Open Sans" panose="020B0606030504020204" pitchFamily="34" charset="0"/>
              </a:rPr>
              <a:t>Project Steps</a:t>
            </a:r>
          </a:p>
          <a:p>
            <a:pPr algn="l" fontAlgn="base"/>
            <a:endParaRPr lang="en-US" altLang="en-US" sz="1400" dirty="0">
              <a:solidFill>
                <a:srgbClr val="525C65"/>
              </a:solidFill>
              <a:latin typeface="Open Sans" panose="020B0606030504020204" pitchFamily="34" charset="0"/>
            </a:endParaRPr>
          </a:p>
          <a:p>
            <a:pPr algn="l" fontAlgn="base"/>
            <a:r>
              <a:rPr lang="en-US" altLang="en-US" sz="1400" b="1" dirty="0">
                <a:solidFill>
                  <a:srgbClr val="525C65"/>
                </a:solidFill>
                <a:latin typeface="Open Sans" panose="020B0606030504020204" pitchFamily="34" charset="0"/>
              </a:rPr>
              <a:t>Modeling your NoSQL database or Apache Cassandra database</a:t>
            </a:r>
          </a:p>
          <a:p>
            <a:pPr marL="342900" indent="-342900" algn="l" fontAlgn="base">
              <a:buFont typeface="+mj-lt"/>
              <a:buAutoNum type="arabicPeriod"/>
            </a:pPr>
            <a:r>
              <a:rPr lang="en-US" altLang="en-US" sz="1400" dirty="0">
                <a:solidFill>
                  <a:srgbClr val="525C65"/>
                </a:solidFill>
                <a:latin typeface="Open Sans" panose="020B0606030504020204" pitchFamily="34" charset="0"/>
              </a:rPr>
              <a:t>Design tables to answer the queries outlined in the project template</a:t>
            </a:r>
          </a:p>
          <a:p>
            <a:pPr marL="342900" indent="-342900" algn="l" fontAlgn="base">
              <a:buFont typeface="+mj-lt"/>
              <a:buAutoNum type="arabicPeriod"/>
            </a:pPr>
            <a:r>
              <a:rPr lang="en-US" altLang="en-US" sz="1400" dirty="0">
                <a:solidFill>
                  <a:srgbClr val="525C65"/>
                </a:solidFill>
                <a:latin typeface="Open Sans" panose="020B0606030504020204" pitchFamily="34" charset="0"/>
              </a:rPr>
              <a:t>Write Apache Cassandra CREATE KEYSPACE and SET KEYSPACE statements</a:t>
            </a:r>
          </a:p>
          <a:p>
            <a:pPr marL="342900" indent="-342900" algn="l" fontAlgn="base">
              <a:buFont typeface="+mj-lt"/>
              <a:buAutoNum type="arabicPeriod"/>
            </a:pPr>
            <a:r>
              <a:rPr lang="en-US" altLang="en-US" sz="1400" dirty="0">
                <a:solidFill>
                  <a:srgbClr val="525C65"/>
                </a:solidFill>
                <a:latin typeface="Open Sans" panose="020B0606030504020204" pitchFamily="34" charset="0"/>
              </a:rPr>
              <a:t>Develop your CREATE statement for each of the tables to address each question</a:t>
            </a:r>
          </a:p>
          <a:p>
            <a:pPr marL="342900" indent="-342900" algn="l" fontAlgn="base">
              <a:buFont typeface="+mj-lt"/>
              <a:buAutoNum type="arabicPeriod"/>
            </a:pPr>
            <a:r>
              <a:rPr lang="en-US" altLang="en-US" sz="1400" dirty="0">
                <a:solidFill>
                  <a:srgbClr val="525C65"/>
                </a:solidFill>
                <a:latin typeface="Open Sans" panose="020B0606030504020204" pitchFamily="34" charset="0"/>
              </a:rPr>
              <a:t>Load the data with INSERT statement for each of the tables</a:t>
            </a:r>
          </a:p>
          <a:p>
            <a:pPr marL="342900" indent="-342900" algn="l" fontAlgn="base">
              <a:buFont typeface="+mj-lt"/>
              <a:buAutoNum type="arabicPeriod"/>
            </a:pPr>
            <a:r>
              <a:rPr lang="en-US" altLang="en-US" sz="1400" dirty="0">
                <a:solidFill>
                  <a:srgbClr val="525C65"/>
                </a:solidFill>
                <a:latin typeface="Open Sans" panose="020B0606030504020204" pitchFamily="34" charset="0"/>
              </a:rPr>
              <a:t>Include IF NOT EXISTS clauses in your CREATE statements to create tables only if the tables do not already exist. We recommend you also include DROP TABLE statement for each table, this way you can run drop and create tables whenever you want to reset your database and test your ETL pipeline</a:t>
            </a:r>
          </a:p>
          <a:p>
            <a:pPr marL="342900" indent="-342900" algn="l" fontAlgn="base">
              <a:buFont typeface="+mj-lt"/>
              <a:buAutoNum type="arabicPeriod"/>
            </a:pPr>
            <a:r>
              <a:rPr lang="en-US" altLang="en-US" sz="1400" dirty="0">
                <a:solidFill>
                  <a:srgbClr val="525C65"/>
                </a:solidFill>
                <a:latin typeface="Open Sans" panose="020B0606030504020204" pitchFamily="34" charset="0"/>
              </a:rPr>
              <a:t>Test by running the proper select statements with the correct WHERE clause</a:t>
            </a:r>
          </a:p>
          <a:p>
            <a:pPr algn="l" fontAlgn="base"/>
            <a:endParaRPr lang="en-US" altLang="en-US" sz="1400" dirty="0">
              <a:solidFill>
                <a:srgbClr val="525C65"/>
              </a:solidFill>
              <a:latin typeface="Open Sans" panose="020B0606030504020204" pitchFamily="34" charset="0"/>
            </a:endParaRPr>
          </a:p>
          <a:p>
            <a:pPr algn="l" fontAlgn="base"/>
            <a:r>
              <a:rPr lang="en-US" altLang="en-US" sz="1400" b="1" dirty="0">
                <a:solidFill>
                  <a:srgbClr val="525C65"/>
                </a:solidFill>
                <a:latin typeface="Open Sans" panose="020B0606030504020204" pitchFamily="34" charset="0"/>
              </a:rPr>
              <a:t>Build ETL Pipeline</a:t>
            </a:r>
          </a:p>
          <a:p>
            <a:pPr marL="342900" indent="-342900" algn="l" fontAlgn="base">
              <a:buFont typeface="+mj-lt"/>
              <a:buAutoNum type="arabicPeriod"/>
            </a:pPr>
            <a:r>
              <a:rPr lang="en-US" altLang="en-US" sz="1400" dirty="0">
                <a:solidFill>
                  <a:srgbClr val="525C65"/>
                </a:solidFill>
                <a:latin typeface="Open Sans" panose="020B0606030504020204" pitchFamily="34" charset="0"/>
              </a:rPr>
              <a:t>Implement the logic in section Part I of the notebook template to iterate through each event file in </a:t>
            </a:r>
            <a:r>
              <a:rPr lang="en-US" altLang="en-US" sz="1400" dirty="0" err="1">
                <a:solidFill>
                  <a:srgbClr val="525C65"/>
                </a:solidFill>
                <a:latin typeface="Open Sans" panose="020B0606030504020204" pitchFamily="34" charset="0"/>
              </a:rPr>
              <a:t>event_data</a:t>
            </a:r>
            <a:r>
              <a:rPr lang="en-US" altLang="en-US" sz="1400" dirty="0">
                <a:solidFill>
                  <a:srgbClr val="525C65"/>
                </a:solidFill>
                <a:latin typeface="Open Sans" panose="020B0606030504020204" pitchFamily="34" charset="0"/>
              </a:rPr>
              <a:t> to process and create a new CSV file in Python</a:t>
            </a:r>
          </a:p>
          <a:p>
            <a:pPr marL="342900" indent="-342900" algn="l" fontAlgn="base">
              <a:buFont typeface="+mj-lt"/>
              <a:buAutoNum type="arabicPeriod"/>
            </a:pPr>
            <a:r>
              <a:rPr lang="en-US" altLang="en-US" sz="1400" dirty="0">
                <a:solidFill>
                  <a:srgbClr val="525C65"/>
                </a:solidFill>
                <a:latin typeface="Open Sans" panose="020B0606030504020204" pitchFamily="34" charset="0"/>
              </a:rPr>
              <a:t>Make necessary edits to Part II of the notebook template to include Apache Cassandra CREATE and INSERT statements to load processed records into relevant tables in your data model</a:t>
            </a:r>
          </a:p>
          <a:p>
            <a:pPr marL="342900" indent="-342900" algn="l" fontAlgn="base">
              <a:buFont typeface="+mj-lt"/>
              <a:buAutoNum type="arabicPeriod"/>
            </a:pPr>
            <a:r>
              <a:rPr lang="en-US" altLang="en-US" sz="1400" dirty="0">
                <a:solidFill>
                  <a:srgbClr val="525C65"/>
                </a:solidFill>
                <a:latin typeface="Open Sans" panose="020B0606030504020204" pitchFamily="34" charset="0"/>
              </a:rPr>
              <a:t>Test by running SELECT statements after running the queries on your database</a:t>
            </a:r>
          </a:p>
        </p:txBody>
      </p:sp>
    </p:spTree>
    <p:extLst>
      <p:ext uri="{BB962C8B-B14F-4D97-AF65-F5344CB8AC3E}">
        <p14:creationId xmlns:p14="http://schemas.microsoft.com/office/powerpoint/2010/main" val="1425204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636</Words>
  <Application>Microsoft Office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Open Sans</vt:lpstr>
      <vt:lpstr>Office Theme</vt:lpstr>
      <vt:lpstr>Project: Data Modeling with Cassandra</vt:lpstr>
      <vt:lpstr>Project: Data Modeling with Cassandra</vt:lpstr>
      <vt:lpstr>Project: Data Modeling with Cassandra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Andrei Nicolae Lazar</dc:creator>
  <cp:lastModifiedBy>Andrei Nicolae Lazar</cp:lastModifiedBy>
  <cp:revision>3</cp:revision>
  <dcterms:created xsi:type="dcterms:W3CDTF">2023-03-06T09:00:08Z</dcterms:created>
  <dcterms:modified xsi:type="dcterms:W3CDTF">2023-03-06T09:11:30Z</dcterms:modified>
</cp:coreProperties>
</file>